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3" r:id="rId1"/>
  </p:sldMasterIdLst>
  <p:notesMasterIdLst>
    <p:notesMasterId r:id="rId41"/>
  </p:notesMasterIdLst>
  <p:handoutMasterIdLst>
    <p:handoutMasterId r:id="rId42"/>
  </p:handoutMasterIdLst>
  <p:sldIdLst>
    <p:sldId id="388" r:id="rId2"/>
    <p:sldId id="506" r:id="rId3"/>
    <p:sldId id="450" r:id="rId4"/>
    <p:sldId id="451" r:id="rId5"/>
    <p:sldId id="436" r:id="rId6"/>
    <p:sldId id="437" r:id="rId7"/>
    <p:sldId id="448" r:id="rId8"/>
    <p:sldId id="452" r:id="rId9"/>
    <p:sldId id="459" r:id="rId10"/>
    <p:sldId id="443" r:id="rId11"/>
    <p:sldId id="454" r:id="rId12"/>
    <p:sldId id="460" r:id="rId13"/>
    <p:sldId id="444" r:id="rId14"/>
    <p:sldId id="453" r:id="rId15"/>
    <p:sldId id="461" r:id="rId16"/>
    <p:sldId id="464" r:id="rId17"/>
    <p:sldId id="456" r:id="rId18"/>
    <p:sldId id="457" r:id="rId19"/>
    <p:sldId id="462" r:id="rId20"/>
    <p:sldId id="463" r:id="rId21"/>
    <p:sldId id="508" r:id="rId22"/>
    <p:sldId id="507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505" r:id="rId35"/>
    <p:sldId id="405" r:id="rId36"/>
    <p:sldId id="406" r:id="rId37"/>
    <p:sldId id="408" r:id="rId38"/>
    <p:sldId id="409" r:id="rId39"/>
    <p:sldId id="410" r:id="rId40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8" autoAdjust="0"/>
    <p:restoredTop sz="94626" autoAdjust="0"/>
  </p:normalViewPr>
  <p:slideViewPr>
    <p:cSldViewPr>
      <p:cViewPr varScale="1">
        <p:scale>
          <a:sx n="170" d="100"/>
          <a:sy n="170" d="100"/>
        </p:scale>
        <p:origin x="18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227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9618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6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6163" y="658813"/>
            <a:ext cx="4337050" cy="32543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1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61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4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82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242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4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8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2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04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883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582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4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27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53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" y="1143000"/>
            <a:ext cx="7924800" cy="25146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 anchor="ctr">
            <a:normAutofit/>
          </a:bodyPr>
          <a:lstStyle/>
          <a:p>
            <a:r>
              <a:rPr lang="en-GB" altLang="en-US" dirty="0"/>
              <a:t> </a:t>
            </a:r>
            <a:br>
              <a:rPr lang="en-GB" altLang="en-US" dirty="0"/>
            </a:br>
            <a:r>
              <a:rPr lang="en-GB" altLang="en-US" dirty="0"/>
              <a:t>JOINs and Normalization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8153400" cy="16764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r>
              <a:rPr lang="en-US" sz="2800" dirty="0"/>
              <a:t>Nikhil Srinivasan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MIS@Terry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266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7613"/>
            <a:ext cx="8229600" cy="4529796"/>
          </a:xfrm>
        </p:spPr>
        <p:txBody>
          <a:bodyPr/>
          <a:lstStyle/>
          <a:p>
            <a:r>
              <a:rPr lang="en-US" sz="2800" b="1" u="sng" dirty="0"/>
              <a:t>Definition</a:t>
            </a:r>
            <a:r>
              <a:rPr lang="en-US" sz="2800" dirty="0"/>
              <a:t>: </a:t>
            </a:r>
            <a:r>
              <a:rPr lang="en-US" sz="2500" dirty="0"/>
              <a:t>Left Join returns all records from the left table and the matched records from the right table. </a:t>
            </a:r>
          </a:p>
          <a:p>
            <a:r>
              <a:rPr lang="en-US" sz="2500" dirty="0"/>
              <a:t>If there is no match, result is NULL from the right side.</a:t>
            </a:r>
            <a:endParaRPr lang="en-US" dirty="0"/>
          </a:p>
          <a:p>
            <a:r>
              <a:rPr lang="en-US" sz="2800" b="1" u="sng" dirty="0"/>
              <a:t>Example: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CBA5D7-DFF8-46F7-9B74-8BA5F3DC5AF8}"/>
              </a:ext>
            </a:extLst>
          </p:cNvPr>
          <p:cNvGrpSpPr/>
          <p:nvPr/>
        </p:nvGrpSpPr>
        <p:grpSpPr>
          <a:xfrm>
            <a:off x="2750195" y="3706521"/>
            <a:ext cx="4107767" cy="2504050"/>
            <a:chOff x="2595450" y="2869460"/>
            <a:chExt cx="4107767" cy="2504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3D76FE-0465-4ACE-B452-BC802CE5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2897" y="2963685"/>
              <a:ext cx="3952875" cy="24098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FDE466-60A6-42AC-AACB-A64730AA5E9E}"/>
                </a:ext>
              </a:extLst>
            </p:cNvPr>
            <p:cNvSpPr/>
            <p:nvPr/>
          </p:nvSpPr>
          <p:spPr>
            <a:xfrm>
              <a:off x="2595450" y="2869460"/>
              <a:ext cx="4107767" cy="248998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65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6C1-FAA6-4681-A883-A235FC32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3889"/>
            <a:ext cx="8229600" cy="4902275"/>
          </a:xfrm>
        </p:spPr>
        <p:txBody>
          <a:bodyPr/>
          <a:lstStyle/>
          <a:p>
            <a:r>
              <a:rPr lang="en-US" sz="2800" b="1" u="sng" dirty="0"/>
              <a:t>Result</a:t>
            </a:r>
            <a:r>
              <a:rPr lang="en-US" dirty="0"/>
              <a:t>: 		</a:t>
            </a:r>
            <a:r>
              <a:rPr lang="en-US" sz="2000" b="1" dirty="0"/>
              <a:t>id       l_val      </a:t>
            </a:r>
            <a:r>
              <a:rPr lang="en-US" sz="2000" b="1" dirty="0" err="1"/>
              <a:t>r_val</a:t>
            </a:r>
            <a:endParaRPr lang="en-US" sz="2000" b="1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800" b="1" u="sng" dirty="0"/>
              <a:t>Syntax</a:t>
            </a:r>
            <a:r>
              <a:rPr lang="en-US" sz="2800" u="sng" dirty="0"/>
              <a:t>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SELECT</a:t>
            </a:r>
            <a:r>
              <a:rPr lang="en-US" sz="1800" b="1" dirty="0"/>
              <a:t> id, </a:t>
            </a:r>
            <a:r>
              <a:rPr lang="en-US" sz="1800" b="1" dirty="0" err="1"/>
              <a:t>l.val</a:t>
            </a:r>
            <a:r>
              <a:rPr lang="en-US" sz="1800" b="1" dirty="0"/>
              <a:t> AS </a:t>
            </a:r>
            <a:r>
              <a:rPr lang="en-US" sz="1800" b="1" dirty="0" err="1"/>
              <a:t>l_val</a:t>
            </a:r>
            <a:r>
              <a:rPr lang="en-US" sz="1800" b="1" dirty="0"/>
              <a:t>, </a:t>
            </a:r>
            <a:r>
              <a:rPr lang="en-US" sz="1800" b="1" dirty="0" err="1"/>
              <a:t>r.val</a:t>
            </a:r>
            <a:r>
              <a:rPr lang="en-US" sz="1800" b="1" dirty="0"/>
              <a:t> AS </a:t>
            </a:r>
            <a:r>
              <a:rPr lang="en-US" sz="1800" b="1" dirty="0" err="1"/>
              <a:t>r_val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FROM</a:t>
            </a:r>
            <a:r>
              <a:rPr lang="en-US" sz="1800" b="1" dirty="0"/>
              <a:t> left_table l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LEFT JOIN </a:t>
            </a:r>
            <a:r>
              <a:rPr lang="en-US" sz="1800" b="1" dirty="0" err="1"/>
              <a:t>right_table</a:t>
            </a:r>
            <a:r>
              <a:rPr lang="en-US" sz="1800" b="1" dirty="0"/>
              <a:t> r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ON</a:t>
            </a:r>
            <a:r>
              <a:rPr lang="en-US" sz="1800" b="1" dirty="0"/>
              <a:t> l.id= r.id;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5A454-1607-4020-B4EF-142763EA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60" y="1715451"/>
            <a:ext cx="2981032" cy="15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1A7A2-FC29-46F6-B552-2F26732F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2535"/>
            <a:ext cx="8229600" cy="5183629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Example from Database (Left Join):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</a:rPr>
              <a:t>Aim</a:t>
            </a:r>
            <a:r>
              <a:rPr lang="en-US" sz="2000" dirty="0">
                <a:solidFill>
                  <a:srgbClr val="008000"/>
                </a:solidFill>
              </a:rPr>
              <a:t>: Retrieve Order numbers corresponding to each customer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C.customerNumber</a:t>
            </a:r>
            <a:r>
              <a:rPr lang="en-US" sz="2000" dirty="0"/>
              <a:t>, </a:t>
            </a:r>
            <a:r>
              <a:rPr lang="en-US" sz="2000" dirty="0" err="1"/>
              <a:t>C.customerName</a:t>
            </a:r>
            <a:r>
              <a:rPr lang="en-US" sz="2000" dirty="0"/>
              <a:t>, </a:t>
            </a:r>
            <a:r>
              <a:rPr lang="en-US" sz="2000" dirty="0" err="1"/>
              <a:t>O.orderNumber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Customers C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left join </a:t>
            </a:r>
            <a:r>
              <a:rPr lang="en-US" sz="2000" dirty="0"/>
              <a:t>Orders O 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C.customerNumber</a:t>
            </a:r>
            <a:r>
              <a:rPr lang="en-US" sz="2000" dirty="0"/>
              <a:t>=</a:t>
            </a:r>
            <a:r>
              <a:rPr lang="en-US" sz="2000" dirty="0" err="1"/>
              <a:t>O.customerNumber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99069-F561-4024-A78F-0FF86F19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18" y="3432516"/>
            <a:ext cx="4698609" cy="26936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7805AD-05A6-4FC4-B2B3-C1F68F0C6166}"/>
              </a:ext>
            </a:extLst>
          </p:cNvPr>
          <p:cNvSpPr/>
          <p:nvPr/>
        </p:nvSpPr>
        <p:spPr>
          <a:xfrm>
            <a:off x="2082018" y="4881489"/>
            <a:ext cx="4698609" cy="506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2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235"/>
            <a:ext cx="8229600" cy="4145279"/>
          </a:xfrm>
        </p:spPr>
        <p:txBody>
          <a:bodyPr/>
          <a:lstStyle/>
          <a:p>
            <a:r>
              <a:rPr lang="en-US" sz="2800" b="1" u="sng" dirty="0"/>
              <a:t>Definition</a:t>
            </a:r>
            <a:r>
              <a:rPr lang="en-US" sz="2800" dirty="0"/>
              <a:t>: </a:t>
            </a:r>
            <a:r>
              <a:rPr lang="en-US" sz="2400" dirty="0"/>
              <a:t>Right Join returns all records from the right table and the matched records from the left table.</a:t>
            </a:r>
          </a:p>
          <a:p>
            <a:r>
              <a:rPr lang="en-US" sz="2400" dirty="0"/>
              <a:t>If there is no match, result is NULL from the left side.</a:t>
            </a:r>
          </a:p>
          <a:p>
            <a:r>
              <a:rPr lang="en-US" sz="2800" b="1" u="sng" dirty="0"/>
              <a:t>Example: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EE296-F839-429B-8964-C63178A6DDB3}"/>
              </a:ext>
            </a:extLst>
          </p:cNvPr>
          <p:cNvGrpSpPr/>
          <p:nvPr/>
        </p:nvGrpSpPr>
        <p:grpSpPr>
          <a:xfrm>
            <a:off x="2750195" y="3481438"/>
            <a:ext cx="4107767" cy="2504050"/>
            <a:chOff x="2595450" y="2869460"/>
            <a:chExt cx="4107767" cy="2504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B741D1-76B6-4874-8B59-D6B48EDC2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2897" y="2963685"/>
              <a:ext cx="3952875" cy="24098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C3D509-12A9-4042-96B7-71704B04B31C}"/>
                </a:ext>
              </a:extLst>
            </p:cNvPr>
            <p:cNvSpPr/>
            <p:nvPr/>
          </p:nvSpPr>
          <p:spPr>
            <a:xfrm>
              <a:off x="2595450" y="2869460"/>
              <a:ext cx="4107767" cy="248998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13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3535-F3E3-475D-ACDE-FBC2E7B6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4846004"/>
          </a:xfrm>
        </p:spPr>
        <p:txBody>
          <a:bodyPr/>
          <a:lstStyle/>
          <a:p>
            <a:r>
              <a:rPr lang="en-US" sz="2800" b="1" u="sng" dirty="0"/>
              <a:t>Result:</a:t>
            </a:r>
            <a:r>
              <a:rPr lang="en-US" sz="2800" dirty="0"/>
              <a:t>		  </a:t>
            </a:r>
            <a:r>
              <a:rPr lang="en-US" sz="1800" b="1" dirty="0"/>
              <a:t>id          l_val      r_val</a:t>
            </a:r>
            <a:endParaRPr lang="en-US" sz="1800" b="1" u="sng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b="1" u="sng" dirty="0"/>
              <a:t>Syntax: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SELECT</a:t>
            </a:r>
            <a:r>
              <a:rPr lang="en-US" sz="2400" b="1" dirty="0"/>
              <a:t> id, </a:t>
            </a:r>
            <a:r>
              <a:rPr lang="en-US" sz="2400" b="1" dirty="0" err="1"/>
              <a:t>l.val</a:t>
            </a:r>
            <a:r>
              <a:rPr lang="en-US" sz="2400" b="1" dirty="0"/>
              <a:t> AS </a:t>
            </a:r>
            <a:r>
              <a:rPr lang="en-US" sz="2400" b="1" dirty="0" err="1"/>
              <a:t>l_val</a:t>
            </a:r>
            <a:r>
              <a:rPr lang="en-US" sz="2400" b="1" dirty="0"/>
              <a:t>, </a:t>
            </a:r>
            <a:r>
              <a:rPr lang="en-US" sz="2400" b="1" dirty="0" err="1"/>
              <a:t>r.val</a:t>
            </a:r>
            <a:r>
              <a:rPr lang="en-US" sz="2400" b="1" dirty="0"/>
              <a:t> AS </a:t>
            </a:r>
            <a:r>
              <a:rPr lang="en-US" sz="2400" b="1" dirty="0" err="1"/>
              <a:t>r_val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FROM</a:t>
            </a:r>
            <a:r>
              <a:rPr lang="en-US" sz="2400" b="1" dirty="0"/>
              <a:t> left_table 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RIGHT JOIN </a:t>
            </a:r>
            <a:r>
              <a:rPr lang="en-US" sz="2400" b="1" dirty="0" err="1"/>
              <a:t>right_table</a:t>
            </a:r>
            <a:r>
              <a:rPr lang="en-US" sz="2400" b="1" dirty="0"/>
              <a:t> 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ON</a:t>
            </a:r>
            <a:r>
              <a:rPr lang="en-US" sz="2400" b="1" dirty="0"/>
              <a:t> l.id= r.id;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E14A64-CE39-4C22-935D-2C598D91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11" y="1753112"/>
            <a:ext cx="2972167" cy="15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1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1A7A2-FC29-46F6-B552-2F26732F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942535"/>
            <a:ext cx="8623495" cy="5458265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Example from Database (Right Join):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</a:rPr>
              <a:t>Aim</a:t>
            </a:r>
            <a:r>
              <a:rPr lang="en-US" sz="2000" dirty="0">
                <a:solidFill>
                  <a:srgbClr val="008000"/>
                </a:solidFill>
              </a:rPr>
              <a:t>: Retrieve Total quantity ordered for each product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select </a:t>
            </a:r>
            <a:r>
              <a:rPr lang="en-US" sz="1800" dirty="0"/>
              <a:t>sum(</a:t>
            </a:r>
            <a:r>
              <a:rPr lang="en-US" sz="1800" dirty="0" err="1"/>
              <a:t>O.quantityOrdered</a:t>
            </a:r>
            <a:r>
              <a:rPr lang="en-US" sz="1800" dirty="0"/>
              <a:t>) </a:t>
            </a:r>
            <a:r>
              <a:rPr lang="en-US" sz="1800" dirty="0" err="1"/>
              <a:t>Total_Quantity_Ordered</a:t>
            </a:r>
            <a:r>
              <a:rPr lang="en-US" sz="1800" dirty="0"/>
              <a:t>, </a:t>
            </a:r>
            <a:r>
              <a:rPr lang="en-US" sz="1800" dirty="0" err="1"/>
              <a:t>P.productCode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from </a:t>
            </a:r>
            <a:r>
              <a:rPr lang="en-US" sz="1800" dirty="0" err="1"/>
              <a:t>OrderDetails</a:t>
            </a:r>
            <a:r>
              <a:rPr lang="en-US" sz="1800" dirty="0"/>
              <a:t> 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RIGHT JOIN </a:t>
            </a:r>
            <a:r>
              <a:rPr lang="en-US" sz="1800" dirty="0"/>
              <a:t>Products P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on </a:t>
            </a:r>
            <a:r>
              <a:rPr lang="en-US" sz="1800" dirty="0" err="1"/>
              <a:t>P.productCode</a:t>
            </a:r>
            <a:r>
              <a:rPr lang="en-US" sz="1800" dirty="0"/>
              <a:t>=</a:t>
            </a:r>
            <a:r>
              <a:rPr lang="en-US" sz="1800" dirty="0" err="1"/>
              <a:t>O.productCode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group by </a:t>
            </a:r>
            <a:r>
              <a:rPr lang="en-US" sz="1800" dirty="0" err="1"/>
              <a:t>P.productCode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DC5C3-C11D-4D7B-8B67-F60376B9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7" y="3799046"/>
            <a:ext cx="4445391" cy="25926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EE2A93-A918-4D5C-9637-CE7ED1A2E668}"/>
              </a:ext>
            </a:extLst>
          </p:cNvPr>
          <p:cNvSpPr/>
          <p:nvPr/>
        </p:nvSpPr>
        <p:spPr>
          <a:xfrm>
            <a:off x="1364568" y="5236039"/>
            <a:ext cx="5401994" cy="416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0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A5A5-0276-46F7-988A-6D9E81A0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294228"/>
            <a:ext cx="8539090" cy="5106571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Note</a:t>
            </a:r>
            <a:r>
              <a:rPr lang="en-US" sz="2400" dirty="0"/>
              <a:t>: You may also have a case where all records match in both left and right tables. In that scenario, there would be no null records in the output.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</a:rPr>
              <a:t>Aim</a:t>
            </a:r>
            <a:r>
              <a:rPr lang="en-US" sz="2000" dirty="0">
                <a:solidFill>
                  <a:srgbClr val="008000"/>
                </a:solidFill>
              </a:rPr>
              <a:t>: Retrieve Order numbers corresponding to each customer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 </a:t>
            </a:r>
            <a:r>
              <a:rPr lang="en-US" sz="2000" dirty="0" err="1"/>
              <a:t>C.customerNumber</a:t>
            </a:r>
            <a:r>
              <a:rPr lang="en-US" sz="2000" dirty="0"/>
              <a:t>, </a:t>
            </a:r>
            <a:r>
              <a:rPr lang="en-US" sz="2000" dirty="0" err="1"/>
              <a:t>C.customerName</a:t>
            </a:r>
            <a:r>
              <a:rPr lang="en-US" sz="2000" dirty="0"/>
              <a:t>, </a:t>
            </a:r>
            <a:r>
              <a:rPr lang="en-US" sz="2000" dirty="0" err="1"/>
              <a:t>O.orderNumber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Customers C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right join  </a:t>
            </a:r>
            <a:r>
              <a:rPr lang="en-US" sz="2000" dirty="0"/>
              <a:t>Orders O  on </a:t>
            </a:r>
            <a:r>
              <a:rPr lang="en-US" sz="2000" dirty="0" err="1"/>
              <a:t>C.customerNumber</a:t>
            </a:r>
            <a:r>
              <a:rPr lang="en-US" sz="2000" dirty="0"/>
              <a:t>=</a:t>
            </a:r>
            <a:r>
              <a:rPr lang="en-US" sz="2000" dirty="0" err="1"/>
              <a:t>O.customerNumber</a:t>
            </a:r>
            <a:r>
              <a:rPr lang="en-US" sz="2000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51E2D-CD89-44A5-A01F-6C81E1ED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72" y="4740812"/>
            <a:ext cx="5032939" cy="16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0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423"/>
            <a:ext cx="8229600" cy="1143000"/>
          </a:xfrm>
        </p:spPr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3379"/>
            <a:ext cx="8229600" cy="4600136"/>
          </a:xfrm>
        </p:spPr>
        <p:txBody>
          <a:bodyPr/>
          <a:lstStyle/>
          <a:p>
            <a:r>
              <a:rPr lang="en-US" sz="2800" b="1" u="sng" dirty="0"/>
              <a:t>Definition</a:t>
            </a:r>
            <a:r>
              <a:rPr lang="en-US" sz="2800" dirty="0"/>
              <a:t>: </a:t>
            </a:r>
            <a:r>
              <a:rPr lang="en-US" sz="2400" dirty="0"/>
              <a:t>Outer Join returns all the rows from the left table and all the rows from the right table. </a:t>
            </a:r>
          </a:p>
          <a:p>
            <a:r>
              <a:rPr lang="en-US" sz="2400" dirty="0"/>
              <a:t>If there are rows in “left_table" that do not have matches in “</a:t>
            </a:r>
            <a:r>
              <a:rPr lang="en-US" sz="2400" dirty="0" err="1"/>
              <a:t>right_table</a:t>
            </a:r>
            <a:r>
              <a:rPr lang="en-US" sz="2400" dirty="0"/>
              <a:t>", or if there are rows in “</a:t>
            </a:r>
            <a:r>
              <a:rPr lang="en-US" sz="2400" dirty="0" err="1"/>
              <a:t>right_table</a:t>
            </a:r>
            <a:r>
              <a:rPr lang="en-US" sz="2400" dirty="0"/>
              <a:t>" that do not have matches in “left_table", those rows will be listed as well.</a:t>
            </a:r>
          </a:p>
          <a:p>
            <a:r>
              <a:rPr lang="en-US" sz="2800" b="1" u="sng" dirty="0"/>
              <a:t>Example: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797A35-0823-40E0-BAAD-9264CCE51530}"/>
              </a:ext>
            </a:extLst>
          </p:cNvPr>
          <p:cNvGrpSpPr/>
          <p:nvPr/>
        </p:nvGrpSpPr>
        <p:grpSpPr>
          <a:xfrm>
            <a:off x="3073752" y="4166754"/>
            <a:ext cx="3650605" cy="1941341"/>
            <a:chOff x="2595450" y="2869460"/>
            <a:chExt cx="4107767" cy="2504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FECC74-A243-4BE5-9D3B-FB835B4F6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2897" y="2963685"/>
              <a:ext cx="3952875" cy="24098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A07CD9-8034-4990-8E96-9C262DAF1A58}"/>
                </a:ext>
              </a:extLst>
            </p:cNvPr>
            <p:cNvSpPr/>
            <p:nvPr/>
          </p:nvSpPr>
          <p:spPr>
            <a:xfrm>
              <a:off x="2595450" y="2869460"/>
              <a:ext cx="4107767" cy="248998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407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3535-F3E3-475D-ACDE-FBC2E7B6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4846004"/>
          </a:xfrm>
        </p:spPr>
        <p:txBody>
          <a:bodyPr/>
          <a:lstStyle/>
          <a:p>
            <a:r>
              <a:rPr lang="en-US" sz="2800" b="1" u="sng" dirty="0"/>
              <a:t>Result:</a:t>
            </a:r>
            <a:r>
              <a:rPr lang="en-US" sz="2800" dirty="0"/>
              <a:t>	        </a:t>
            </a:r>
            <a:r>
              <a:rPr lang="en-US" sz="2000" b="1" dirty="0"/>
              <a:t>id          l_val      r_val</a:t>
            </a:r>
            <a:endParaRPr lang="en-US" sz="2000" b="1" u="sng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b="1" u="sng" dirty="0"/>
              <a:t>Syntax: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SELECT</a:t>
            </a:r>
            <a:r>
              <a:rPr lang="en-US" sz="2400" b="1" dirty="0"/>
              <a:t> id, </a:t>
            </a:r>
            <a:r>
              <a:rPr lang="en-US" sz="2400" b="1" dirty="0" err="1"/>
              <a:t>l.val</a:t>
            </a:r>
            <a:r>
              <a:rPr lang="en-US" sz="2400" b="1" dirty="0"/>
              <a:t> AS </a:t>
            </a:r>
            <a:r>
              <a:rPr lang="en-US" sz="2400" b="1" dirty="0" err="1"/>
              <a:t>l_val</a:t>
            </a:r>
            <a:r>
              <a:rPr lang="en-US" sz="2400" b="1" dirty="0"/>
              <a:t>, </a:t>
            </a:r>
            <a:r>
              <a:rPr lang="en-US" sz="2400" b="1" dirty="0" err="1"/>
              <a:t>r.val</a:t>
            </a:r>
            <a:r>
              <a:rPr lang="en-US" sz="2400" b="1" dirty="0"/>
              <a:t> AS </a:t>
            </a:r>
            <a:r>
              <a:rPr lang="en-US" sz="2400" b="1" dirty="0" err="1"/>
              <a:t>r_val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FROM</a:t>
            </a:r>
            <a:r>
              <a:rPr lang="en-US" sz="2400" b="1" dirty="0"/>
              <a:t> left_table 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OUTER JOIN </a:t>
            </a:r>
            <a:r>
              <a:rPr lang="en-US" sz="2400" b="1" dirty="0" err="1"/>
              <a:t>right_table</a:t>
            </a:r>
            <a:r>
              <a:rPr lang="en-US" sz="2400" b="1" dirty="0"/>
              <a:t> 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ON</a:t>
            </a:r>
            <a:r>
              <a:rPr lang="en-US" sz="2400" b="1" dirty="0"/>
              <a:t> l.id= r.id;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DD41A-981A-46B9-B1BD-49CFFAD1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4" y="1726442"/>
            <a:ext cx="3193366" cy="17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5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1A7A2-FC29-46F6-B552-2F26732F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942535"/>
            <a:ext cx="8623495" cy="5711483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Example from Database (Outer Join):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</a:rPr>
              <a:t>Aim</a:t>
            </a:r>
            <a:r>
              <a:rPr lang="en-US" sz="2000" dirty="0">
                <a:solidFill>
                  <a:srgbClr val="008000"/>
                </a:solidFill>
              </a:rPr>
              <a:t>: Retrieve Order numbers corresponding to each customer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dirty="0"/>
              <a:t>MySQL doesn't support Full Join. You could instead use a UNION of Left and Right joins as depicted below: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select  </a:t>
            </a:r>
            <a:r>
              <a:rPr lang="en-US" sz="1800" dirty="0" err="1"/>
              <a:t>C.customerNumber</a:t>
            </a:r>
            <a:r>
              <a:rPr lang="en-US" sz="1800" dirty="0"/>
              <a:t>, </a:t>
            </a:r>
            <a:r>
              <a:rPr lang="en-US" sz="1800" dirty="0" err="1"/>
              <a:t>C.customerName</a:t>
            </a:r>
            <a:r>
              <a:rPr lang="en-US" sz="1800" dirty="0"/>
              <a:t>, </a:t>
            </a:r>
            <a:r>
              <a:rPr lang="en-US" sz="1800" dirty="0" err="1"/>
              <a:t>O.orderNumber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from </a:t>
            </a:r>
            <a:r>
              <a:rPr lang="en-US" sz="1800" dirty="0"/>
              <a:t>Customers 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left join  </a:t>
            </a:r>
            <a:r>
              <a:rPr lang="en-US" sz="1800" dirty="0"/>
              <a:t>Orders O  on </a:t>
            </a:r>
            <a:r>
              <a:rPr lang="en-US" sz="1800" dirty="0" err="1"/>
              <a:t>C.customerNumber</a:t>
            </a:r>
            <a:r>
              <a:rPr lang="en-US" sz="1800" dirty="0"/>
              <a:t>=</a:t>
            </a:r>
            <a:r>
              <a:rPr lang="en-US" sz="1800" dirty="0" err="1"/>
              <a:t>O.customerNumber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UNION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select  </a:t>
            </a:r>
            <a:r>
              <a:rPr lang="en-US" sz="1800" dirty="0" err="1"/>
              <a:t>C.customerNumber</a:t>
            </a:r>
            <a:r>
              <a:rPr lang="en-US" sz="1800" dirty="0"/>
              <a:t>, </a:t>
            </a:r>
            <a:r>
              <a:rPr lang="en-US" sz="1800" dirty="0" err="1"/>
              <a:t>C.customerName</a:t>
            </a:r>
            <a:r>
              <a:rPr lang="en-US" sz="1800" dirty="0"/>
              <a:t>, </a:t>
            </a:r>
            <a:r>
              <a:rPr lang="en-US" sz="1800" dirty="0" err="1"/>
              <a:t>O.orderNumber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from </a:t>
            </a:r>
            <a:r>
              <a:rPr lang="en-US" sz="1800" dirty="0"/>
              <a:t>Customers 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right join  </a:t>
            </a:r>
            <a:r>
              <a:rPr lang="en-US" sz="1800" dirty="0"/>
              <a:t>Orders O  on </a:t>
            </a:r>
            <a:r>
              <a:rPr lang="en-US" sz="1800" dirty="0" err="1"/>
              <a:t>C.customerNumber</a:t>
            </a:r>
            <a:r>
              <a:rPr lang="en-US" sz="1800" dirty="0"/>
              <a:t>=</a:t>
            </a:r>
            <a:r>
              <a:rPr lang="en-US" sz="1800" dirty="0" err="1"/>
              <a:t>O.customerNumber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where</a:t>
            </a:r>
            <a:r>
              <a:rPr lang="en-US" sz="1800" dirty="0"/>
              <a:t> </a:t>
            </a:r>
            <a:r>
              <a:rPr lang="en-US" sz="1800" dirty="0" err="1"/>
              <a:t>C.customerNumber</a:t>
            </a:r>
            <a:r>
              <a:rPr lang="en-US" sz="1800" dirty="0"/>
              <a:t> IS NULL;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309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5C4E3-FBE1-DA4A-8F93-7D5F0B74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65289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CCA5-6F34-46D5-853D-F91B8D23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2363"/>
            <a:ext cx="8229600" cy="4803801"/>
          </a:xfrm>
        </p:spPr>
        <p:txBody>
          <a:bodyPr/>
          <a:lstStyle/>
          <a:p>
            <a:r>
              <a:rPr lang="en-US" sz="2800" b="1" u="sng" dirty="0"/>
              <a:t>Outer Join:</a:t>
            </a:r>
            <a:r>
              <a:rPr lang="en-US" sz="2800" b="1" dirty="0"/>
              <a:t> (Continued)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AD4-C383-4D6B-960E-BB159E54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5" y="2295524"/>
            <a:ext cx="4895557" cy="26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9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1495-4FD2-AE41-B69C-6434211A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B847-4A16-F846-ABB5-09A3FF65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to list out the name of every customer and number of orders placed by them.</a:t>
            </a:r>
          </a:p>
          <a:p>
            <a:r>
              <a:rPr lang="en-US" dirty="0"/>
              <a:t>Write a query to list out the names of sales reps and the number of customers represented </a:t>
            </a:r>
            <a:r>
              <a:rPr lang="en-US"/>
              <a:t>by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6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CDE5C-49BB-854A-9AD1-37E8B3AA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4E851-D737-9F46-86AD-3F8CF5335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Normalization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An alternative database design tool to data </a:t>
            </a:r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A theoretical foundation for the relational model</a:t>
            </a:r>
          </a:p>
          <a:p>
            <a:r>
              <a:rPr lang="en-GB" dirty="0"/>
              <a:t>Application of a series of rules that gradually improve the design</a:t>
            </a:r>
          </a:p>
        </p:txBody>
      </p:sp>
    </p:spTree>
    <p:extLst>
      <p:ext uri="{BB962C8B-B14F-4D97-AF65-F5344CB8AC3E}">
        <p14:creationId xmlns:p14="http://schemas.microsoft.com/office/powerpoint/2010/main" val="5008149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Functional dependency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400" dirty="0"/>
              <a:t>A relationship between attributes in an entity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One or more attributes determine the value of another attribute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An identifier functionally determines all the attributes of an entity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stock code </a:t>
            </a:r>
            <a:r>
              <a:rPr lang="en-GB" sz="2000" dirty="0">
                <a:latin typeface="Symbol" pitchFamily="-109" charset="2"/>
              </a:rPr>
              <a:t>→</a:t>
            </a:r>
            <a:r>
              <a:rPr lang="en-GB" sz="2000" dirty="0"/>
              <a:t> firm name, stock price, stock quantity, stock dividend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If we know stock code we know the value of firm name, etc.</a:t>
            </a:r>
          </a:p>
          <a:p>
            <a:pPr>
              <a:lnSpc>
                <a:spcPct val="90000"/>
              </a:lnSpc>
            </a:pPr>
            <a:r>
              <a:rPr lang="en-GB" sz="2400" dirty="0" err="1"/>
              <a:t>Multivalued</a:t>
            </a:r>
            <a:r>
              <a:rPr lang="en-GB" sz="2400" dirty="0"/>
              <a:t> dependency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Formulae</a:t>
            </a:r>
          </a:p>
          <a:p>
            <a:pPr lvl="2">
              <a:lnSpc>
                <a:spcPct val="90000"/>
              </a:lnSpc>
            </a:pPr>
            <a:r>
              <a:rPr lang="en-GB" sz="1800" dirty="0"/>
              <a:t>(stock dividend, stock price) </a:t>
            </a:r>
            <a:r>
              <a:rPr lang="en-GB" sz="1800" dirty="0">
                <a:latin typeface="Symbol" pitchFamily="-109" charset="2"/>
              </a:rPr>
              <a:t>→</a:t>
            </a:r>
            <a:r>
              <a:rPr lang="en-GB" sz="1800" dirty="0"/>
              <a:t>  yield</a:t>
            </a:r>
          </a:p>
        </p:txBody>
      </p:sp>
    </p:spTree>
    <p:extLst>
      <p:ext uri="{BB962C8B-B14F-4D97-AF65-F5344CB8AC3E}">
        <p14:creationId xmlns:p14="http://schemas.microsoft.com/office/powerpoint/2010/main" val="12086537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Full functional dependency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68776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Yield is fully functionally dependent on stock dividend and stock price because both of these attributes are required to determine the value of yield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(stock dividend, stock price) </a:t>
            </a:r>
            <a:r>
              <a:rPr lang="en-GB" dirty="0">
                <a:latin typeface="Symbol" pitchFamily="-109" charset="2"/>
              </a:rPr>
              <a:t>→</a:t>
            </a:r>
            <a:r>
              <a:rPr lang="en-GB" dirty="0"/>
              <a:t> yield</a:t>
            </a:r>
          </a:p>
          <a:p>
            <a:pPr>
              <a:lnSpc>
                <a:spcPct val="90000"/>
              </a:lnSpc>
            </a:pPr>
            <a:r>
              <a:rPr lang="en-GB" dirty="0"/>
              <a:t>Determinant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attribute that fully functionally determines another attribute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e.g., stock code determines stock PE</a:t>
            </a:r>
          </a:p>
        </p:txBody>
      </p:sp>
    </p:spTree>
    <p:extLst>
      <p:ext uri="{BB962C8B-B14F-4D97-AF65-F5344CB8AC3E}">
        <p14:creationId xmlns:p14="http://schemas.microsoft.com/office/powerpoint/2010/main" val="7956080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Multidetermination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2362200"/>
            <a:ext cx="7769225" cy="4113213"/>
          </a:xfrm>
        </p:spPr>
        <p:txBody>
          <a:bodyPr/>
          <a:lstStyle/>
          <a:p>
            <a:r>
              <a:rPr lang="en-GB" sz="2800" dirty="0"/>
              <a:t>A given value can determine multiple values</a:t>
            </a:r>
          </a:p>
          <a:p>
            <a:pPr lvl="1"/>
            <a:r>
              <a:rPr lang="en-GB" sz="2400" dirty="0"/>
              <a:t>A </a:t>
            </a:r>
            <a:r>
              <a:rPr lang="en-GB" sz="2400" dirty="0" err="1"/>
              <a:t>multidetermines</a:t>
            </a:r>
            <a:r>
              <a:rPr lang="en-GB" sz="2400" dirty="0"/>
              <a:t> B</a:t>
            </a:r>
          </a:p>
          <a:p>
            <a:pPr lvl="1"/>
            <a:r>
              <a:rPr lang="en-GB" sz="2400" dirty="0"/>
              <a:t>A </a:t>
            </a:r>
            <a:r>
              <a:rPr lang="en-GB" sz="2400" dirty="0">
                <a:latin typeface="Symbol" pitchFamily="-109" charset="2"/>
              </a:rPr>
              <a:t>→</a:t>
            </a:r>
            <a:r>
              <a:rPr lang="en-GB" sz="2400" dirty="0"/>
              <a:t> </a:t>
            </a:r>
            <a:r>
              <a:rPr lang="en-GB" sz="2400" dirty="0">
                <a:latin typeface="Symbol" pitchFamily="-109" charset="2"/>
              </a:rPr>
              <a:t>→</a:t>
            </a:r>
            <a:r>
              <a:rPr lang="en-GB" sz="2400" dirty="0"/>
              <a:t> </a:t>
            </a:r>
            <a:r>
              <a:rPr lang="en-GB" sz="2400" dirty="0">
                <a:latin typeface="Symbol" pitchFamily="-109" charset="2"/>
              </a:rPr>
              <a:t> B</a:t>
            </a:r>
          </a:p>
          <a:p>
            <a:pPr lvl="1"/>
            <a:r>
              <a:rPr lang="en-GB" sz="2400" dirty="0"/>
              <a:t>e.g., Department </a:t>
            </a:r>
            <a:r>
              <a:rPr lang="en-GB" sz="2400" dirty="0" err="1"/>
              <a:t>multidetermines</a:t>
            </a:r>
            <a:r>
              <a:rPr lang="en-GB" sz="2400" dirty="0"/>
              <a:t> course</a:t>
            </a:r>
            <a:endParaRPr lang="en-GB" sz="2000" dirty="0"/>
          </a:p>
          <a:p>
            <a:r>
              <a:rPr lang="en-GB" sz="2800" dirty="0"/>
              <a:t>Multivalued dependency means functional dependencies are multivalued</a:t>
            </a:r>
          </a:p>
        </p:txBody>
      </p:sp>
    </p:spTree>
    <p:extLst>
      <p:ext uri="{BB962C8B-B14F-4D97-AF65-F5344CB8AC3E}">
        <p14:creationId xmlns:p14="http://schemas.microsoft.com/office/powerpoint/2010/main" val="1550705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Attribute relationships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One-to-one</a:t>
            </a:r>
          </a:p>
          <a:p>
            <a:pPr lvl="1"/>
            <a:r>
              <a:rPr lang="en-GB" dirty="0"/>
              <a:t>A value of an attribute determines the value of another attribute and vice versa</a:t>
            </a:r>
          </a:p>
          <a:p>
            <a:pPr lvl="1"/>
            <a:r>
              <a:rPr lang="en-GB" sz="2400" dirty="0"/>
              <a:t>A </a:t>
            </a:r>
            <a:r>
              <a:rPr lang="en-GB" sz="2000" dirty="0">
                <a:latin typeface="Symbol" pitchFamily="-109" charset="2"/>
              </a:rPr>
              <a:t>→</a:t>
            </a:r>
            <a:r>
              <a:rPr lang="en-GB" sz="2000" dirty="0"/>
              <a:t> 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/>
              <a:t>B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/>
              <a:t>and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/>
              <a:t>B </a:t>
            </a:r>
            <a:r>
              <a:rPr lang="en-GB" sz="2000" dirty="0">
                <a:latin typeface="Symbol" pitchFamily="-109" charset="2"/>
              </a:rPr>
              <a:t>→</a:t>
            </a:r>
            <a:r>
              <a:rPr lang="en-GB" sz="2000" dirty="0"/>
              <a:t> 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>
                <a:latin typeface="Symbol" pitchFamily="-109" charset="2"/>
              </a:rPr>
              <a:t>A</a:t>
            </a:r>
          </a:p>
          <a:p>
            <a:pPr lvl="1"/>
            <a:r>
              <a:rPr lang="en-GB" sz="2400" dirty="0"/>
              <a:t>e.g.,</a:t>
            </a:r>
          </a:p>
          <a:p>
            <a:pPr lvl="2"/>
            <a:r>
              <a:rPr lang="en-GB" dirty="0"/>
              <a:t>CH </a:t>
            </a:r>
            <a:r>
              <a:rPr lang="en-GB" sz="2000" dirty="0"/>
              <a:t> </a:t>
            </a:r>
            <a:r>
              <a:rPr lang="en-GB" sz="1800" dirty="0">
                <a:latin typeface="Symbol" pitchFamily="-109" charset="2"/>
              </a:rPr>
              <a:t>→</a:t>
            </a:r>
            <a:r>
              <a:rPr lang="en-GB" sz="1800" dirty="0"/>
              <a:t> </a:t>
            </a:r>
            <a:r>
              <a:rPr lang="en-GB" sz="1800" dirty="0">
                <a:latin typeface="Symbol" pitchFamily="-109" charset="2"/>
              </a:rPr>
              <a:t>  </a:t>
            </a:r>
            <a:r>
              <a:rPr lang="en-GB" dirty="0"/>
              <a:t>Switzerland</a:t>
            </a:r>
          </a:p>
          <a:p>
            <a:pPr lvl="2"/>
            <a:r>
              <a:rPr lang="en-GB" dirty="0"/>
              <a:t>Switzerland </a:t>
            </a:r>
            <a:r>
              <a:rPr lang="en-GB" sz="2000" dirty="0"/>
              <a:t> </a:t>
            </a:r>
            <a:r>
              <a:rPr lang="en-GB" sz="1800" dirty="0">
                <a:latin typeface="Symbol" pitchFamily="-109" charset="2"/>
              </a:rPr>
              <a:t>→</a:t>
            </a:r>
            <a:r>
              <a:rPr lang="en-GB" sz="1800" dirty="0"/>
              <a:t> </a:t>
            </a:r>
            <a:r>
              <a:rPr lang="en-GB" sz="1800" dirty="0">
                <a:latin typeface="Symbol" pitchFamily="-109" charset="2"/>
              </a:rPr>
              <a:t>  </a:t>
            </a:r>
            <a:r>
              <a:rPr lang="en-GB" dirty="0"/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3867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Attribute relationships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One-to-many</a:t>
            </a:r>
          </a:p>
          <a:p>
            <a:pPr lvl="1"/>
            <a:r>
              <a:rPr lang="en-GB" dirty="0"/>
              <a:t>A value of one attribute determines the value of another attribute but </a:t>
            </a:r>
            <a:r>
              <a:rPr lang="en-GB" b="1" dirty="0"/>
              <a:t>not</a:t>
            </a:r>
            <a:r>
              <a:rPr lang="en-GB" dirty="0"/>
              <a:t> vice versa</a:t>
            </a:r>
          </a:p>
          <a:p>
            <a:pPr lvl="2"/>
            <a:r>
              <a:rPr lang="en-GB" dirty="0"/>
              <a:t>country name </a:t>
            </a:r>
            <a:r>
              <a:rPr lang="en-GB" dirty="0">
                <a:latin typeface="Symbol" pitchFamily="-109" charset="2"/>
              </a:rPr>
              <a:t>→ </a:t>
            </a:r>
            <a:r>
              <a:rPr lang="en-GB" dirty="0"/>
              <a:t>currency unit</a:t>
            </a:r>
          </a:p>
          <a:p>
            <a:pPr lvl="2"/>
            <a:r>
              <a:rPr lang="en-GB" dirty="0"/>
              <a:t>currency unit not </a:t>
            </a:r>
            <a:r>
              <a:rPr lang="en-GB" dirty="0">
                <a:latin typeface="Symbol" pitchFamily="-109" charset="2"/>
              </a:rPr>
              <a:t>→ </a:t>
            </a:r>
            <a:r>
              <a:rPr lang="en-GB" dirty="0"/>
              <a:t>country name</a:t>
            </a:r>
          </a:p>
        </p:txBody>
      </p:sp>
    </p:spTree>
    <p:extLst>
      <p:ext uri="{BB962C8B-B14F-4D97-AF65-F5344CB8AC3E}">
        <p14:creationId xmlns:p14="http://schemas.microsoft.com/office/powerpoint/2010/main" val="163084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Attribute relationships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Many-to-many</a:t>
            </a:r>
          </a:p>
          <a:p>
            <a:pPr lvl="1"/>
            <a:r>
              <a:rPr lang="en-GB" dirty="0"/>
              <a:t>Neither attribute determines the other</a:t>
            </a:r>
          </a:p>
          <a:p>
            <a:pPr lvl="1"/>
            <a:r>
              <a:rPr lang="en-GB" sz="2400" dirty="0"/>
              <a:t>A not </a:t>
            </a:r>
            <a:r>
              <a:rPr lang="en-GB" sz="2000" dirty="0">
                <a:latin typeface="Symbol" pitchFamily="-109" charset="2"/>
              </a:rPr>
              <a:t>→</a:t>
            </a:r>
            <a:r>
              <a:rPr lang="en-GB" sz="2000" dirty="0"/>
              <a:t> 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/>
              <a:t>B</a:t>
            </a:r>
            <a:endParaRPr lang="en-GB" sz="2000" dirty="0">
              <a:latin typeface="Symbol" pitchFamily="-109" charset="2"/>
            </a:endParaRPr>
          </a:p>
          <a:p>
            <a:pPr lvl="1"/>
            <a:r>
              <a:rPr lang="en-GB" sz="2400" dirty="0"/>
              <a:t>B not </a:t>
            </a:r>
            <a:r>
              <a:rPr lang="en-GB" sz="2000" dirty="0">
                <a:latin typeface="Symbol" pitchFamily="-109" charset="2"/>
              </a:rPr>
              <a:t>→</a:t>
            </a:r>
            <a:r>
              <a:rPr lang="en-GB" sz="2000" dirty="0"/>
              <a:t> 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/>
              <a:t>A</a:t>
            </a:r>
          </a:p>
          <a:p>
            <a:pPr lvl="2"/>
            <a:r>
              <a:rPr lang="en-GB" dirty="0"/>
              <a:t>country name not </a:t>
            </a:r>
            <a:r>
              <a:rPr lang="en-GB" dirty="0">
                <a:latin typeface="Symbol" pitchFamily="-109" charset="2"/>
              </a:rPr>
              <a:t>→</a:t>
            </a:r>
            <a:r>
              <a:rPr lang="en-GB" dirty="0"/>
              <a:t> </a:t>
            </a:r>
            <a:r>
              <a:rPr lang="en-GB" dirty="0">
                <a:latin typeface="Symbol" pitchFamily="-109" charset="2"/>
              </a:rPr>
              <a:t> </a:t>
            </a:r>
            <a:r>
              <a:rPr lang="en-GB" dirty="0"/>
              <a:t>language</a:t>
            </a:r>
          </a:p>
          <a:p>
            <a:pPr lvl="2"/>
            <a:r>
              <a:rPr lang="en-GB" dirty="0"/>
              <a:t>language not </a:t>
            </a:r>
            <a:r>
              <a:rPr lang="en-GB" dirty="0">
                <a:latin typeface="Symbol" pitchFamily="-109" charset="2"/>
              </a:rPr>
              <a:t>→</a:t>
            </a:r>
            <a:r>
              <a:rPr lang="en-GB" dirty="0"/>
              <a:t> </a:t>
            </a:r>
            <a:r>
              <a:rPr lang="en-GB" dirty="0">
                <a:latin typeface="Symbol" pitchFamily="-109" charset="2"/>
              </a:rPr>
              <a:t> </a:t>
            </a:r>
            <a:r>
              <a:rPr lang="en-GB" dirty="0"/>
              <a:t>country name </a:t>
            </a:r>
          </a:p>
          <a:p>
            <a:pPr lvl="3"/>
            <a:r>
              <a:rPr lang="en-GB" dirty="0"/>
              <a:t>French and Flemish is spoken in Belgium</a:t>
            </a:r>
          </a:p>
          <a:p>
            <a:pPr lvl="3"/>
            <a:r>
              <a:rPr lang="en-GB" dirty="0"/>
              <a:t>French is spoken in many countries</a:t>
            </a:r>
          </a:p>
        </p:txBody>
      </p:sp>
    </p:spTree>
    <p:extLst>
      <p:ext uri="{BB962C8B-B14F-4D97-AF65-F5344CB8AC3E}">
        <p14:creationId xmlns:p14="http://schemas.microsoft.com/office/powerpoint/2010/main" val="124651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1506"/>
            <a:ext cx="8229600" cy="855114"/>
          </a:xfrm>
        </p:spPr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77" y="1756619"/>
            <a:ext cx="8446123" cy="4587909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 SQL join clause combines rows from two or more database tables into a single table.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locates related column values in the two tables.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query can contain zero, one, or multiple JOIN operations.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2397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Normal forms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769225" cy="4113213"/>
          </a:xfrm>
        </p:spPr>
        <p:txBody>
          <a:bodyPr/>
          <a:lstStyle/>
          <a:p>
            <a:r>
              <a:rPr lang="en-GB"/>
              <a:t>A classification of relations</a:t>
            </a:r>
          </a:p>
          <a:p>
            <a:r>
              <a:rPr lang="en-GB"/>
              <a:t>Stacked like a set of Russian dolls</a:t>
            </a:r>
          </a:p>
          <a:p>
            <a:pPr lvl="1"/>
            <a:r>
              <a:rPr lang="en-GB"/>
              <a:t>Innermost is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1464073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First normal form (1NF)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All rows must have the same number of columns</a:t>
            </a:r>
          </a:p>
          <a:p>
            <a:r>
              <a:rPr lang="en-GB"/>
              <a:t>Single valued attributes only</a:t>
            </a:r>
          </a:p>
        </p:txBody>
      </p:sp>
    </p:spTree>
    <p:extLst>
      <p:ext uri="{BB962C8B-B14F-4D97-AF65-F5344CB8AC3E}">
        <p14:creationId xmlns:p14="http://schemas.microsoft.com/office/powerpoint/2010/main" val="81936790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normal form (2NF)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687763"/>
          </a:xfrm>
        </p:spPr>
        <p:txBody>
          <a:bodyPr/>
          <a:lstStyle/>
          <a:p>
            <a:r>
              <a:rPr lang="en-GB" sz="2400" dirty="0"/>
              <a:t>Violated when a </a:t>
            </a:r>
            <a:r>
              <a:rPr lang="en-GB" sz="2400" dirty="0" err="1"/>
              <a:t>nonkey</a:t>
            </a:r>
            <a:r>
              <a:rPr lang="en-GB" sz="2400" dirty="0"/>
              <a:t> column is a fact about part of the primary key</a:t>
            </a:r>
          </a:p>
          <a:p>
            <a:r>
              <a:rPr lang="en-GB" sz="2400" dirty="0"/>
              <a:t>A column is not fully functionally dependent on the primary key</a:t>
            </a:r>
          </a:p>
          <a:p>
            <a:pPr lvl="1"/>
            <a:r>
              <a:rPr lang="en-GB" sz="2000" dirty="0">
                <a:latin typeface="Courier New" pitchFamily="-109" charset="0"/>
              </a:rPr>
              <a:t>customer-credit</a:t>
            </a:r>
            <a:r>
              <a:rPr lang="en-GB" sz="2000" dirty="0"/>
              <a:t>  in this case</a:t>
            </a:r>
            <a:endParaRPr lang="en-GB" dirty="0"/>
          </a:p>
        </p:txBody>
      </p:sp>
      <p:graphicFrame>
        <p:nvGraphicFramePr>
          <p:cNvPr id="43205" name="Group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66239"/>
              </p:ext>
            </p:extLst>
          </p:nvPr>
        </p:nvGraphicFramePr>
        <p:xfrm>
          <a:off x="1219200" y="4038600"/>
          <a:ext cx="4953000" cy="129540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order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itemno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customerid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quantity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customer-credit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OK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POOR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3207" name="Picture 199" descr="FireLite:Books:Data Management:6e:Art PNG:08-2NF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208213" y="5486400"/>
            <a:ext cx="4727575" cy="1049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12683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Third normal form (3NF)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68776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Violated when a nonkey column is a fact about another nonkey column</a:t>
            </a:r>
          </a:p>
          <a:p>
            <a:r>
              <a:rPr lang="en-GB"/>
              <a:t>A column is not fully functionally dependent on the primary key</a:t>
            </a:r>
          </a:p>
          <a:p>
            <a:pPr lvl="1"/>
            <a:r>
              <a:rPr lang="en-GB">
                <a:latin typeface="Courier New" pitchFamily="-109" charset="0"/>
              </a:rPr>
              <a:t>exchange rate</a:t>
            </a:r>
            <a:r>
              <a:rPr lang="en-GB"/>
              <a:t> in this case</a:t>
            </a:r>
          </a:p>
        </p:txBody>
      </p:sp>
      <p:graphicFrame>
        <p:nvGraphicFramePr>
          <p:cNvPr id="44146" name="Group 114"/>
          <p:cNvGraphicFramePr>
            <a:graphicFrameLocks noGrp="1"/>
          </p:cNvGraphicFramePr>
          <p:nvPr/>
        </p:nvGraphicFramePr>
        <p:xfrm>
          <a:off x="1371600" y="4800600"/>
          <a:ext cx="3810000" cy="1487488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 code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exchange rate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147" name="Picture 115" descr="FireLite:Books:Data Management:6e:Art PNG:04-nation-stock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15000" y="4800600"/>
            <a:ext cx="3200400" cy="1620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4840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Bryce-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r>
              <a:rPr lang="en-US" dirty="0"/>
              <a:t>Fourth Normal Form</a:t>
            </a:r>
          </a:p>
          <a:p>
            <a:r>
              <a:rPr lang="en-US" dirty="0"/>
              <a:t>Fifth Normal Form</a:t>
            </a:r>
          </a:p>
          <a:p>
            <a:r>
              <a:rPr lang="en-US" dirty="0"/>
              <a:t>Domain-Key Normal Form (DKNF)</a:t>
            </a:r>
          </a:p>
        </p:txBody>
      </p:sp>
    </p:spTree>
    <p:extLst>
      <p:ext uri="{BB962C8B-B14F-4D97-AF65-F5344CB8AC3E}">
        <p14:creationId xmlns:p14="http://schemas.microsoft.com/office/powerpoint/2010/main" val="552355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0772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Data modelling </a:t>
            </a:r>
            <a:r>
              <a:rPr lang="en-GB" dirty="0"/>
              <a:t>and normalization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89237"/>
            <a:ext cx="8229600" cy="368776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Data modelling is often an easier path to good database design</a:t>
            </a:r>
          </a:p>
          <a:p>
            <a:r>
              <a:rPr lang="en-GB" dirty="0"/>
              <a:t>A high-fidelity data model will be of high normal form</a:t>
            </a:r>
          </a:p>
          <a:p>
            <a:r>
              <a:rPr lang="en-GB" dirty="0"/>
              <a:t>5NF is likely to create the most problems</a:t>
            </a:r>
          </a:p>
          <a:p>
            <a:pPr lvl="1"/>
            <a:r>
              <a:rPr lang="en-GB" dirty="0"/>
              <a:t> Check for special rules</a:t>
            </a:r>
          </a:p>
        </p:txBody>
      </p:sp>
    </p:spTree>
    <p:extLst>
      <p:ext uri="{BB962C8B-B14F-4D97-AF65-F5344CB8AC3E}">
        <p14:creationId xmlns:p14="http://schemas.microsoft.com/office/powerpoint/2010/main" val="42207093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Data </a:t>
            </a:r>
            <a:r>
              <a:rPr lang="en-GB" dirty="0" err="1"/>
              <a:t>modeling</a:t>
            </a:r>
            <a:r>
              <a:rPr lang="en-GB" dirty="0"/>
              <a:t>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A widely known model is Chen's entity-relationship (E-R) approach</a:t>
            </a:r>
          </a:p>
          <a:p>
            <a:r>
              <a:rPr lang="en-GB" sz="2800" dirty="0"/>
              <a:t>There is no standard for the E-R method</a:t>
            </a:r>
          </a:p>
          <a:p>
            <a:r>
              <a:rPr lang="en-GB" sz="2800" dirty="0"/>
              <a:t>Nearly all data </a:t>
            </a:r>
            <a:r>
              <a:rPr lang="en-GB" sz="2800" dirty="0" err="1"/>
              <a:t>modeling</a:t>
            </a:r>
            <a:r>
              <a:rPr lang="en-GB" sz="2800" dirty="0"/>
              <a:t> approaches are very similar because they share common concepts</a:t>
            </a:r>
          </a:p>
          <a:p>
            <a:r>
              <a:rPr lang="en-GB" sz="2800" dirty="0"/>
              <a:t>Learning is readily transferable between methods</a:t>
            </a:r>
          </a:p>
        </p:txBody>
      </p:sp>
    </p:spTree>
    <p:extLst>
      <p:ext uri="{BB962C8B-B14F-4D97-AF65-F5344CB8AC3E}">
        <p14:creationId xmlns:p14="http://schemas.microsoft.com/office/powerpoint/2010/main" val="60766808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relationships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883285" y="2270125"/>
            <a:ext cx="7769225" cy="2043112"/>
          </a:xfrm>
        </p:spPr>
        <p:txBody>
          <a:bodyPr/>
          <a:lstStyle/>
          <a:p>
            <a:r>
              <a:rPr lang="en-US"/>
              <a:t>The various dialects are most distinctive in the ways in which relationships are represented</a:t>
            </a: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6705600" y="4373563"/>
            <a:ext cx="1770063" cy="11938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Georgia" pitchFamily="-109" charset="0"/>
              </a:rPr>
              <a:t>Knowledge is very transferable between dialects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71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to think like a data modeler</a:t>
            </a:r>
          </a:p>
          <a:p>
            <a:r>
              <a:rPr lang="en-US"/>
              <a:t>Different dialects and greater precision (e.g., cardinality) come easily once the basics are mastered</a:t>
            </a:r>
          </a:p>
        </p:txBody>
      </p:sp>
    </p:spTree>
    <p:extLst>
      <p:ext uri="{BB962C8B-B14F-4D97-AF65-F5344CB8AC3E}">
        <p14:creationId xmlns:p14="http://schemas.microsoft.com/office/powerpoint/2010/main" val="1380516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Normalization is one approach to data modeling</a:t>
            </a:r>
          </a:p>
          <a:p>
            <a:r>
              <a:rPr lang="en-US"/>
              <a:t>The are multiple representations for data model</a:t>
            </a:r>
          </a:p>
          <a:p>
            <a:r>
              <a:rPr lang="en-US"/>
              <a:t>Learning to model is difficult</a:t>
            </a:r>
          </a:p>
          <a:p>
            <a:r>
              <a:rPr lang="en-US"/>
              <a:t>Learning to represent a model is easy</a:t>
            </a:r>
          </a:p>
        </p:txBody>
      </p:sp>
    </p:spTree>
    <p:extLst>
      <p:ext uri="{BB962C8B-B14F-4D97-AF65-F5344CB8AC3E}">
        <p14:creationId xmlns:p14="http://schemas.microsoft.com/office/powerpoint/2010/main" val="9311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77" y="901505"/>
            <a:ext cx="8229600" cy="855114"/>
          </a:xfrm>
        </p:spPr>
        <p:txBody>
          <a:bodyPr/>
          <a:lstStyle/>
          <a:p>
            <a:r>
              <a:rPr lang="en-US" b="1" u="sng" dirty="0"/>
              <a:t>Different types of JOINs: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77" y="1740709"/>
            <a:ext cx="8446123" cy="4717315"/>
          </a:xfrm>
        </p:spPr>
        <p:txBody>
          <a:bodyPr/>
          <a:lstStyle/>
          <a:p>
            <a:r>
              <a:rPr lang="en-US" sz="1600" b="1" dirty="0"/>
              <a:t>(INNER) JOIN: </a:t>
            </a:r>
            <a:r>
              <a:rPr lang="en-US" sz="1600" dirty="0"/>
              <a:t>Select records that have matching values in both tables.</a:t>
            </a:r>
          </a:p>
          <a:p>
            <a:r>
              <a:rPr lang="en-US" sz="1600" b="1" dirty="0"/>
              <a:t>LEFT (OUTER) JOIN: </a:t>
            </a:r>
            <a:r>
              <a:rPr lang="en-US" sz="1600" dirty="0"/>
              <a:t>Select records from the first (left) table with matching records from right table.</a:t>
            </a:r>
          </a:p>
          <a:p>
            <a:r>
              <a:rPr lang="en-US" sz="1600" b="1" dirty="0"/>
              <a:t>RIGHT (OUTER) JOIN: </a:t>
            </a:r>
            <a:r>
              <a:rPr lang="en-US" sz="1600" dirty="0"/>
              <a:t>Select records from the second (right) table with matching records from left table.</a:t>
            </a:r>
          </a:p>
          <a:p>
            <a:r>
              <a:rPr lang="en-US" sz="1600" b="1" dirty="0"/>
              <a:t>FULL (OUTER) JOIN: </a:t>
            </a:r>
            <a:r>
              <a:rPr lang="en-US" sz="1600" dirty="0"/>
              <a:t>Selects all records that match either left or right table records.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37AAF-1D9F-4EED-8AB9-9DE51E32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19" y="3565208"/>
            <a:ext cx="4271231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6054"/>
            <a:ext cx="8229600" cy="855114"/>
          </a:xfrm>
        </p:spPr>
        <p:txBody>
          <a:bodyPr/>
          <a:lstStyle/>
          <a:p>
            <a:r>
              <a:rPr lang="en-US" dirty="0"/>
              <a:t>ILLUSTRATING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77" y="1997612"/>
            <a:ext cx="8446123" cy="4346916"/>
          </a:xfrm>
        </p:spPr>
        <p:txBody>
          <a:bodyPr/>
          <a:lstStyle/>
          <a:p>
            <a:r>
              <a:rPr lang="en-US" sz="2800" dirty="0"/>
              <a:t>We will work with 2 tables: </a:t>
            </a:r>
            <a:r>
              <a:rPr lang="en-US" sz="2800" b="1" dirty="0"/>
              <a:t>left_table </a:t>
            </a:r>
            <a:r>
              <a:rPr lang="en-US" sz="2800" dirty="0"/>
              <a:t>and </a:t>
            </a:r>
            <a:r>
              <a:rPr lang="en-US" sz="2800" b="1" dirty="0"/>
              <a:t>right_table </a:t>
            </a:r>
            <a:r>
              <a:rPr lang="en-US" sz="2800" dirty="0"/>
              <a:t>to understand the topic better.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265DB-4C3A-4154-B95A-A6E85CC3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92" y="3416597"/>
            <a:ext cx="3762375" cy="25622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FB7C21F-B499-4F16-ADDE-799193C97C63}"/>
              </a:ext>
            </a:extLst>
          </p:cNvPr>
          <p:cNvGrpSpPr/>
          <p:nvPr/>
        </p:nvGrpSpPr>
        <p:grpSpPr>
          <a:xfrm>
            <a:off x="4750773" y="3757282"/>
            <a:ext cx="1414230" cy="464699"/>
            <a:chOff x="3838539" y="4247978"/>
            <a:chExt cx="1414230" cy="4646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2F2112-3E5E-47C7-9C05-3C5944806444}"/>
                </a:ext>
              </a:extLst>
            </p:cNvPr>
            <p:cNvSpPr/>
            <p:nvPr/>
          </p:nvSpPr>
          <p:spPr>
            <a:xfrm>
              <a:off x="3838539" y="4417255"/>
              <a:ext cx="379828" cy="2954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1F2969-1F0E-4448-A636-9E80E894E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8367" y="4417255"/>
              <a:ext cx="564648" cy="1477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5B2F09-0DA4-43B8-BE06-7E5AF1CBCCD2}"/>
                </a:ext>
              </a:extLst>
            </p:cNvPr>
            <p:cNvSpPr txBox="1"/>
            <p:nvPr/>
          </p:nvSpPr>
          <p:spPr>
            <a:xfrm>
              <a:off x="4726663" y="4247978"/>
              <a:ext cx="5261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Key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1101CF-8DBF-4AB4-831F-B8AE4BA5F954}"/>
              </a:ext>
            </a:extLst>
          </p:cNvPr>
          <p:cNvGrpSpPr/>
          <p:nvPr/>
        </p:nvGrpSpPr>
        <p:grpSpPr>
          <a:xfrm>
            <a:off x="1874743" y="3881297"/>
            <a:ext cx="1403030" cy="338554"/>
            <a:chOff x="904072" y="4374123"/>
            <a:chExt cx="1403030" cy="3385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D41B5-D0EA-447C-A8CE-A0F234FDF98C}"/>
                </a:ext>
              </a:extLst>
            </p:cNvPr>
            <p:cNvSpPr/>
            <p:nvPr/>
          </p:nvSpPr>
          <p:spPr>
            <a:xfrm>
              <a:off x="1927274" y="4417255"/>
              <a:ext cx="379828" cy="2954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E7C06C-0340-4F7B-B676-7BD189B58298}"/>
                </a:ext>
              </a:extLst>
            </p:cNvPr>
            <p:cNvCxnSpPr>
              <a:cxnSpLocks/>
            </p:cNvCxnSpPr>
            <p:nvPr/>
          </p:nvCxnSpPr>
          <p:spPr>
            <a:xfrm>
              <a:off x="1378633" y="4564966"/>
              <a:ext cx="5486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C59A41-2FD0-427E-B982-14117F65B6CD}"/>
                </a:ext>
              </a:extLst>
            </p:cNvPr>
            <p:cNvSpPr txBox="1"/>
            <p:nvPr/>
          </p:nvSpPr>
          <p:spPr>
            <a:xfrm>
              <a:off x="904072" y="4374123"/>
              <a:ext cx="52610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84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82" y="610517"/>
            <a:ext cx="8229600" cy="1143000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82" y="1448972"/>
            <a:ext cx="8651706" cy="5134707"/>
          </a:xfrm>
        </p:spPr>
        <p:txBody>
          <a:bodyPr/>
          <a:lstStyle/>
          <a:p>
            <a:pPr algn="just"/>
            <a:r>
              <a:rPr lang="en-US" b="1" u="sng" dirty="0"/>
              <a:t>Definition</a:t>
            </a:r>
            <a:r>
              <a:rPr lang="en-US" dirty="0"/>
              <a:t>: </a:t>
            </a:r>
            <a:r>
              <a:rPr lang="en-US" sz="2500" dirty="0"/>
              <a:t>Inner Join will select all rows from both participating tables as long as there is a match between the columns</a:t>
            </a:r>
            <a:r>
              <a:rPr lang="en-US" sz="2800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500" dirty="0"/>
              <a:t>We look for matches in the right table corresponding to all entries in the </a:t>
            </a:r>
            <a:r>
              <a:rPr lang="en-US" sz="2500" b="1" dirty="0"/>
              <a:t>key</a:t>
            </a:r>
            <a:r>
              <a:rPr lang="en-US" sz="2500" dirty="0"/>
              <a:t> field in the </a:t>
            </a:r>
            <a:r>
              <a:rPr lang="en-US" sz="2500" b="1" dirty="0"/>
              <a:t>left table</a:t>
            </a:r>
            <a:r>
              <a:rPr lang="en-US" sz="2500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A0E2D2-489A-4117-A7CA-502235EFC573}"/>
              </a:ext>
            </a:extLst>
          </p:cNvPr>
          <p:cNvGrpSpPr/>
          <p:nvPr/>
        </p:nvGrpSpPr>
        <p:grpSpPr>
          <a:xfrm>
            <a:off x="2848670" y="2764300"/>
            <a:ext cx="4107767" cy="2504050"/>
            <a:chOff x="2595450" y="2869460"/>
            <a:chExt cx="4107767" cy="2504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84402D-9501-4B0F-88CF-C13A9EA6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2897" y="2963685"/>
              <a:ext cx="3952875" cy="24098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D66FD9-864B-4085-AA2D-472DA43E75D4}"/>
                </a:ext>
              </a:extLst>
            </p:cNvPr>
            <p:cNvSpPr/>
            <p:nvPr/>
          </p:nvSpPr>
          <p:spPr>
            <a:xfrm>
              <a:off x="2595450" y="2869460"/>
              <a:ext cx="4107767" cy="248998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6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41717"/>
            <a:ext cx="8229600" cy="926219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2666"/>
            <a:ext cx="8229600" cy="4229747"/>
          </a:xfrm>
        </p:spPr>
        <p:txBody>
          <a:bodyPr/>
          <a:lstStyle/>
          <a:p>
            <a:r>
              <a:rPr lang="en-US" b="1" u="sng" dirty="0"/>
              <a:t>Result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03320-35DE-4949-BC6E-38D7A182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9" y="2133821"/>
            <a:ext cx="3938954" cy="37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5BDF-AD10-465B-916A-9E9B3E63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41717"/>
            <a:ext cx="8229600" cy="926219"/>
          </a:xfrm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A17F-D7DB-42F4-8474-47CA51B2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2666"/>
            <a:ext cx="8229600" cy="4229747"/>
          </a:xfrm>
        </p:spPr>
        <p:txBody>
          <a:bodyPr/>
          <a:lstStyle/>
          <a:p>
            <a:r>
              <a:rPr lang="en-US" b="1" u="sng" dirty="0"/>
              <a:t>Syntax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400" b="1" dirty="0"/>
              <a:t> id, </a:t>
            </a:r>
            <a:r>
              <a:rPr lang="en-US" sz="2400" b="1" dirty="0" err="1"/>
              <a:t>l.val</a:t>
            </a:r>
            <a:r>
              <a:rPr lang="en-US" sz="2400" b="1" dirty="0"/>
              <a:t> AS </a:t>
            </a:r>
            <a:r>
              <a:rPr lang="en-US" sz="2400" b="1" dirty="0" err="1"/>
              <a:t>l_val</a:t>
            </a:r>
            <a:r>
              <a:rPr lang="en-US" sz="2400" b="1" dirty="0"/>
              <a:t>, </a:t>
            </a:r>
            <a:r>
              <a:rPr lang="en-US" sz="2400" b="1" dirty="0" err="1"/>
              <a:t>r.val</a:t>
            </a:r>
            <a:r>
              <a:rPr lang="en-US" sz="2400" b="1" dirty="0"/>
              <a:t> AS </a:t>
            </a:r>
            <a:r>
              <a:rPr lang="en-US" sz="2400" b="1" dirty="0" err="1"/>
              <a:t>r_val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2400" b="1" dirty="0"/>
              <a:t> left_table 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INNER JOIN </a:t>
            </a:r>
            <a:r>
              <a:rPr lang="en-US" sz="2400" b="1" dirty="0"/>
              <a:t>right_table r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2400" b="1" dirty="0"/>
              <a:t> l.id= r.id;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2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1A7A2-FC29-46F6-B552-2F26732F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2535"/>
            <a:ext cx="8229600" cy="5183629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Example from Database: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</a:rPr>
              <a:t>Aim</a:t>
            </a:r>
            <a:r>
              <a:rPr lang="en-US" sz="2000" dirty="0">
                <a:solidFill>
                  <a:srgbClr val="008000"/>
                </a:solidFill>
              </a:rPr>
              <a:t>: Retrieve Order number corresponding to each customer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C.customerNumber</a:t>
            </a:r>
            <a:r>
              <a:rPr lang="en-US" sz="2000" dirty="0"/>
              <a:t>, </a:t>
            </a:r>
            <a:r>
              <a:rPr lang="en-US" sz="2000" dirty="0" err="1"/>
              <a:t>C.customerName</a:t>
            </a:r>
            <a:r>
              <a:rPr lang="en-US" sz="2000" dirty="0"/>
              <a:t>, </a:t>
            </a:r>
            <a:r>
              <a:rPr lang="en-US" sz="2000" dirty="0" err="1"/>
              <a:t>O.orderNumber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Customers C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inner join </a:t>
            </a:r>
            <a:r>
              <a:rPr lang="en-US" sz="2000" dirty="0"/>
              <a:t>Orders O 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C.customerNumber</a:t>
            </a:r>
            <a:r>
              <a:rPr lang="en-US" sz="2000" dirty="0"/>
              <a:t>=</a:t>
            </a:r>
            <a:r>
              <a:rPr lang="en-US" sz="2000" dirty="0" err="1"/>
              <a:t>O.customerNumber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D7C37-A7B1-496A-96B0-3A2FEF04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2" y="3337402"/>
            <a:ext cx="4452426" cy="27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61319"/>
      </p:ext>
    </p:extLst>
  </p:cSld>
  <p:clrMapOvr>
    <a:masterClrMapping/>
  </p:clrMapOvr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GATemplate" id="{FBEAE634-6466-5C4C-9E8E-1905B47CE371}" vid="{1AAF9FC3-A5B1-DF43-972C-76DD711896C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UGATemplate</Template>
  <TotalTime>87239751</TotalTime>
  <Pages>48</Pages>
  <Words>1536</Words>
  <Application>Microsoft Macintosh PowerPoint</Application>
  <PresentationFormat>Letter Paper (8.5x11 in)</PresentationFormat>
  <Paragraphs>246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Courier New</vt:lpstr>
      <vt:lpstr>Georgia</vt:lpstr>
      <vt:lpstr>Symbol</vt:lpstr>
      <vt:lpstr>Times</vt:lpstr>
      <vt:lpstr>Times New Roman</vt:lpstr>
      <vt:lpstr>Trebuchet MS</vt:lpstr>
      <vt:lpstr>UGA theme</vt:lpstr>
      <vt:lpstr>  JOINs and Normalization</vt:lpstr>
      <vt:lpstr>JOINS</vt:lpstr>
      <vt:lpstr>SQL JOIN</vt:lpstr>
      <vt:lpstr>Different types of JOINs:</vt:lpstr>
      <vt:lpstr>ILLUSTRATING JOINS</vt:lpstr>
      <vt:lpstr>INNER JOIN</vt:lpstr>
      <vt:lpstr>INNER JOIN</vt:lpstr>
      <vt:lpstr>INNER JOIN</vt:lpstr>
      <vt:lpstr>PowerPoint Presentation</vt:lpstr>
      <vt:lpstr>LEFT JOIN</vt:lpstr>
      <vt:lpstr>PowerPoint Presentation</vt:lpstr>
      <vt:lpstr>PowerPoint Presentation</vt:lpstr>
      <vt:lpstr>RIGHT JOIN</vt:lpstr>
      <vt:lpstr>PowerPoint Presentation</vt:lpstr>
      <vt:lpstr>PowerPoint Presentation</vt:lpstr>
      <vt:lpstr>PowerPoint Presentation</vt:lpstr>
      <vt:lpstr>OUTER JOIN</vt:lpstr>
      <vt:lpstr>PowerPoint Presentation</vt:lpstr>
      <vt:lpstr>PowerPoint Presentation</vt:lpstr>
      <vt:lpstr>PowerPoint Presentation</vt:lpstr>
      <vt:lpstr>Practice</vt:lpstr>
      <vt:lpstr>Normalization</vt:lpstr>
      <vt:lpstr>Normalization</vt:lpstr>
      <vt:lpstr>Functional dependency</vt:lpstr>
      <vt:lpstr>Full functional dependency</vt:lpstr>
      <vt:lpstr>Multidetermination</vt:lpstr>
      <vt:lpstr>Attribute relationships</vt:lpstr>
      <vt:lpstr>Attribute relationships</vt:lpstr>
      <vt:lpstr>Attribute relationships</vt:lpstr>
      <vt:lpstr>Normal forms</vt:lpstr>
      <vt:lpstr>First normal form (1NF)</vt:lpstr>
      <vt:lpstr>Second normal form (2NF)</vt:lpstr>
      <vt:lpstr>Third normal form (3NF)</vt:lpstr>
      <vt:lpstr>Other Normal Forms</vt:lpstr>
      <vt:lpstr>Data modelling and normalization</vt:lpstr>
      <vt:lpstr>Data modeling methods</vt:lpstr>
      <vt:lpstr>Representing relationships</vt:lpstr>
      <vt:lpstr>Goal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Richard T. Watson</dc:creator>
  <cp:lastModifiedBy>Nikhil Srinivasan</cp:lastModifiedBy>
  <cp:revision>212</cp:revision>
  <cp:lastPrinted>1995-10-05T21:27:29Z</cp:lastPrinted>
  <dcterms:created xsi:type="dcterms:W3CDTF">1997-10-25T13:32:38Z</dcterms:created>
  <dcterms:modified xsi:type="dcterms:W3CDTF">2020-03-30T01:25:09Z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