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1"/>
  </p:sldMasterIdLst>
  <p:notesMasterIdLst>
    <p:notesMasterId r:id="rId61"/>
  </p:notesMasterIdLst>
  <p:handoutMasterIdLst>
    <p:handoutMasterId r:id="rId62"/>
  </p:handoutMasterIdLst>
  <p:sldIdLst>
    <p:sldId id="388" r:id="rId2"/>
    <p:sldId id="440" r:id="rId3"/>
    <p:sldId id="441" r:id="rId4"/>
    <p:sldId id="442" r:id="rId5"/>
    <p:sldId id="443" r:id="rId6"/>
    <p:sldId id="444" r:id="rId7"/>
    <p:sldId id="446" r:id="rId8"/>
    <p:sldId id="447" r:id="rId9"/>
    <p:sldId id="448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500" r:id="rId57"/>
    <p:sldId id="502" r:id="rId58"/>
    <p:sldId id="503" r:id="rId59"/>
    <p:sldId id="504" r:id="rId60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5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0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5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1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62" algn="l" defTabSz="914305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2915" algn="l" defTabSz="914305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068" algn="l" defTabSz="914305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220" algn="l" defTabSz="914305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26" autoAdjust="0"/>
  </p:normalViewPr>
  <p:slideViewPr>
    <p:cSldViewPr>
      <p:cViewPr varScale="1">
        <p:scale>
          <a:sx n="116" d="100"/>
          <a:sy n="116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227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9618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6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658813"/>
            <a:ext cx="4337050" cy="32543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i="1"/>
              <a:t>How might  you indicate a column is NULL?</a:t>
            </a:r>
          </a:p>
          <a:p>
            <a:endParaRPr lang="en-GB"/>
          </a:p>
          <a:p>
            <a:r>
              <a:rPr lang="en-GB"/>
              <a:t>DB2 has a hidden one-character column preceding each column that is used to indicate whether a column is NULL.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9387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i="1"/>
              <a:t>Why wasn’t ALL PRIVILEGES used?</a:t>
            </a:r>
            <a:endParaRPr lang="en-GB"/>
          </a:p>
          <a:p>
            <a:endParaRPr lang="en-GB"/>
          </a:p>
          <a:p>
            <a:r>
              <a:rPr lang="en-GB"/>
              <a:t>Since STK is a view, ALICE cannot be granted ALL PRIVILEGES since this would include ALTER and INDEX privileges for a view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9097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 revoked UPDATE is not column specific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6254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37464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1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5991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017622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10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2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1143000"/>
            <a:ext cx="7924800" cy="25146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 anchor="ctr">
            <a:normAutofit fontScale="90000"/>
          </a:bodyPr>
          <a:lstStyle/>
          <a:p>
            <a:r>
              <a:rPr lang="en-US" dirty="0"/>
              <a:t>MIST 4610 – Data Management and Analytics</a:t>
            </a:r>
            <a:br>
              <a:rPr lang="en-US" dirty="0"/>
            </a:br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Advanced SQL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8153400" cy="16764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r>
              <a:rPr lang="en-US" sz="2800" dirty="0"/>
              <a:t>Nikhil Srinivasan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MIS@Terry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266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how to sort individual characters in a particular language</a:t>
            </a:r>
          </a:p>
          <a:p>
            <a:r>
              <a:rPr lang="en-US" dirty="0"/>
              <a:t>English</a:t>
            </a:r>
          </a:p>
          <a:p>
            <a:pPr lvl="1"/>
            <a:r>
              <a:rPr lang="en-US" i="1" dirty="0"/>
              <a:t>A B C … X Y Z</a:t>
            </a:r>
            <a:endParaRPr lang="en-US" dirty="0"/>
          </a:p>
          <a:p>
            <a:r>
              <a:rPr lang="en-US" dirty="0"/>
              <a:t>Norwegian</a:t>
            </a:r>
          </a:p>
          <a:p>
            <a:pPr lvl="1"/>
            <a:r>
              <a:rPr lang="en-US" i="1" dirty="0"/>
              <a:t>A B C … X Y Z </a:t>
            </a:r>
            <a:r>
              <a:rPr lang="en-US" dirty="0"/>
              <a:t>Æ</a:t>
            </a:r>
            <a:r>
              <a:rPr lang="en-US" i="1" dirty="0"/>
              <a:t> Ø Å</a:t>
            </a:r>
          </a:p>
        </p:txBody>
      </p:sp>
    </p:spTree>
    <p:extLst>
      <p:ext uri="{BB962C8B-B14F-4D97-AF65-F5344CB8AC3E}">
        <p14:creationId xmlns:p14="http://schemas.microsoft.com/office/powerpoint/2010/main" val="18519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specify a collation sequence at the database, table, and, column level</a:t>
            </a:r>
          </a:p>
          <a:p>
            <a:r>
              <a:rPr lang="en-US" dirty="0"/>
              <a:t>Good practice to specify at the database level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CREATE DATABASE ClassicModels </a:t>
            </a: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  <a:r>
              <a:rPr lang="en-US" sz="1800" dirty="0">
                <a:latin typeface="Courier New"/>
                <a:cs typeface="Courier New"/>
              </a:rPr>
              <a:t>COLLATE latin1_general_cs;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 bwMode="auto">
          <a:xfrm>
            <a:off x="7162800" y="4419600"/>
            <a:ext cx="1295400" cy="1143000"/>
          </a:xfrm>
          <a:prstGeom prst="foldedCorner">
            <a:avLst/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n-lt"/>
              </a:rPr>
              <a:t>c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indicates case</a:t>
            </a:r>
            <a:r>
              <a:rPr kumimoji="0" lang="en-US" sz="1600" b="0" i="0" u="none" strike="noStrike" cap="none" normalizeH="0" dirty="0">
                <a:ln>
                  <a:noFill/>
                </a:ln>
                <a:effectLst/>
                <a:latin typeface="+mn-lt"/>
              </a:rPr>
              <a:t> sensitivity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01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Changing a table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ALTER TABLE</a:t>
            </a:r>
            <a:endParaRPr lang="en-GB"/>
          </a:p>
          <a:p>
            <a:pPr lvl="1"/>
            <a:r>
              <a:rPr lang="en-GB"/>
              <a:t>Adding one new column at a time</a:t>
            </a:r>
          </a:p>
          <a:p>
            <a:pPr lvl="1"/>
            <a:r>
              <a:rPr lang="en-GB"/>
              <a:t>Cannot be used to</a:t>
            </a:r>
          </a:p>
          <a:p>
            <a:pPr lvl="2"/>
            <a:r>
              <a:rPr lang="en-GB"/>
              <a:t>Change a column’s storage format</a:t>
            </a:r>
          </a:p>
          <a:p>
            <a:pPr lvl="2"/>
            <a:r>
              <a:rPr lang="en-GB"/>
              <a:t>Delete an unwanted column</a:t>
            </a:r>
          </a:p>
          <a:p>
            <a:r>
              <a:rPr lang="en-GB">
                <a:latin typeface="Courier New" pitchFamily="-109" charset="0"/>
              </a:rPr>
              <a:t>DROP TABLE</a:t>
            </a:r>
            <a:endParaRPr lang="en-GB"/>
          </a:p>
          <a:p>
            <a:pPr lvl="1"/>
            <a:r>
              <a:rPr lang="en-GB"/>
              <a:t>Deletes a table</a:t>
            </a:r>
          </a:p>
        </p:txBody>
      </p:sp>
    </p:spTree>
    <p:extLst>
      <p:ext uri="{BB962C8B-B14F-4D97-AF65-F5344CB8AC3E}">
        <p14:creationId xmlns:p14="http://schemas.microsoft.com/office/powerpoint/2010/main" val="987474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362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CREATE VIEW</a:t>
            </a:r>
          </a:p>
          <a:p>
            <a:r>
              <a:rPr lang="en-GB" dirty="0">
                <a:latin typeface="Courier New" pitchFamily="-109" charset="0"/>
              </a:rPr>
              <a:t>DROP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5712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44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An index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40604"/>
            <a:ext cx="7769225" cy="38846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CREATE INDEX</a:t>
            </a:r>
          </a:p>
          <a:p>
            <a:r>
              <a:rPr lang="en-GB" dirty="0">
                <a:latin typeface="Courier New" pitchFamily="-109" charset="0"/>
              </a:rPr>
              <a:t>DROP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5740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081391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manipulation statements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24391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>
                <a:latin typeface="Courier New" pitchFamily="-109" charset="0"/>
              </a:rPr>
              <a:t>INSERT</a:t>
            </a:r>
          </a:p>
          <a:p>
            <a:r>
              <a:rPr lang="en-GB" dirty="0">
                <a:latin typeface="Courier New" pitchFamily="-109" charset="0"/>
              </a:rPr>
              <a:t>UPDATE</a:t>
            </a:r>
          </a:p>
          <a:p>
            <a:r>
              <a:rPr lang="en-GB" dirty="0">
                <a:latin typeface="Courier New" pitchFamily="-109" charset="0"/>
              </a:rPr>
              <a:t>DELETE</a:t>
            </a:r>
          </a:p>
          <a:p>
            <a:r>
              <a:rPr lang="en-GB" dirty="0">
                <a:latin typeface="Courier New" pitchFamily="-109" charset="0"/>
              </a:rPr>
              <a:t>SELECT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696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42609" y="2251075"/>
            <a:ext cx="8229600" cy="36877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4000"/>
              <a:t>One row</a:t>
            </a:r>
          </a:p>
          <a:p>
            <a:pPr>
              <a:lnSpc>
                <a:spcPct val="90000"/>
              </a:lnSpc>
            </a:pPr>
            <a:r>
              <a:rPr lang="en-GB" sz="4000" dirty="0"/>
              <a:t>Multiple rows</a:t>
            </a:r>
          </a:p>
          <a:p>
            <a:pPr>
              <a:lnSpc>
                <a:spcPct val="90000"/>
              </a:lnSpc>
            </a:pPr>
            <a:r>
              <a:rPr lang="en-GB" sz="4000" dirty="0"/>
              <a:t>With a subquery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 dirty="0">
                <a:latin typeface="Courier New" pitchFamily="-109" charset="0"/>
              </a:rPr>
              <a:t>INSERT INTO STOCK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 dirty="0">
                <a:latin typeface="Courier New" pitchFamily="-109" charset="0"/>
              </a:rPr>
              <a:t>	(</a:t>
            </a:r>
            <a:r>
              <a:rPr lang="en-GB" sz="2000" dirty="0" err="1">
                <a:latin typeface="Courier New" pitchFamily="-109" charset="0"/>
              </a:rPr>
              <a:t>stkcode</a:t>
            </a:r>
            <a:r>
              <a:rPr lang="en-GB" sz="2000" dirty="0">
                <a:latin typeface="Courier New" pitchFamily="-109" charset="0"/>
              </a:rPr>
              <a:t>, </a:t>
            </a:r>
            <a:r>
              <a:rPr lang="en-GB" sz="2000" dirty="0" err="1">
                <a:latin typeface="Courier New" pitchFamily="-109" charset="0"/>
              </a:rPr>
              <a:t>stkfirm</a:t>
            </a:r>
            <a:r>
              <a:rPr lang="en-GB" sz="2000" dirty="0">
                <a:latin typeface="Courier New" pitchFamily="-109" charset="0"/>
              </a:rPr>
              <a:t>, </a:t>
            </a:r>
            <a:r>
              <a:rPr lang="en-GB" sz="2000" dirty="0" err="1">
                <a:latin typeface="Courier New" pitchFamily="-109" charset="0"/>
              </a:rPr>
              <a:t>stkprice</a:t>
            </a:r>
            <a:r>
              <a:rPr lang="en-GB" sz="2000" dirty="0">
                <a:latin typeface="Courier New" pitchFamily="-109" charset="0"/>
              </a:rPr>
              <a:t>, </a:t>
            </a:r>
            <a:r>
              <a:rPr lang="en-GB" sz="2000" dirty="0" err="1">
                <a:latin typeface="Courier New" pitchFamily="-109" charset="0"/>
              </a:rPr>
              <a:t>stkdiv</a:t>
            </a:r>
            <a:r>
              <a:rPr lang="en-GB" sz="2000" dirty="0">
                <a:latin typeface="Courier New" pitchFamily="-109" charset="0"/>
              </a:rPr>
              <a:t>, </a:t>
            </a:r>
            <a:r>
              <a:rPr lang="en-GB" sz="2000" dirty="0" err="1">
                <a:latin typeface="Courier New" pitchFamily="-109" charset="0"/>
              </a:rPr>
              <a:t>stkpe</a:t>
            </a:r>
            <a:r>
              <a:rPr lang="en-GB" sz="2000" dirty="0">
                <a:latin typeface="Courier New" pitchFamily="-109" charset="0"/>
              </a:rPr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 dirty="0">
                <a:latin typeface="Courier New" pitchFamily="-109" charset="0"/>
              </a:rPr>
              <a:t>	SELECT code, firm, price, div, </a:t>
            </a:r>
            <a:r>
              <a:rPr lang="en-GB" sz="2000" dirty="0" err="1">
                <a:latin typeface="Courier New" pitchFamily="-109" charset="0"/>
              </a:rPr>
              <a:t>pe</a:t>
            </a:r>
            <a:endParaRPr lang="en-GB" sz="2000" dirty="0">
              <a:latin typeface="Courier New" pitchFamily="-10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 dirty="0">
                <a:latin typeface="Courier New" pitchFamily="-109" charset="0"/>
              </a:rPr>
              <a:t>	FROM download WHERE code IN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 dirty="0">
                <a:latin typeface="Courier New" pitchFamily="-109" charset="0"/>
              </a:rPr>
              <a:t>		('FC','PT','AR','SLG','ILZ','BE','BS','NG',</a:t>
            </a:r>
            <a:br>
              <a:rPr lang="en-GB" sz="2000" dirty="0">
                <a:latin typeface="Courier New" pitchFamily="-109" charset="0"/>
              </a:rPr>
            </a:br>
            <a:r>
              <a:rPr lang="en-GB" sz="2000" dirty="0">
                <a:latin typeface="Courier New" pitchFamily="-109" charset="0"/>
              </a:rPr>
              <a:t>	'CS','ROF');</a:t>
            </a:r>
            <a:endParaRPr lang="en-GB" sz="1800" dirty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053263" y="5938838"/>
            <a:ext cx="1770062" cy="6492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Georgia" pitchFamily="-109" charset="0"/>
                <a:ea typeface="ヒラギノ角ゴ Pro W3" pitchFamily="-109" charset="-128"/>
                <a:cs typeface="ヒラギノ角ゴ Pro W3" pitchFamily="-109" charset="-128"/>
              </a:rPr>
              <a:t>The SQL way to copy a table</a:t>
            </a:r>
          </a:p>
        </p:txBody>
      </p:sp>
    </p:spTree>
    <p:extLst>
      <p:ext uri="{BB962C8B-B14F-4D97-AF65-F5344CB8AC3E}">
        <p14:creationId xmlns:p14="http://schemas.microsoft.com/office/powerpoint/2010/main" val="2256115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UPDATE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One row</a:t>
            </a:r>
          </a:p>
          <a:p>
            <a:r>
              <a:rPr lang="en-GB"/>
              <a:t>Multiple rows</a:t>
            </a:r>
          </a:p>
          <a:p>
            <a:r>
              <a:rPr lang="en-GB"/>
              <a:t>All rows</a:t>
            </a:r>
          </a:p>
        </p:txBody>
      </p:sp>
    </p:spTree>
    <p:extLst>
      <p:ext uri="{BB962C8B-B14F-4D97-AF65-F5344CB8AC3E}">
        <p14:creationId xmlns:p14="http://schemas.microsoft.com/office/powerpoint/2010/main" val="15447175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DELETE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One row</a:t>
            </a:r>
          </a:p>
          <a:p>
            <a:r>
              <a:rPr lang="en-GB"/>
              <a:t>Multiple rows</a:t>
            </a:r>
          </a:p>
          <a:p>
            <a:r>
              <a:rPr lang="en-GB"/>
              <a:t>All rows</a:t>
            </a:r>
          </a:p>
          <a:p>
            <a:pPr lvl="1"/>
            <a:r>
              <a:rPr lang="en-GB"/>
              <a:t>Not the same as </a:t>
            </a:r>
            <a:r>
              <a:rPr lang="en-GB">
                <a:latin typeface="Courier New" pitchFamily="-109" charset="0"/>
              </a:rPr>
              <a:t>DROP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651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79515"/>
            <a:ext cx="7769225" cy="4113213"/>
          </a:xfrm>
        </p:spPr>
        <p:txBody>
          <a:bodyPr/>
          <a:lstStyle/>
          <a:p>
            <a:r>
              <a:rPr lang="en-GB" dirty="0"/>
              <a:t>All rows of the first table concatenated with all possible rows of the second table</a:t>
            </a:r>
          </a:p>
          <a:p>
            <a:r>
              <a:rPr lang="en-GB" dirty="0"/>
              <a:t>Form the product of </a:t>
            </a:r>
            <a:r>
              <a:rPr lang="en-GB" dirty="0">
                <a:latin typeface="Courier New" pitchFamily="-109" charset="0"/>
              </a:rPr>
              <a:t>stock</a:t>
            </a:r>
            <a:r>
              <a:rPr lang="en-GB" dirty="0"/>
              <a:t> and </a:t>
            </a:r>
            <a:r>
              <a:rPr lang="en-GB" dirty="0">
                <a:latin typeface="Courier New" pitchFamily="-109" charset="0"/>
              </a:rPr>
              <a:t>nation</a:t>
            </a:r>
            <a:endParaRPr lang="en-GB" dirty="0"/>
          </a:p>
          <a:p>
            <a:pPr lvl="1">
              <a:buFontTx/>
              <a:buNone/>
            </a:pPr>
            <a:r>
              <a:rPr lang="en-GB" sz="2400" dirty="0">
                <a:latin typeface="Courier New" pitchFamily="-109" charset="0"/>
              </a:rPr>
              <a:t>SELECT * FROM stock, nation;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3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A complete database language</a:t>
            </a:r>
          </a:p>
          <a:p>
            <a:r>
              <a:rPr lang="en-GB" sz="2800"/>
              <a:t>Data definition</a:t>
            </a:r>
          </a:p>
          <a:p>
            <a:pPr lvl="1"/>
            <a:r>
              <a:rPr lang="en-GB" sz="2400"/>
              <a:t>Definition of tables and views</a:t>
            </a:r>
          </a:p>
          <a:p>
            <a:r>
              <a:rPr lang="en-GB" sz="2800"/>
              <a:t>Data manipulation</a:t>
            </a:r>
          </a:p>
          <a:p>
            <a:pPr lvl="1"/>
            <a:r>
              <a:rPr lang="en-GB" sz="2400"/>
              <a:t>Specifying queries</a:t>
            </a:r>
          </a:p>
          <a:p>
            <a:pPr lvl="1"/>
            <a:r>
              <a:rPr lang="en-GB" sz="2400"/>
              <a:t>Maintaining a database</a:t>
            </a:r>
          </a:p>
          <a:p>
            <a:pPr lvl="2"/>
            <a:r>
              <a:rPr lang="en-GB" sz="2000">
                <a:latin typeface="Courier New" pitchFamily="-109" charset="0"/>
              </a:rPr>
              <a:t>INSERT</a:t>
            </a:r>
          </a:p>
          <a:p>
            <a:pPr lvl="2"/>
            <a:r>
              <a:rPr lang="en-GB" sz="2000">
                <a:latin typeface="Courier New" pitchFamily="-109" charset="0"/>
              </a:rPr>
              <a:t>UPDATE</a:t>
            </a:r>
          </a:p>
          <a:p>
            <a:pPr lvl="2"/>
            <a:r>
              <a:rPr lang="en-GB" sz="2000">
                <a:latin typeface="Courier New" pitchFamily="-109" charset="0"/>
              </a:rPr>
              <a:t>DELETE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777090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(alternative)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209800"/>
            <a:ext cx="8153400" cy="4203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Find the percentage of Australian stocks in the portfolio.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SELECT FORMAT((SELECT COUNT(*) FROM nation, stock WHERE </a:t>
            </a:r>
            <a:r>
              <a:rPr lang="en-US" sz="2000" dirty="0" err="1">
                <a:latin typeface="Courier New"/>
                <a:cs typeface="Courier New"/>
              </a:rPr>
              <a:t>nation.natcode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stock.natcode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AND </a:t>
            </a:r>
            <a:r>
              <a:rPr lang="en-US" sz="2000" dirty="0" err="1">
                <a:latin typeface="Courier New"/>
                <a:cs typeface="Courier New"/>
              </a:rPr>
              <a:t>natname</a:t>
            </a:r>
            <a:r>
              <a:rPr lang="en-US" sz="2000" dirty="0">
                <a:latin typeface="Courier New"/>
                <a:cs typeface="Courier New"/>
              </a:rPr>
              <a:t> = 'Australia')*100/(SELECT COUNT(*) FROM stock),2)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AS Percentage;</a:t>
            </a:r>
            <a:endParaRPr lang="en-US" sz="2000" dirty="0">
              <a:latin typeface="Courier" pitchFamily="-109" charset="0"/>
            </a:endParaRPr>
          </a:p>
        </p:txBody>
      </p:sp>
      <p:graphicFrame>
        <p:nvGraphicFramePr>
          <p:cNvPr id="60433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8427"/>
              </p:ext>
            </p:extLst>
          </p:nvPr>
        </p:nvGraphicFramePr>
        <p:xfrm>
          <a:off x="990600" y="5653446"/>
          <a:ext cx="990600" cy="33528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18.75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5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Join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07720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Join creates a new table from two existing tables by matching on a column common to both tables</a:t>
            </a:r>
          </a:p>
          <a:p>
            <a:r>
              <a:rPr lang="en-GB" sz="2800" dirty="0"/>
              <a:t>Equijoin</a:t>
            </a:r>
          </a:p>
          <a:p>
            <a:pPr lvl="1"/>
            <a:r>
              <a:rPr lang="en-GB" sz="2400" dirty="0"/>
              <a:t>The new table contains two identical columns</a:t>
            </a:r>
          </a:p>
          <a:p>
            <a:pPr lvl="1">
              <a:buFont typeface="Wingdings" pitchFamily="-109" charset="2"/>
              <a:buNone/>
            </a:pPr>
            <a:r>
              <a:rPr lang="en-GB" sz="2400" dirty="0"/>
              <a:t>	</a:t>
            </a:r>
            <a:r>
              <a:rPr lang="en-GB" sz="2000" dirty="0">
                <a:latin typeface="Courier New" pitchFamily="-109" charset="0"/>
              </a:rPr>
              <a:t>SELECT * FROM stock, nation</a:t>
            </a:r>
          </a:p>
          <a:p>
            <a:pPr lvl="1">
              <a:buFont typeface="Wingdings" pitchFamily="-109" charset="2"/>
              <a:buNone/>
            </a:pPr>
            <a:r>
              <a:rPr lang="en-GB" sz="2000" dirty="0">
                <a:latin typeface="Courier New" pitchFamily="-109" charset="0"/>
              </a:rPr>
              <a:t>		 WHERE  </a:t>
            </a:r>
            <a:r>
              <a:rPr lang="en-GB" sz="2000" dirty="0" err="1">
                <a:latin typeface="Courier New" pitchFamily="-109" charset="0"/>
              </a:rPr>
              <a:t>stock.natcode</a:t>
            </a:r>
            <a:r>
              <a:rPr lang="en-GB" sz="2000" dirty="0">
                <a:latin typeface="Courier New" pitchFamily="-109" charset="0"/>
              </a:rPr>
              <a:t> = </a:t>
            </a:r>
            <a:r>
              <a:rPr lang="en-GB" sz="2000" dirty="0" err="1">
                <a:latin typeface="Courier New" pitchFamily="-109" charset="0"/>
              </a:rPr>
              <a:t>nation.natcode</a:t>
            </a:r>
            <a:r>
              <a:rPr lang="en-GB" sz="2000" dirty="0">
                <a:latin typeface="Courier New" pitchFamily="-109" charset="0"/>
              </a:rPr>
              <a:t>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960765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variations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850" y="3355181"/>
            <a:ext cx="2654300" cy="1854200"/>
          </a:xfrm>
        </p:spPr>
      </p:pic>
    </p:spTree>
    <p:extLst>
      <p:ext uri="{BB962C8B-B14F-4D97-AF65-F5344CB8AC3E}">
        <p14:creationId xmlns:p14="http://schemas.microsoft.com/office/powerpoint/2010/main" val="83498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1300"/>
            <a:ext cx="8229600" cy="1143000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40996"/>
            <a:ext cx="8229600" cy="3687763"/>
          </a:xfrm>
        </p:spPr>
        <p:txBody>
          <a:bodyPr/>
          <a:lstStyle/>
          <a:p>
            <a:r>
              <a:rPr lang="en-US" sz="2000" dirty="0">
                <a:latin typeface="Courier New" pitchFamily="-109" charset="0"/>
              </a:rPr>
              <a:t>SELECT * FROM stock INNER JOIN nation USING (</a:t>
            </a:r>
            <a:r>
              <a:rPr lang="en-US" sz="2000" dirty="0" err="1">
                <a:latin typeface="Courier New" pitchFamily="-109" charset="0"/>
              </a:rPr>
              <a:t>natcode</a:t>
            </a:r>
            <a:r>
              <a:rPr lang="en-US" sz="2000" dirty="0">
                <a:latin typeface="Courier New" pitchFamily="-109" charset="0"/>
              </a:rPr>
              <a:t>);</a:t>
            </a:r>
          </a:p>
          <a:p>
            <a:r>
              <a:rPr lang="en-US" sz="2000" dirty="0">
                <a:latin typeface="Courier New" pitchFamily="-109" charset="0"/>
              </a:rPr>
              <a:t>SELECT * FROM stock JOIN nation USING (</a:t>
            </a:r>
            <a:r>
              <a:rPr lang="en-US" sz="2000" dirty="0" err="1">
                <a:latin typeface="Courier New" pitchFamily="-109" charset="0"/>
              </a:rPr>
              <a:t>natcode</a:t>
            </a:r>
            <a:r>
              <a:rPr lang="en-US" sz="2000" dirty="0">
                <a:latin typeface="Courier New" pitchFamily="-109" charset="0"/>
              </a:rPr>
              <a:t>);</a:t>
            </a:r>
          </a:p>
          <a:p>
            <a:r>
              <a:rPr lang="en-US" sz="2000" dirty="0">
                <a:latin typeface="Courier New" pitchFamily="-109" charset="0"/>
              </a:rPr>
              <a:t>SELECT * FROM stock JOIN nation ON </a:t>
            </a:r>
            <a:r>
              <a:rPr lang="en-US" sz="2000" dirty="0" err="1">
                <a:latin typeface="Courier New" pitchFamily="-109" charset="0"/>
              </a:rPr>
              <a:t>stock.natcode</a:t>
            </a:r>
            <a:r>
              <a:rPr lang="en-US" sz="2000" dirty="0">
                <a:latin typeface="Courier New" pitchFamily="-109" charset="0"/>
              </a:rPr>
              <a:t> = </a:t>
            </a:r>
            <a:r>
              <a:rPr lang="en-US" sz="2000" dirty="0" err="1">
                <a:latin typeface="Courier New" pitchFamily="-109" charset="0"/>
              </a:rPr>
              <a:t>nation.natcode</a:t>
            </a:r>
            <a:endParaRPr lang="en-US" sz="2000" dirty="0">
              <a:latin typeface="Courier New" pitchFamily="-109" charset="0"/>
            </a:endParaRPr>
          </a:p>
          <a:p>
            <a:r>
              <a:rPr lang="en-US" sz="2000" dirty="0">
                <a:latin typeface="Courier New" pitchFamily="-109" charset="0"/>
              </a:rPr>
              <a:t>SELECT * FROM stock NATURAL JOIN nation;</a:t>
            </a:r>
          </a:p>
          <a:p>
            <a:pPr lvl="1"/>
            <a:r>
              <a:rPr lang="en-US" sz="1600" dirty="0">
                <a:latin typeface="Courier New" pitchFamily="-109" charset="0"/>
              </a:rPr>
              <a:t>Primary key and foreign key have the same name</a:t>
            </a:r>
          </a:p>
          <a:p>
            <a:pPr marL="457200" lvl="1" indent="0">
              <a:buNone/>
            </a:pPr>
            <a:endParaRPr lang="en-US" sz="1600" dirty="0">
              <a:latin typeface="Courier New" pitchFamily="-10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24604"/>
            <a:ext cx="1874715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39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80940" name="Rectangle 44"/>
          <p:cNvSpPr>
            <a:spLocks noGrp="1" noChangeArrowheads="1"/>
          </p:cNvSpPr>
          <p:nvPr>
            <p:ph idx="1"/>
          </p:nvPr>
        </p:nvSpPr>
        <p:spPr>
          <a:xfrm>
            <a:off x="531019" y="2083999"/>
            <a:ext cx="8081962" cy="2119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inner join plus those rows from t1 not included in the inner join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SELECT * FROM t1 LEFT JOIN t2 USING (id);</a:t>
            </a:r>
            <a:r>
              <a:rPr lang="en-US" dirty="0"/>
              <a:t> </a:t>
            </a:r>
          </a:p>
        </p:txBody>
      </p:sp>
      <p:graphicFrame>
        <p:nvGraphicFramePr>
          <p:cNvPr id="81088" name="Group 192"/>
          <p:cNvGraphicFramePr>
            <a:graphicFrameLocks noGrp="1"/>
          </p:cNvGraphicFramePr>
          <p:nvPr/>
        </p:nvGraphicFramePr>
        <p:xfrm>
          <a:off x="1066800" y="4038600"/>
          <a:ext cx="4267200" cy="1965643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089" name="Group 193"/>
          <p:cNvGraphicFramePr>
            <a:graphicFrameLocks noGrp="1"/>
          </p:cNvGraphicFramePr>
          <p:nvPr/>
        </p:nvGraphicFramePr>
        <p:xfrm>
          <a:off x="6019800" y="4572000"/>
          <a:ext cx="2895600" cy="144811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t1.id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t2.id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16000"/>
            <a:ext cx="1854982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inner join plus those rows from t2 not included in the inner join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	SELECT * FROM t1 RIGHT JOIN t2 USING (id);</a:t>
            </a:r>
            <a:r>
              <a:rPr lang="en-US" dirty="0"/>
              <a:t> </a:t>
            </a:r>
          </a:p>
        </p:txBody>
      </p:sp>
      <p:graphicFrame>
        <p:nvGraphicFramePr>
          <p:cNvPr id="85103" name="Group 111"/>
          <p:cNvGraphicFramePr>
            <a:graphicFrameLocks noGrp="1"/>
          </p:cNvGraphicFramePr>
          <p:nvPr/>
        </p:nvGraphicFramePr>
        <p:xfrm>
          <a:off x="5943600" y="4800600"/>
          <a:ext cx="2895600" cy="1478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t1.id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t2.id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102" name="Group 110"/>
          <p:cNvGraphicFramePr>
            <a:graphicFrameLocks noGrp="1"/>
          </p:cNvGraphicFramePr>
          <p:nvPr/>
        </p:nvGraphicFramePr>
        <p:xfrm>
          <a:off x="1066800" y="4343400"/>
          <a:ext cx="4267200" cy="1965643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6255"/>
            <a:ext cx="1828800" cy="1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846408" y="2285097"/>
            <a:ext cx="7853362" cy="4113212"/>
          </a:xfrm>
        </p:spPr>
        <p:txBody>
          <a:bodyPr/>
          <a:lstStyle/>
          <a:p>
            <a:r>
              <a:rPr lang="en-US" dirty="0"/>
              <a:t>An inner join plus those rows from t1 and t2 not included in the inner join</a:t>
            </a:r>
          </a:p>
          <a:p>
            <a:pPr lvl="1">
              <a:buFont typeface="Wingdings" pitchFamily="-109" charset="2"/>
              <a:buNone/>
            </a:pPr>
            <a:r>
              <a:rPr lang="en-US" sz="2400" dirty="0">
                <a:latin typeface="Courier New" pitchFamily="-109" charset="0"/>
              </a:rPr>
              <a:t>SELECT * FROM t1 FULL JOIN t2 USING (id);</a:t>
            </a:r>
          </a:p>
        </p:txBody>
      </p:sp>
      <p:graphicFrame>
        <p:nvGraphicFramePr>
          <p:cNvPr id="82029" name="Group 109"/>
          <p:cNvGraphicFramePr>
            <a:graphicFrameLocks noGrp="1"/>
          </p:cNvGraphicFramePr>
          <p:nvPr/>
        </p:nvGraphicFramePr>
        <p:xfrm>
          <a:off x="1066800" y="4267200"/>
          <a:ext cx="4267200" cy="1965643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101" name="Group 181"/>
          <p:cNvGraphicFramePr>
            <a:graphicFrameLocks noGrp="1"/>
          </p:cNvGraphicFramePr>
          <p:nvPr/>
        </p:nvGraphicFramePr>
        <p:xfrm>
          <a:off x="5943600" y="4724400"/>
          <a:ext cx="2895600" cy="1859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t1.id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t2.id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1066800" y="6473607"/>
            <a:ext cx="4267200" cy="384393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MySQL does not support FULL JOIN.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02" y="1065897"/>
            <a:ext cx="189444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834957"/>
            <a:ext cx="8229600" cy="1143000"/>
          </a:xfrm>
        </p:spPr>
        <p:txBody>
          <a:bodyPr/>
          <a:lstStyle/>
          <a:p>
            <a:r>
              <a:rPr lang="en-US"/>
              <a:t>Outer join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idx="1"/>
          </p:nvPr>
        </p:nvSpPr>
        <p:spPr>
          <a:xfrm>
            <a:off x="687387" y="1981200"/>
            <a:ext cx="7769225" cy="4633912"/>
          </a:xfrm>
        </p:spPr>
        <p:txBody>
          <a:bodyPr/>
          <a:lstStyle/>
          <a:p>
            <a:r>
              <a:rPr lang="en-US" sz="2800" dirty="0"/>
              <a:t>Left join example</a:t>
            </a:r>
          </a:p>
          <a:p>
            <a:pPr lvl="1"/>
            <a:r>
              <a:rPr lang="en-US" sz="2400" i="1" dirty="0"/>
              <a:t>List all items with details of deliveries if any have been made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 </a:t>
            </a:r>
            <a:r>
              <a:rPr lang="en-US" sz="2400" dirty="0">
                <a:latin typeface="Courier" pitchFamily="-109" charset="0"/>
              </a:rPr>
              <a:t>SELECT * FROM </a:t>
            </a:r>
            <a:r>
              <a:rPr lang="en-US" sz="2400" dirty="0" err="1">
                <a:latin typeface="Courier" pitchFamily="-109" charset="0"/>
              </a:rPr>
              <a:t>qitem</a:t>
            </a:r>
            <a:r>
              <a:rPr lang="en-US" sz="2400" dirty="0">
                <a:latin typeface="Courier" pitchFamily="-109" charset="0"/>
              </a:rPr>
              <a:t> LEFT JOIN </a:t>
            </a:r>
            <a:r>
              <a:rPr lang="en-US" sz="2400" dirty="0" err="1">
                <a:latin typeface="Courier" pitchFamily="-109" charset="0"/>
              </a:rPr>
              <a:t>qdel</a:t>
            </a:r>
            <a:r>
              <a:rPr lang="en-US" sz="2400" dirty="0">
                <a:latin typeface="Courier" pitchFamily="-109" charset="0"/>
              </a:rPr>
              <a:t> USING (</a:t>
            </a:r>
            <a:r>
              <a:rPr lang="en-US" sz="2400" dirty="0" err="1">
                <a:latin typeface="Courier" pitchFamily="-109" charset="0"/>
              </a:rPr>
              <a:t>itemname</a:t>
            </a:r>
            <a:r>
              <a:rPr lang="en-US" sz="2400" dirty="0">
                <a:latin typeface="Courier" pitchFamily="-109" charset="0"/>
              </a:rPr>
              <a:t>);</a:t>
            </a:r>
            <a:endParaRPr lang="en-US" sz="2400" dirty="0"/>
          </a:p>
          <a:p>
            <a:r>
              <a:rPr lang="en-US" sz="2800" dirty="0"/>
              <a:t>Right join example</a:t>
            </a:r>
          </a:p>
          <a:p>
            <a:pPr lvl="1"/>
            <a:r>
              <a:rPr lang="en-US" sz="2400" i="1" dirty="0"/>
              <a:t>List all sales  by department, including those departments that have not made sales.</a:t>
            </a:r>
          </a:p>
          <a:p>
            <a:pPr lvl="1">
              <a:buFontTx/>
              <a:buNone/>
            </a:pPr>
            <a:r>
              <a:rPr lang="en-US" sz="2400" dirty="0">
                <a:latin typeface="Courier" pitchFamily="-109" charset="0"/>
              </a:rPr>
              <a:t>SELECT * FROM </a:t>
            </a:r>
            <a:r>
              <a:rPr lang="en-US" sz="2400" dirty="0" err="1">
                <a:latin typeface="Courier" pitchFamily="-109" charset="0"/>
              </a:rPr>
              <a:t>qsale</a:t>
            </a:r>
            <a:r>
              <a:rPr lang="en-US" sz="2400" dirty="0">
                <a:latin typeface="Courier" pitchFamily="-109" charset="0"/>
              </a:rPr>
              <a:t> RIGHT JOIN </a:t>
            </a:r>
            <a:r>
              <a:rPr lang="en-US" sz="2400" dirty="0" err="1">
                <a:latin typeface="Courier" pitchFamily="-109" charset="0"/>
              </a:rPr>
              <a:t>qdept</a:t>
            </a:r>
            <a:r>
              <a:rPr lang="en-US" sz="2400" dirty="0">
                <a:latin typeface="Courier" pitchFamily="-109" charset="0"/>
              </a:rPr>
              <a:t> USING (</a:t>
            </a:r>
            <a:r>
              <a:rPr lang="en-US" sz="2400" dirty="0" err="1">
                <a:latin typeface="Courier" pitchFamily="-109" charset="0"/>
              </a:rPr>
              <a:t>deptname</a:t>
            </a:r>
            <a:r>
              <a:rPr lang="en-US" sz="2400" dirty="0">
                <a:latin typeface="Courier" pitchFamily="-10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954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Theta join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Join is a product with a condition clause</a:t>
            </a:r>
          </a:p>
          <a:p>
            <a:r>
              <a:rPr lang="en-GB"/>
              <a:t>The condition is not restricted to equality.</a:t>
            </a:r>
          </a:p>
          <a:p>
            <a:r>
              <a:rPr lang="en-GB"/>
              <a:t>A theta join is the general version</a:t>
            </a:r>
          </a:p>
          <a:p>
            <a:r>
              <a:rPr lang="en-GB"/>
              <a:t>Theta is a variable that can take any value from the set [=, &lt;&gt;, &gt;, ≥, &lt;, ≤]</a:t>
            </a:r>
          </a:p>
        </p:txBody>
      </p:sp>
    </p:spTree>
    <p:extLst>
      <p:ext uri="{BB962C8B-B14F-4D97-AF65-F5344CB8AC3E}">
        <p14:creationId xmlns:p14="http://schemas.microsoft.com/office/powerpoint/2010/main" val="9767892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Theta join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None/>
            </a:pPr>
            <a:r>
              <a:rPr lang="en-US" i="1" dirty="0"/>
              <a:t>In an alphabetical list of employees, how many appear before Clare?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SELECT count(*) FROM </a:t>
            </a:r>
            <a:r>
              <a:rPr lang="en-US" sz="2800" dirty="0" err="1">
                <a:latin typeface="Courier New"/>
                <a:cs typeface="Courier New"/>
              </a:rPr>
              <a:t>emp</a:t>
            </a:r>
            <a:r>
              <a:rPr lang="en-US" sz="2800" dirty="0">
                <a:latin typeface="Courier New"/>
                <a:cs typeface="Courier New"/>
              </a:rPr>
              <a:t> A, </a:t>
            </a:r>
            <a:r>
              <a:rPr lang="en-US" sz="2800" dirty="0" err="1">
                <a:latin typeface="Courier New"/>
                <a:cs typeface="Courier New"/>
              </a:rPr>
              <a:t>emp</a:t>
            </a:r>
            <a:r>
              <a:rPr lang="en-US" sz="2800" dirty="0">
                <a:latin typeface="Courier New"/>
                <a:cs typeface="Courier New"/>
              </a:rPr>
              <a:t> B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WHERE </a:t>
            </a:r>
            <a:r>
              <a:rPr lang="en-US" sz="2800" dirty="0" err="1">
                <a:latin typeface="Courier New"/>
                <a:cs typeface="Courier New"/>
              </a:rPr>
              <a:t>A.empfname</a:t>
            </a:r>
            <a:r>
              <a:rPr lang="en-US" sz="2800" dirty="0">
                <a:latin typeface="Courier New"/>
                <a:cs typeface="Courier New"/>
              </a:rPr>
              <a:t> &gt; </a:t>
            </a:r>
            <a:r>
              <a:rPr lang="en-US" sz="2800" dirty="0" err="1">
                <a:latin typeface="Courier New"/>
                <a:cs typeface="Courier New"/>
              </a:rPr>
              <a:t>B.empfname</a:t>
            </a: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AND </a:t>
            </a:r>
            <a:r>
              <a:rPr lang="en-US" sz="2800" dirty="0" err="1">
                <a:latin typeface="Courier New"/>
                <a:cs typeface="Courier New"/>
              </a:rPr>
              <a:t>A.empfname</a:t>
            </a:r>
            <a:r>
              <a:rPr lang="en-US" sz="2800" dirty="0">
                <a:latin typeface="Courier New"/>
                <a:cs typeface="Courier New"/>
              </a:rPr>
              <a:t> = "Clare"</a:t>
            </a:r>
            <a:endParaRPr lang="en-GB" sz="2800" dirty="0">
              <a:latin typeface="Courier New"/>
              <a:cs typeface="Courier New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053263" y="5861353"/>
            <a:ext cx="1770062" cy="663952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Georgia" pitchFamily="-109" charset="0"/>
                <a:ea typeface="ヒラギノ角ゴ Pro W3" pitchFamily="-109" charset="-128"/>
                <a:cs typeface="ヒラギノ角ゴ Pro W3" pitchFamily="-109" charset="-128"/>
              </a:rPr>
              <a:t>How many after Clare?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90600" y="5727622"/>
            <a:ext cx="38100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Georgia" pitchFamily="-109" charset="0"/>
                <a:ea typeface="ヒラギノ角ゴ Pro W3" pitchFamily="-109" charset="-128"/>
                <a:cs typeface="ヒラギノ角ゴ Pro W3" pitchFamily="-109" charset="-128"/>
              </a:rPr>
              <a:t>This query does not match a foreign key and primary key, but it does demonstrate the principle</a:t>
            </a:r>
          </a:p>
        </p:txBody>
      </p:sp>
    </p:spTree>
    <p:extLst>
      <p:ext uri="{BB962C8B-B14F-4D97-AF65-F5344CB8AC3E}">
        <p14:creationId xmlns:p14="http://schemas.microsoft.com/office/powerpoint/2010/main" val="1531254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Not a complete programming language</a:t>
            </a:r>
          </a:p>
          <a:p>
            <a:r>
              <a:rPr lang="en-GB" dirty="0"/>
              <a:t>Use in conjunction with a complete programming language</a:t>
            </a:r>
          </a:p>
          <a:p>
            <a:pPr lvl="1"/>
            <a:r>
              <a:rPr lang="en-GB" dirty="0"/>
              <a:t>e.g., Java, C#, PHP, and COBOL</a:t>
            </a:r>
          </a:p>
          <a:p>
            <a:pPr lvl="1"/>
            <a:r>
              <a:rPr lang="en-GB" dirty="0"/>
              <a:t>Embedded SQL</a:t>
            </a:r>
          </a:p>
        </p:txBody>
      </p:sp>
    </p:spTree>
    <p:extLst>
      <p:ext uri="{BB962C8B-B14F-4D97-AF65-F5344CB8AC3E}">
        <p14:creationId xmlns:p14="http://schemas.microsoft.com/office/powerpoint/2010/main" val="18134231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Correlated subquery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dirty="0"/>
              <a:t>The inner query is evaluated many times rather than once</a:t>
            </a:r>
          </a:p>
          <a:p>
            <a:pPr>
              <a:lnSpc>
                <a:spcPct val="30000"/>
              </a:lnSpc>
              <a:buFontTx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endParaRPr lang="en-GB" dirty="0"/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400" i="1" dirty="0"/>
              <a:t>Find those stocks where the quantity is greater than the average for that country.</a:t>
            </a:r>
          </a:p>
          <a:p>
            <a:pPr lvl="1">
              <a:lnSpc>
                <a:spcPct val="10000"/>
              </a:lnSpc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endParaRPr lang="en-GB" sz="3200" dirty="0"/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SELECT </a:t>
            </a:r>
            <a:r>
              <a:rPr lang="en-US" sz="1800" dirty="0" err="1">
                <a:latin typeface="Courier New" pitchFamily="-109" charset="0"/>
              </a:rPr>
              <a:t>natname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stkfirm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FROM stock, nation</a:t>
            </a: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   WHERE </a:t>
            </a:r>
            <a:r>
              <a:rPr lang="en-US" sz="1800" dirty="0" err="1">
                <a:latin typeface="Courier New" pitchFamily="-109" charset="0"/>
              </a:rPr>
              <a:t>stock.natcode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endParaRPr lang="en-US" sz="1800" dirty="0">
              <a:latin typeface="Courier New" pitchFamily="-109" charset="0"/>
            </a:endParaRP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   AND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&gt; </a:t>
            </a: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	   (SELECT AVG(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) FROM stock</a:t>
            </a: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		      WHERE </a:t>
            </a:r>
            <a:r>
              <a:rPr lang="en-US" sz="1800" dirty="0" err="1">
                <a:latin typeface="Courier New" pitchFamily="-109" charset="0"/>
              </a:rPr>
              <a:t>stock.natcode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4315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0"/>
            <a:ext cx="55546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Correlated </a:t>
            </a:r>
            <a:r>
              <a:rPr lang="en-GB" dirty="0" err="1"/>
              <a:t>subquery</a:t>
            </a:r>
            <a:endParaRPr lang="en-GB" dirty="0"/>
          </a:p>
        </p:txBody>
      </p:sp>
      <p:graphicFrame>
        <p:nvGraphicFramePr>
          <p:cNvPr id="16766" name="Group 382"/>
          <p:cNvGraphicFramePr>
            <a:graphicFrameLocks noGrp="1"/>
          </p:cNvGraphicFramePr>
          <p:nvPr/>
        </p:nvGraphicFramePr>
        <p:xfrm>
          <a:off x="255361" y="1057283"/>
          <a:ext cx="3289300" cy="1175068"/>
        </p:xfrm>
        <a:graphic>
          <a:graphicData uri="http://schemas.openxmlformats.org/drawingml/2006/table">
            <a:tbl>
              <a:tblPr/>
              <a:tblGrid>
                <a:gridCol w="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States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767" name="Group 383"/>
          <p:cNvGraphicFramePr>
            <a:graphicFrameLocks noGrp="1"/>
          </p:cNvGraphicFramePr>
          <p:nvPr/>
        </p:nvGraphicFramePr>
        <p:xfrm>
          <a:off x="266700" y="2798566"/>
          <a:ext cx="7678738" cy="3928428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stkfirm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stkqty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stkdiv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Indian Lead &amp;Zinc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53.87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816122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387333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45619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89251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56147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Bombay Duck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167382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19401" y="963919"/>
            <a:ext cx="5340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natname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stkfirm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 FROM stock, nation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WHERE </a:t>
            </a:r>
            <a:r>
              <a:rPr lang="en-US" sz="1600" dirty="0" err="1">
                <a:latin typeface="Courier New" pitchFamily="-109" charset="0"/>
              </a:rPr>
              <a:t>stock.natcode</a:t>
            </a:r>
            <a:r>
              <a:rPr lang="en-US" sz="1600" dirty="0">
                <a:latin typeface="Courier New" pitchFamily="-109" charset="0"/>
              </a:rPr>
              <a:t> = </a:t>
            </a:r>
            <a:r>
              <a:rPr lang="en-US" sz="1600" dirty="0" err="1">
                <a:latin typeface="Courier New" pitchFamily="-109" charset="0"/>
              </a:rPr>
              <a:t>nation.natcode</a:t>
            </a:r>
            <a:endParaRPr lang="en-US" sz="16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AND 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 &gt;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 (SELECT AVG(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) FROM stock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    WHERE </a:t>
            </a:r>
            <a:r>
              <a:rPr lang="en-US" sz="1600" dirty="0" err="1">
                <a:latin typeface="Courier New" pitchFamily="-109" charset="0"/>
              </a:rPr>
              <a:t>stock.natcode</a:t>
            </a:r>
            <a:r>
              <a:rPr lang="en-US" sz="1600" dirty="0">
                <a:latin typeface="Courier New" pitchFamily="-109" charset="0"/>
              </a:rPr>
              <a:t> = </a:t>
            </a:r>
            <a:r>
              <a:rPr lang="en-US" sz="1600" dirty="0" err="1">
                <a:latin typeface="Courier New" pitchFamily="-109" charset="0"/>
              </a:rPr>
              <a:t>nation.natcode</a:t>
            </a:r>
            <a:r>
              <a:rPr lang="en-US" sz="1600" dirty="0">
                <a:latin typeface="Courier New" pitchFamily="-109" charset="0"/>
              </a:rPr>
              <a:t>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8630745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Correlated subquery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Clue</a:t>
            </a:r>
          </a:p>
          <a:p>
            <a:pPr lvl="1"/>
            <a:r>
              <a:rPr lang="en-US"/>
              <a:t>The need to compare each row of a table against a function (e.g., average or count) for some rows of a column</a:t>
            </a:r>
            <a:endParaRPr lang="en-GB"/>
          </a:p>
          <a:p>
            <a:r>
              <a:rPr lang="en-GB"/>
              <a:t>Must be used with </a:t>
            </a:r>
            <a:r>
              <a:rPr lang="en-GB">
                <a:latin typeface="Courier New" pitchFamily="-109" charset="0"/>
              </a:rPr>
              <a:t>EXISTS</a:t>
            </a:r>
            <a:r>
              <a:rPr lang="en-GB"/>
              <a:t> and </a:t>
            </a:r>
            <a:r>
              <a:rPr lang="en-GB">
                <a:latin typeface="Courier New" pitchFamily="-109" charset="0"/>
              </a:rPr>
              <a:t>NOT EXISTS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07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ClassicModels database, write a correlated subquery to determine which employees work in the Paris office</a:t>
            </a:r>
          </a:p>
        </p:txBody>
      </p:sp>
    </p:spTree>
    <p:extLst>
      <p:ext uri="{BB962C8B-B14F-4D97-AF65-F5344CB8AC3E}">
        <p14:creationId xmlns:p14="http://schemas.microsoft.com/office/powerpoint/2010/main" val="136506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Aggregate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>
                <a:latin typeface="Courier New" pitchFamily="-109" charset="0"/>
              </a:rPr>
              <a:t>COUNT</a:t>
            </a:r>
          </a:p>
          <a:p>
            <a:r>
              <a:rPr lang="en-GB" dirty="0">
                <a:latin typeface="Courier New" pitchFamily="-109" charset="0"/>
              </a:rPr>
              <a:t>SUM</a:t>
            </a:r>
          </a:p>
          <a:p>
            <a:r>
              <a:rPr lang="en-GB" dirty="0">
                <a:latin typeface="Courier New" pitchFamily="-109" charset="0"/>
              </a:rPr>
              <a:t>AVG</a:t>
            </a:r>
          </a:p>
          <a:p>
            <a:r>
              <a:rPr lang="en-GB" dirty="0">
                <a:latin typeface="Courier New" pitchFamily="-109" charset="0"/>
              </a:rPr>
              <a:t>MAX</a:t>
            </a:r>
          </a:p>
          <a:p>
            <a:r>
              <a:rPr lang="en-GB" dirty="0">
                <a:latin typeface="Courier New" pitchFamily="-109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08856180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Routines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/>
              <a:t>Procedure</a:t>
            </a:r>
          </a:p>
          <a:p>
            <a:r>
              <a:rPr lang="en-US" dirty="0"/>
              <a:t>Trigger</a:t>
            </a:r>
          </a:p>
          <a:p>
            <a:r>
              <a:rPr lang="en-US" dirty="0"/>
              <a:t>Improve flexibility, productivity, and enforcement of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104513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1019" y="2362200"/>
            <a:ext cx="8081962" cy="4113212"/>
          </a:xfrm>
        </p:spPr>
        <p:txBody>
          <a:bodyPr/>
          <a:lstStyle/>
          <a:p>
            <a:r>
              <a:rPr lang="en-US" sz="3600" dirty="0"/>
              <a:t>Similar purpose to built-in functions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-109" charset="0"/>
              </a:rPr>
              <a:t>  </a:t>
            </a:r>
            <a:r>
              <a:rPr lang="en-US" sz="2400" dirty="0">
                <a:latin typeface="Courier New" pitchFamily="-109" charset="0"/>
              </a:rPr>
              <a:t>CREATE FUNCTION </a:t>
            </a:r>
            <a:r>
              <a:rPr lang="en-US" sz="2400" dirty="0" err="1">
                <a:latin typeface="Courier New" pitchFamily="-109" charset="0"/>
              </a:rPr>
              <a:t>km_to_miles(km</a:t>
            </a:r>
            <a:r>
              <a:rPr lang="en-US" sz="2400" dirty="0">
                <a:latin typeface="Courier New" pitchFamily="-109" charset="0"/>
              </a:rPr>
              <a:t> REAL)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	   RETURNS REAL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	   RETURN 0.6213712*km;</a:t>
            </a:r>
            <a:endParaRPr lang="en-US" sz="3600" dirty="0"/>
          </a:p>
          <a:p>
            <a:r>
              <a:rPr lang="en-US" sz="3600" dirty="0"/>
              <a:t>Use in SQL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-109" charset="0"/>
              </a:rPr>
              <a:t> 	</a:t>
            </a:r>
            <a:r>
              <a:rPr lang="en-US" sz="2400" dirty="0">
                <a:latin typeface="Courier New" pitchFamily="-109" charset="0"/>
              </a:rPr>
              <a:t>SELECT FORMAT(</a:t>
            </a:r>
            <a:r>
              <a:rPr lang="en-US" sz="2400" dirty="0" err="1">
                <a:latin typeface="Courier New" pitchFamily="-109" charset="0"/>
              </a:rPr>
              <a:t>km_to_miles</a:t>
            </a:r>
            <a:r>
              <a:rPr lang="en-US" sz="2400" dirty="0">
                <a:latin typeface="Courier New" pitchFamily="-109" charset="0"/>
              </a:rPr>
              <a:t>(100),0);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	SELECT </a:t>
            </a:r>
            <a:r>
              <a:rPr lang="en-US" sz="2400" dirty="0" err="1">
                <a:latin typeface="Courier New" pitchFamily="-109" charset="0"/>
              </a:rPr>
              <a:t>km_to_miles(distance)from</a:t>
            </a:r>
            <a:r>
              <a:rPr lang="en-US" sz="2400" dirty="0">
                <a:latin typeface="Courier New" pitchFamily="-109" charset="0"/>
              </a:rPr>
              <a:t> flight;</a:t>
            </a:r>
          </a:p>
        </p:txBody>
      </p:sp>
    </p:spTree>
    <p:extLst>
      <p:ext uri="{BB962C8B-B14F-4D97-AF65-F5344CB8AC3E}">
        <p14:creationId xmlns:p14="http://schemas.microsoft.com/office/powerpoint/2010/main" val="131637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0673" name="Rectangle 17"/>
          <p:cNvSpPr>
            <a:spLocks noGrp="1" noChangeArrowheads="1"/>
          </p:cNvSpPr>
          <p:nvPr>
            <p:ph idx="1"/>
          </p:nvPr>
        </p:nvSpPr>
        <p:spPr>
          <a:xfrm>
            <a:off x="434502" y="2246447"/>
            <a:ext cx="8229600" cy="3687763"/>
          </a:xfrm>
        </p:spPr>
        <p:txBody>
          <a:bodyPr/>
          <a:lstStyle/>
          <a:p>
            <a:r>
              <a:rPr lang="en-US"/>
              <a:t>A stored procedure is SQL code that is dynamically loaded and executed by a </a:t>
            </a:r>
            <a:r>
              <a:rPr lang="en-US">
                <a:latin typeface="Courier New" pitchFamily="-109" charset="0"/>
              </a:rPr>
              <a:t>CALL</a:t>
            </a:r>
            <a:r>
              <a:rPr lang="en-US"/>
              <a:t> statement</a:t>
            </a:r>
          </a:p>
          <a:p>
            <a:r>
              <a:rPr lang="en-US" dirty="0"/>
              <a:t>Accounting example</a:t>
            </a:r>
          </a:p>
        </p:txBody>
      </p:sp>
      <p:pic>
        <p:nvPicPr>
          <p:cNvPr id="70674" name="Picture 18" descr="FireLite:Books:Data Management:6e:Art PNG:10-accounting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745777" y="4724400"/>
            <a:ext cx="5607050" cy="1508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29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59556"/>
            <a:ext cx="8229600" cy="1143000"/>
          </a:xfrm>
        </p:spPr>
        <p:txBody>
          <a:bodyPr/>
          <a:lstStyle/>
          <a:p>
            <a:r>
              <a:rPr lang="en-US" dirty="0"/>
              <a:t>SQL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938712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CREATE TABLE account (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acctno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acctbalance</a:t>
            </a:r>
            <a:r>
              <a:rPr lang="en-US" sz="1400" dirty="0">
                <a:latin typeface="Courier New"/>
                <a:cs typeface="Courier New"/>
              </a:rPr>
              <a:t> DECIMAL(9,2),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primary key (</a:t>
            </a:r>
            <a:r>
              <a:rPr lang="en-US" sz="1400" dirty="0" err="1">
                <a:latin typeface="Courier New"/>
                <a:cs typeface="Courier New"/>
              </a:rPr>
              <a:t>acctno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CREATE TABLE transaction (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transid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transamt</a:t>
            </a:r>
            <a:r>
              <a:rPr lang="en-US" sz="1400" dirty="0">
                <a:latin typeface="Courier New"/>
                <a:cs typeface="Courier New"/>
              </a:rPr>
              <a:t> DECIMAL(9,2),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transdate</a:t>
            </a:r>
            <a:r>
              <a:rPr lang="en-US" sz="1400" dirty="0">
                <a:latin typeface="Courier New"/>
                <a:cs typeface="Courier New"/>
              </a:rPr>
              <a:t> DATE,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PRIMARY </a:t>
            </a:r>
            <a:r>
              <a:rPr lang="en-US" sz="1400" dirty="0" err="1">
                <a:latin typeface="Courier New"/>
                <a:cs typeface="Courier New"/>
              </a:rPr>
              <a:t>KEY(transid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CREATE TABLE entry (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transid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acctno</a:t>
            </a:r>
            <a:r>
              <a:rPr lang="en-US" sz="1400" dirty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>
                <a:latin typeface="Courier New"/>
                <a:cs typeface="Courier New"/>
              </a:rPr>
              <a:t>entrytype</a:t>
            </a:r>
            <a:r>
              <a:rPr lang="en-US" sz="1400" dirty="0">
                <a:latin typeface="Courier New"/>
                <a:cs typeface="Courier New"/>
              </a:rPr>
              <a:t> CHAR(2),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PRIMARY </a:t>
            </a:r>
            <a:r>
              <a:rPr lang="en-US" sz="1400" dirty="0" err="1">
                <a:latin typeface="Courier New"/>
                <a:cs typeface="Courier New"/>
              </a:rPr>
              <a:t>KEY(acctno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transid</a:t>
            </a:r>
            <a:r>
              <a:rPr lang="en-US" sz="1400" dirty="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CONSTRAINT </a:t>
            </a:r>
            <a:r>
              <a:rPr lang="en-US" sz="1400" dirty="0" err="1">
                <a:latin typeface="Courier New"/>
                <a:cs typeface="Courier New"/>
              </a:rPr>
              <a:t>fk_account</a:t>
            </a:r>
            <a:r>
              <a:rPr lang="en-US" sz="1400" dirty="0">
                <a:latin typeface="Courier New"/>
                <a:cs typeface="Courier New"/>
              </a:rPr>
              <a:t> FOREIGN </a:t>
            </a:r>
            <a:r>
              <a:rPr lang="en-US" sz="1400" dirty="0" err="1">
                <a:latin typeface="Courier New"/>
                <a:cs typeface="Courier New"/>
              </a:rPr>
              <a:t>KEY(acctno</a:t>
            </a:r>
            <a:r>
              <a:rPr lang="en-US" sz="1400" dirty="0">
                <a:latin typeface="Courier New"/>
                <a:cs typeface="Courier New"/>
              </a:rPr>
              <a:t>) REFERENCES </a:t>
            </a:r>
            <a:r>
              <a:rPr lang="en-US" sz="1400" dirty="0" err="1">
                <a:latin typeface="Courier New"/>
                <a:cs typeface="Courier New"/>
              </a:rPr>
              <a:t>account(acctno</a:t>
            </a:r>
            <a:r>
              <a:rPr lang="en-US" sz="1400" dirty="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CONSTRAINT </a:t>
            </a:r>
            <a:r>
              <a:rPr lang="en-US" sz="1400" dirty="0" err="1">
                <a:latin typeface="Courier New"/>
                <a:cs typeface="Courier New"/>
              </a:rPr>
              <a:t>fk_transaction</a:t>
            </a:r>
            <a:r>
              <a:rPr lang="en-US" sz="1400" dirty="0">
                <a:latin typeface="Courier New"/>
                <a:cs typeface="Courier New"/>
              </a:rPr>
              <a:t> FOREIGN </a:t>
            </a:r>
            <a:r>
              <a:rPr lang="en-US" sz="1400" dirty="0" err="1">
                <a:latin typeface="Courier New"/>
                <a:cs typeface="Courier New"/>
              </a:rPr>
              <a:t>KEY(transid</a:t>
            </a:r>
            <a:r>
              <a:rPr lang="en-US" sz="1400" dirty="0">
                <a:latin typeface="Courier New"/>
                <a:cs typeface="Courier New"/>
              </a:rPr>
              <a:t>) REFERENCES </a:t>
            </a:r>
            <a:r>
              <a:rPr lang="en-US" sz="1400" dirty="0" err="1">
                <a:latin typeface="Courier New"/>
                <a:cs typeface="Courier New"/>
              </a:rPr>
              <a:t>transaction(transid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74800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0100"/>
            <a:ext cx="8229600" cy="1143000"/>
          </a:xfrm>
        </p:spPr>
        <p:txBody>
          <a:bodyPr/>
          <a:lstStyle/>
          <a:p>
            <a:r>
              <a:rPr lang="en-US" dirty="0"/>
              <a:t>SQL procedure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6877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DELIMITER //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CREATE PROCEDURE transfer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</a:t>
            </a:r>
            <a:r>
              <a:rPr lang="en-US" sz="1400" dirty="0" err="1">
                <a:latin typeface="Courier New" pitchFamily="-109" charset="0"/>
              </a:rPr>
              <a:t>cracct</a:t>
            </a:r>
            <a:r>
              <a:rPr lang="en-US" sz="1400" dirty="0">
                <a:latin typeface="Courier New" pitchFamily="-109" charset="0"/>
              </a:rPr>
              <a:t> INTEGER,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</a:t>
            </a:r>
            <a:r>
              <a:rPr lang="en-US" sz="1400" dirty="0" err="1">
                <a:latin typeface="Courier New" pitchFamily="-109" charset="0"/>
              </a:rPr>
              <a:t>dbacct</a:t>
            </a:r>
            <a:r>
              <a:rPr lang="en-US" sz="1400" dirty="0">
                <a:latin typeface="Courier New" pitchFamily="-109" charset="0"/>
              </a:rPr>
              <a:t> INTEGER,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amt DECIMAL(9,2),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 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 INTEGER)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LANGUAGE SQL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DETERMINISTIC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transaction VALUES (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, amt, CURRENT_DATE);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UPDATE account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SET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+ amt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WHERE </a:t>
            </a:r>
            <a:r>
              <a:rPr lang="en-US" sz="1400" dirty="0" err="1">
                <a:latin typeface="Courier New" pitchFamily="-109" charset="0"/>
              </a:rPr>
              <a:t>acctno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cracct</a:t>
            </a:r>
            <a:r>
              <a:rPr lang="en-US" sz="14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entry VALUES (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cracct</a:t>
            </a:r>
            <a:r>
              <a:rPr lang="en-US" sz="1400" dirty="0">
                <a:latin typeface="Courier New" pitchFamily="-109" charset="0"/>
              </a:rPr>
              <a:t>, '</a:t>
            </a:r>
            <a:r>
              <a:rPr lang="en-US" sz="1400" dirty="0" err="1">
                <a:latin typeface="Courier New" pitchFamily="-109" charset="0"/>
              </a:rPr>
              <a:t>cr</a:t>
            </a:r>
            <a:r>
              <a:rPr lang="en-US" sz="1400" dirty="0">
                <a:latin typeface="Courier New" pitchFamily="-109" charset="0"/>
              </a:rPr>
              <a:t>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UPDATE account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SET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acctbalance</a:t>
            </a:r>
            <a:r>
              <a:rPr lang="en-US" sz="1400" dirty="0">
                <a:latin typeface="Courier New" pitchFamily="-109" charset="0"/>
              </a:rPr>
              <a:t> - amt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WHERE </a:t>
            </a:r>
            <a:r>
              <a:rPr lang="en-US" sz="1400" dirty="0" err="1">
                <a:latin typeface="Courier New" pitchFamily="-109" charset="0"/>
              </a:rPr>
              <a:t>acctno</a:t>
            </a:r>
            <a:r>
              <a:rPr lang="en-US" sz="1400" dirty="0">
                <a:latin typeface="Courier New" pitchFamily="-109" charset="0"/>
              </a:rPr>
              <a:t> = </a:t>
            </a:r>
            <a:r>
              <a:rPr lang="en-US" sz="1400" dirty="0" err="1">
                <a:latin typeface="Courier New" pitchFamily="-109" charset="0"/>
              </a:rPr>
              <a:t>dbacct</a:t>
            </a:r>
            <a:r>
              <a:rPr lang="en-US" sz="14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entry VALUES (</a:t>
            </a:r>
            <a:r>
              <a:rPr lang="en-US" sz="1400" dirty="0" err="1">
                <a:latin typeface="Courier New" pitchFamily="-109" charset="0"/>
              </a:rPr>
              <a:t>transno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dbacct</a:t>
            </a:r>
            <a:r>
              <a:rPr lang="en-US" sz="1400" dirty="0">
                <a:latin typeface="Courier New" pitchFamily="-109" charset="0"/>
              </a:rPr>
              <a:t>, 'db');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urier New" pitchFamily="-109" charset="0"/>
              </a:rPr>
              <a:t>END//</a:t>
            </a:r>
          </a:p>
        </p:txBody>
      </p:sp>
      <p:sp>
        <p:nvSpPr>
          <p:cNvPr id="71686" name="Comment 6"/>
          <p:cNvSpPr>
            <a:spLocks noChangeArrowheads="1"/>
          </p:cNvSpPr>
          <p:nvPr/>
        </p:nvSpPr>
        <p:spPr bwMode="auto">
          <a:xfrm>
            <a:off x="6934200" y="1828800"/>
            <a:ext cx="1752600" cy="1223070"/>
          </a:xfrm>
          <a:prstGeom prst="foldedCorner">
            <a:avLst>
              <a:gd name="adj" fmla="val 12500"/>
            </a:avLst>
          </a:prstGeom>
          <a:solidFill>
            <a:srgbClr val="FCFDC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Georgia" pitchFamily="-109" charset="0"/>
              </a:rPr>
              <a:t>Need to delimit the procedure and SQL commands</a:t>
            </a:r>
          </a:p>
        </p:txBody>
      </p:sp>
    </p:spTree>
    <p:extLst>
      <p:ext uri="{BB962C8B-B14F-4D97-AF65-F5344CB8AC3E}">
        <p14:creationId xmlns:p14="http://schemas.microsoft.com/office/powerpoint/2010/main" val="20754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Table, views, and indexes can be defined while the system is operational</a:t>
            </a:r>
          </a:p>
          <a:p>
            <a:r>
              <a:rPr lang="en-GB"/>
              <a:t>Base table</a:t>
            </a:r>
          </a:p>
          <a:p>
            <a:pPr lvl="1"/>
            <a:r>
              <a:rPr lang="en-GB"/>
              <a:t>An autonomous, named table</a:t>
            </a:r>
          </a:p>
          <a:p>
            <a:r>
              <a:rPr lang="en-GB">
                <a:latin typeface="Courier New" pitchFamily="-109" charset="0"/>
              </a:rPr>
              <a:t>CREATE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548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-109" charset="0"/>
              </a:rPr>
              <a:t>CALL </a:t>
            </a:r>
            <a:r>
              <a:rPr lang="en-US" sz="2000" dirty="0" err="1">
                <a:latin typeface="Courier New" pitchFamily="-109" charset="0"/>
              </a:rPr>
              <a:t>transfer(cracct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dbacct</a:t>
            </a:r>
            <a:r>
              <a:rPr lang="en-US" sz="2000" dirty="0">
                <a:latin typeface="Courier New" pitchFamily="-109" charset="0"/>
              </a:rPr>
              <a:t>, amt, </a:t>
            </a:r>
            <a:r>
              <a:rPr lang="en-US" sz="2000" dirty="0" err="1">
                <a:latin typeface="Courier New" pitchFamily="-109" charset="0"/>
              </a:rPr>
              <a:t>transno</a:t>
            </a:r>
            <a:r>
              <a:rPr lang="en-US" sz="2000" dirty="0">
                <a:latin typeface="Courier New" pitchFamily="-109" charset="0"/>
              </a:rPr>
              <a:t>);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Transaction 1005 transfers $100 to account 1 (the credit account) from account 2 (the debit account)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-109" charset="0"/>
              </a:rPr>
              <a:t>CALL transfer(1,2,100,1005);</a:t>
            </a:r>
          </a:p>
        </p:txBody>
      </p:sp>
    </p:spTree>
    <p:extLst>
      <p:ext uri="{BB962C8B-B14F-4D97-AF65-F5344CB8AC3E}">
        <p14:creationId xmlns:p14="http://schemas.microsoft.com/office/powerpoint/2010/main" val="1138492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actions set off by an SQL statement that changes the state of the database</a:t>
            </a:r>
          </a:p>
          <a:p>
            <a:pPr lvl="1"/>
            <a:r>
              <a:rPr lang="en-US" dirty="0">
                <a:latin typeface="Courier New" pitchFamily="-109" charset="0"/>
              </a:rPr>
              <a:t>UPDATE</a:t>
            </a:r>
          </a:p>
          <a:p>
            <a:pPr lvl="1"/>
            <a:r>
              <a:rPr lang="en-US" dirty="0">
                <a:latin typeface="Courier New" pitchFamily="-109" charset="0"/>
              </a:rPr>
              <a:t>INSERT</a:t>
            </a:r>
          </a:p>
          <a:p>
            <a:pPr lvl="1"/>
            <a:r>
              <a:rPr lang="en-US" dirty="0">
                <a:latin typeface="Courier New" pitchFamily="-109" charset="0"/>
              </a:rPr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2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229600" cy="1143000"/>
          </a:xfrm>
        </p:spPr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229600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Automatically log all updates to a log 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table for storing log rows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trigger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CREATE TABLE </a:t>
            </a:r>
            <a:r>
              <a:rPr lang="en-US" sz="2400" dirty="0" err="1">
                <a:latin typeface="Courier New" pitchFamily="-109" charset="0"/>
              </a:rPr>
              <a:t>stock_log</a:t>
            </a:r>
            <a:r>
              <a:rPr lang="en-US" sz="2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stkcode</a:t>
            </a:r>
            <a:r>
              <a:rPr lang="en-US" sz="2400" dirty="0">
                <a:latin typeface="Courier New" pitchFamily="-109" charset="0"/>
              </a:rPr>
              <a:t>		CHAR(3),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old_stkprice</a:t>
            </a:r>
            <a:r>
              <a:rPr lang="en-US" sz="2400" dirty="0">
                <a:latin typeface="Courier New" pitchFamily="-109" charset="0"/>
              </a:rPr>
              <a:t>	DECIMAL(6,2),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new_stkprice</a:t>
            </a:r>
            <a:r>
              <a:rPr lang="en-US" sz="2400" dirty="0">
                <a:latin typeface="Courier New" pitchFamily="-109" charset="0"/>
              </a:rPr>
              <a:t>	DECIMAL(6,2),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old_stkqty</a:t>
            </a:r>
            <a:r>
              <a:rPr lang="en-US" sz="2400" dirty="0">
                <a:latin typeface="Courier New" pitchFamily="-109" charset="0"/>
              </a:rPr>
              <a:t>		DECIMAL(8),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new_stkqty</a:t>
            </a:r>
            <a:r>
              <a:rPr lang="en-US" sz="2400" dirty="0">
                <a:latin typeface="Courier New" pitchFamily="-109" charset="0"/>
              </a:rPr>
              <a:t>		DECIMAL(8),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update_stktime</a:t>
            </a:r>
            <a:r>
              <a:rPr lang="en-US" sz="2400" dirty="0">
                <a:latin typeface="Courier New" pitchFamily="-109" charset="0"/>
              </a:rPr>
              <a:t>	TIMESTAMP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	PRIMARY </a:t>
            </a:r>
            <a:r>
              <a:rPr lang="en-US" sz="2400" dirty="0" err="1">
                <a:latin typeface="Courier New" pitchFamily="-109" charset="0"/>
              </a:rPr>
              <a:t>KEY(update_stktime</a:t>
            </a:r>
            <a:r>
              <a:rPr lang="en-US" sz="2400" dirty="0">
                <a:latin typeface="Courier New" pitchFamily="-10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26138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DELIMITER //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CREATE TRIGGER </a:t>
            </a:r>
            <a:r>
              <a:rPr lang="en-US" sz="2000" dirty="0" err="1">
                <a:latin typeface="Courier New" pitchFamily="-109" charset="0"/>
              </a:rPr>
              <a:t>stock_update</a:t>
            </a:r>
            <a:endParaRPr lang="en-US" sz="20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AFTER UPDATE ON stock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FOR EACH ROW BEGIN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INSERT INTO </a:t>
            </a:r>
            <a:r>
              <a:rPr lang="en-US" sz="2000" dirty="0" err="1">
                <a:latin typeface="Courier New" pitchFamily="-109" charset="0"/>
              </a:rPr>
              <a:t>stock_log</a:t>
            </a:r>
            <a:r>
              <a:rPr lang="en-US" sz="2000" dirty="0">
                <a:latin typeface="Courier New" pitchFamily="-109" charset="0"/>
              </a:rPr>
              <a:t> VALUES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	(</a:t>
            </a:r>
            <a:r>
              <a:rPr lang="en-US" sz="2000" dirty="0" err="1">
                <a:latin typeface="Courier New" pitchFamily="-109" charset="0"/>
              </a:rPr>
              <a:t>OLD.stkcode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OLD.stkprice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NEW.stkprice</a:t>
            </a:r>
            <a:r>
              <a:rPr lang="en-US" sz="2000" dirty="0">
                <a:latin typeface="Courier New" pitchFamily="-109" charset="0"/>
              </a:rPr>
              <a:t>, 	 </a:t>
            </a:r>
            <a:r>
              <a:rPr lang="en-US" sz="2000" dirty="0" err="1">
                <a:latin typeface="Courier New" pitchFamily="-109" charset="0"/>
              </a:rPr>
              <a:t>OLD.stkqty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NEW.stkqty</a:t>
            </a:r>
            <a:r>
              <a:rPr lang="en-US" sz="2000" dirty="0">
                <a:latin typeface="Courier New" pitchFamily="-109" charset="0"/>
              </a:rPr>
              <a:t>, CURRENT_TIMESTAMP);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END//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638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Nulls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962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Don’t confuse with blank or zero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Multiple meanings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Unknown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Inapplicable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No value supplied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Value undefined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Creates confusion because the user must make an inference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One expert advises that </a:t>
            </a:r>
            <a:r>
              <a:rPr lang="en-GB" sz="2800" dirty="0">
                <a:latin typeface="Courier New" pitchFamily="-109" charset="0"/>
              </a:rPr>
              <a:t>NOT NULL</a:t>
            </a:r>
            <a:r>
              <a:rPr lang="en-GB" sz="2800" dirty="0"/>
              <a:t> be used for all columns to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48880935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8382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18694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Data is a valuable resource</a:t>
            </a:r>
          </a:p>
          <a:p>
            <a:r>
              <a:rPr lang="en-GB" dirty="0"/>
              <a:t>Access should be controlled</a:t>
            </a:r>
          </a:p>
          <a:p>
            <a:r>
              <a:rPr lang="en-GB" dirty="0"/>
              <a:t>SQL security procedures</a:t>
            </a:r>
          </a:p>
          <a:p>
            <a:pPr lvl="1"/>
            <a:r>
              <a:rPr lang="en-GB" dirty="0">
                <a:latin typeface="Courier New" pitchFamily="-109" charset="0"/>
              </a:rPr>
              <a:t>CREATE VIEW</a:t>
            </a:r>
            <a:endParaRPr lang="en-GB" dirty="0"/>
          </a:p>
          <a:p>
            <a:pPr lvl="1"/>
            <a:r>
              <a:rPr lang="en-GB" dirty="0"/>
              <a:t>Authorization commands</a:t>
            </a:r>
          </a:p>
        </p:txBody>
      </p:sp>
    </p:spTree>
    <p:extLst>
      <p:ext uri="{BB962C8B-B14F-4D97-AF65-F5344CB8AC3E}">
        <p14:creationId xmlns:p14="http://schemas.microsoft.com/office/powerpoint/2010/main" val="81687644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Authorization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Based on privilege concept</a:t>
            </a:r>
          </a:p>
          <a:p>
            <a:r>
              <a:rPr lang="en-GB" dirty="0"/>
              <a:t>You cannot execute an operation without the appropriate privilege</a:t>
            </a:r>
          </a:p>
          <a:p>
            <a:r>
              <a:rPr lang="en-GB" dirty="0"/>
              <a:t>DBA has all privileges</a:t>
            </a:r>
          </a:p>
        </p:txBody>
      </p:sp>
    </p:spTree>
    <p:extLst>
      <p:ext uri="{BB962C8B-B14F-4D97-AF65-F5344CB8AC3E}">
        <p14:creationId xmlns:p14="http://schemas.microsoft.com/office/powerpoint/2010/main" val="37950626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1247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GRANT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9550" y="1844040"/>
            <a:ext cx="8229600" cy="4251960"/>
          </a:xfrm>
          <a:noFill/>
          <a:ln/>
        </p:spPr>
        <p:txBody>
          <a:bodyPr lIns="90488" tIns="44450" rIns="90488" bIns="44450"/>
          <a:lstStyle/>
          <a:p>
            <a:r>
              <a:rPr lang="en-GB" sz="2000" dirty="0"/>
              <a:t>Defines a user’s privileges</a:t>
            </a:r>
          </a:p>
          <a:p>
            <a:r>
              <a:rPr lang="en-GB" sz="2000" dirty="0"/>
              <a:t>Format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GRANT privileges ON object TO users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   [WITH GRANT OPTION];</a:t>
            </a:r>
          </a:p>
          <a:p>
            <a:r>
              <a:rPr lang="en-GB" sz="2000" dirty="0"/>
              <a:t>An object is a base table or view</a:t>
            </a:r>
          </a:p>
          <a:p>
            <a:r>
              <a:rPr lang="en-GB" sz="2000" dirty="0"/>
              <a:t>The keyword </a:t>
            </a:r>
            <a:r>
              <a:rPr lang="en-GB" sz="2000" i="1" dirty="0"/>
              <a:t>privilege</a:t>
            </a:r>
            <a:r>
              <a:rPr lang="en-GB" sz="2000" dirty="0"/>
              <a:t> can be </a:t>
            </a:r>
            <a:r>
              <a:rPr lang="en-GB" sz="2000" dirty="0">
                <a:latin typeface="Courier New" pitchFamily="-109" charset="0"/>
              </a:rPr>
              <a:t>ALL PRIVILEGES</a:t>
            </a:r>
            <a:r>
              <a:rPr lang="en-GB" sz="2000" dirty="0"/>
              <a:t> or chosen from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SELECT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UPDATE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DELETE</a:t>
            </a:r>
          </a:p>
          <a:p>
            <a:pPr lvl="1"/>
            <a:r>
              <a:rPr lang="en-GB" sz="1800" dirty="0">
                <a:latin typeface="Courier New" pitchFamily="-109" charset="0"/>
              </a:rPr>
              <a:t>INSERT</a:t>
            </a:r>
          </a:p>
          <a:p>
            <a:r>
              <a:rPr lang="en-GB" sz="2000" dirty="0"/>
              <a:t>Privileges can be granted to everybody using the keyword </a:t>
            </a:r>
            <a:r>
              <a:rPr lang="en-GB" sz="2000" dirty="0">
                <a:latin typeface="Courier New" pitchFamily="-109" charset="0"/>
              </a:rPr>
              <a:t>PUBLIC</a:t>
            </a:r>
            <a:r>
              <a:rPr lang="en-GB" sz="2000" dirty="0"/>
              <a:t> or to selected users by specifying their user identifier</a:t>
            </a:r>
          </a:p>
        </p:txBody>
      </p:sp>
    </p:spTree>
    <p:extLst>
      <p:ext uri="{BB962C8B-B14F-4D97-AF65-F5344CB8AC3E}">
        <p14:creationId xmlns:p14="http://schemas.microsoft.com/office/powerpoint/2010/main" val="33536426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872" y="88773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GRANT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The </a:t>
            </a:r>
            <a:r>
              <a:rPr lang="en-GB" sz="2800" dirty="0">
                <a:latin typeface="Courier New" pitchFamily="-109" charset="0"/>
              </a:rPr>
              <a:t>UPDATE</a:t>
            </a:r>
            <a:r>
              <a:rPr lang="en-GB" sz="2800" dirty="0"/>
              <a:t> privilege can specify particular columns in a base table or view</a:t>
            </a:r>
          </a:p>
          <a:p>
            <a:r>
              <a:rPr lang="en-GB" sz="2800" dirty="0"/>
              <a:t>Some privileges apply only to base tables</a:t>
            </a:r>
          </a:p>
          <a:p>
            <a:pPr lvl="1"/>
            <a:r>
              <a:rPr lang="en-GB" sz="2400" dirty="0">
                <a:latin typeface="Courier New" pitchFamily="-109" charset="0"/>
              </a:rPr>
              <a:t>ALTER</a:t>
            </a:r>
          </a:p>
          <a:p>
            <a:pPr lvl="1"/>
            <a:r>
              <a:rPr lang="en-GB" sz="2400" dirty="0">
                <a:latin typeface="Courier New" pitchFamily="-109" charset="0"/>
              </a:rPr>
              <a:t>INDEX</a:t>
            </a:r>
            <a:endParaRPr lang="en-GB" sz="2400" dirty="0"/>
          </a:p>
          <a:p>
            <a:r>
              <a:rPr lang="en-GB" sz="2800" dirty="0">
                <a:latin typeface="Courier New" pitchFamily="-109" charset="0"/>
              </a:rPr>
              <a:t>WITH GRANT OPTION</a:t>
            </a:r>
            <a:endParaRPr lang="en-GB" sz="2800" dirty="0"/>
          </a:p>
          <a:p>
            <a:pPr lvl="1"/>
            <a:r>
              <a:rPr lang="en-GB" sz="2400" dirty="0"/>
              <a:t>Permits a user to pass privileges to another user</a:t>
            </a:r>
          </a:p>
        </p:txBody>
      </p:sp>
    </p:spTree>
    <p:extLst>
      <p:ext uri="{BB962C8B-B14F-4D97-AF65-F5344CB8AC3E}">
        <p14:creationId xmlns:p14="http://schemas.microsoft.com/office/powerpoint/2010/main" val="147011212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620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Using GRANT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000" i="1" dirty="0"/>
              <a:t>Give Alice all rights to the STOCK table.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1800" dirty="0">
                <a:latin typeface="Courier New" pitchFamily="-109" charset="0"/>
              </a:rPr>
              <a:t>GRANT ALL PRIVILEGES ON stock TO </a:t>
            </a:r>
            <a:r>
              <a:rPr lang="en-GB" sz="1800" dirty="0" err="1">
                <a:latin typeface="Courier New" pitchFamily="-109" charset="0"/>
              </a:rPr>
              <a:t>alice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2000" dirty="0"/>
          </a:p>
          <a:p>
            <a:r>
              <a:rPr lang="en-GB" sz="2000" i="1" dirty="0"/>
              <a:t>Permit the accounting staff, Todd and Nancy, to update the price of a stock.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1800" dirty="0">
                <a:latin typeface="Courier New" pitchFamily="-109" charset="0"/>
              </a:rPr>
              <a:t>GRANT UPDATE (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) ON stock TO </a:t>
            </a:r>
            <a:r>
              <a:rPr lang="en-GB" sz="1800" dirty="0" err="1">
                <a:latin typeface="Courier New" pitchFamily="-109" charset="0"/>
              </a:rPr>
              <a:t>todd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nancy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2000" dirty="0"/>
          </a:p>
          <a:p>
            <a:r>
              <a:rPr lang="en-GB" sz="2000" i="1" dirty="0"/>
              <a:t>Give all staff the privilege to select rows from ITEM.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1800" dirty="0">
                <a:latin typeface="Courier New" pitchFamily="-109" charset="0"/>
              </a:rPr>
              <a:t>GRANT SELECT ON item TO PUBLIC;</a:t>
            </a:r>
            <a:endParaRPr lang="en-GB" sz="2000" dirty="0"/>
          </a:p>
          <a:p>
            <a:r>
              <a:rPr lang="en-GB" sz="2000" i="1" dirty="0"/>
              <a:t>Give Alice all rights to view STK.</a:t>
            </a:r>
            <a:endParaRPr lang="en-GB" sz="2000" dirty="0"/>
          </a:p>
          <a:p>
            <a:pPr>
              <a:buFontTx/>
              <a:buNone/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GRANT SELECT, UPDATE, DELETE, INSERT ON </a:t>
            </a:r>
            <a:r>
              <a:rPr lang="en-GB" sz="2000" dirty="0" err="1">
                <a:latin typeface="Courier New" pitchFamily="-109" charset="0"/>
              </a:rPr>
              <a:t>stk</a:t>
            </a:r>
            <a:endParaRPr lang="en-GB" sz="20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GB" sz="2000" dirty="0">
                <a:latin typeface="Courier New" pitchFamily="-109" charset="0"/>
              </a:rPr>
              <a:t>	   TO </a:t>
            </a:r>
            <a:r>
              <a:rPr lang="en-GB" sz="2000" dirty="0" err="1">
                <a:latin typeface="Courier New" pitchFamily="-109" charset="0"/>
              </a:rPr>
              <a:t>alice</a:t>
            </a:r>
            <a:r>
              <a:rPr lang="en-GB" sz="2000" dirty="0">
                <a:latin typeface="Courier New" pitchFamily="-109" charset="0"/>
              </a:rPr>
              <a:t>;</a:t>
            </a:r>
          </a:p>
          <a:p>
            <a:pPr>
              <a:buFontTx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51597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Constraints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77200" cy="4113212"/>
          </a:xfrm>
        </p:spPr>
        <p:txBody>
          <a:bodyPr/>
          <a:lstStyle/>
          <a:p>
            <a:r>
              <a:rPr lang="en-US" dirty="0"/>
              <a:t>Primary key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   CONSTRAINT </a:t>
            </a:r>
            <a:r>
              <a:rPr lang="en-US" sz="1800" dirty="0" err="1">
                <a:latin typeface="Courier New" pitchFamily="-109" charset="0"/>
              </a:rPr>
              <a:t>pk_stock</a:t>
            </a:r>
            <a:r>
              <a:rPr lang="en-US" sz="1800" dirty="0">
                <a:latin typeface="Courier New" pitchFamily="-109" charset="0"/>
              </a:rPr>
              <a:t> PRIMARY KEY(</a:t>
            </a:r>
            <a:r>
              <a:rPr lang="en-US" sz="1800" dirty="0" err="1">
                <a:latin typeface="Courier New" pitchFamily="-109" charset="0"/>
              </a:rPr>
              <a:t>stkcode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US" dirty="0">
              <a:latin typeface="Courier New" pitchFamily="-109" charset="0"/>
            </a:endParaRPr>
          </a:p>
          <a:p>
            <a:r>
              <a:rPr lang="en-US" dirty="0"/>
              <a:t>Foreign key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   CONSTRAINT </a:t>
            </a:r>
            <a:r>
              <a:rPr lang="en-US" sz="1800" dirty="0" err="1">
                <a:latin typeface="Courier New" pitchFamily="-109" charset="0"/>
              </a:rPr>
              <a:t>fk_stock_nation</a:t>
            </a:r>
            <a:endParaRPr lang="en-US" sz="18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   FOREIGN KEY(</a:t>
            </a:r>
            <a:r>
              <a:rPr lang="en-US" sz="1800" dirty="0" err="1">
                <a:latin typeface="Courier New" pitchFamily="-109" charset="0"/>
              </a:rPr>
              <a:t>natcode</a:t>
            </a:r>
            <a:r>
              <a:rPr lang="en-US" sz="1800" dirty="0">
                <a:latin typeface="Courier New" pitchFamily="-109" charset="0"/>
              </a:rPr>
              <a:t>) REFERENCES nation(</a:t>
            </a:r>
            <a:r>
              <a:rPr lang="en-US" sz="1800" dirty="0" err="1">
                <a:latin typeface="Courier New" pitchFamily="-109" charset="0"/>
              </a:rPr>
              <a:t>natcode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US" sz="1800" dirty="0"/>
          </a:p>
          <a:p>
            <a:r>
              <a:rPr lang="en-US" dirty="0"/>
              <a:t>Unique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   CONSTRAINT </a:t>
            </a:r>
            <a:r>
              <a:rPr lang="en-US" sz="1800" dirty="0" err="1">
                <a:latin typeface="Courier New" pitchFamily="-109" charset="0"/>
              </a:rPr>
              <a:t>unq_stock_stkname</a:t>
            </a:r>
            <a:r>
              <a:rPr lang="en-US" sz="1800" dirty="0">
                <a:latin typeface="Courier New" pitchFamily="-109" charset="0"/>
              </a:rPr>
              <a:t> UNIQUE(</a:t>
            </a:r>
            <a:r>
              <a:rPr lang="en-US" sz="1800" dirty="0" err="1">
                <a:latin typeface="Courier New" pitchFamily="-109" charset="0"/>
              </a:rPr>
              <a:t>stkname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01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44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REVOKE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Removes privileges</a:t>
            </a:r>
          </a:p>
          <a:p>
            <a:r>
              <a:rPr lang="en-GB" sz="2800" dirty="0"/>
              <a:t>Format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2400" dirty="0">
                <a:latin typeface="Courier New" pitchFamily="-109" charset="0"/>
              </a:rPr>
              <a:t>REVOKE privileges ON object FROM users;</a:t>
            </a:r>
          </a:p>
          <a:p>
            <a:r>
              <a:rPr lang="en-GB" sz="2800" dirty="0"/>
              <a:t>Cascading </a:t>
            </a:r>
            <a:r>
              <a:rPr lang="en-GB" sz="2800" dirty="0">
                <a:latin typeface="Courier New" pitchFamily="-109" charset="0"/>
              </a:rPr>
              <a:t>REVOKE</a:t>
            </a:r>
            <a:endParaRPr lang="en-GB" sz="2800" dirty="0"/>
          </a:p>
          <a:p>
            <a:pPr lvl="1"/>
            <a:r>
              <a:rPr lang="en-GB" sz="2400" dirty="0"/>
              <a:t>Reverses use of the </a:t>
            </a:r>
            <a:r>
              <a:rPr lang="en-GB" sz="2400" dirty="0">
                <a:latin typeface="Courier New" pitchFamily="-109" charset="0"/>
              </a:rPr>
              <a:t>WITH GRANT OPTION</a:t>
            </a:r>
            <a:endParaRPr lang="en-GB" sz="2400" dirty="0"/>
          </a:p>
          <a:p>
            <a:pPr lvl="1"/>
            <a:r>
              <a:rPr lang="en-GB" sz="2400" dirty="0"/>
              <a:t>When a user’s privileges are revoked, all users whose privileges were established using </a:t>
            </a:r>
            <a:r>
              <a:rPr lang="en-GB" sz="2400" dirty="0">
                <a:latin typeface="Courier New" pitchFamily="-109" charset="0"/>
              </a:rPr>
              <a:t>WITH GRANT OPTION</a:t>
            </a:r>
            <a:r>
              <a:rPr lang="en-GB" sz="2400" dirty="0"/>
              <a:t> are also revoked</a:t>
            </a:r>
          </a:p>
        </p:txBody>
      </p:sp>
    </p:spTree>
    <p:extLst>
      <p:ext uri="{BB962C8B-B14F-4D97-AF65-F5344CB8AC3E}">
        <p14:creationId xmlns:p14="http://schemas.microsoft.com/office/powerpoint/2010/main" val="82605236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906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Using REVOKE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400" i="1" dirty="0"/>
              <a:t>Remove Sophie's ability to select from ITEM.</a:t>
            </a: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-109" charset="0"/>
              </a:rPr>
              <a:t>REVOKE SELECT ON item FROM </a:t>
            </a:r>
            <a:r>
              <a:rPr lang="en-GB" sz="2400" dirty="0" err="1">
                <a:latin typeface="Courier New" pitchFamily="-109" charset="0"/>
              </a:rPr>
              <a:t>sophie</a:t>
            </a:r>
            <a:r>
              <a:rPr lang="en-GB" sz="2400" dirty="0">
                <a:latin typeface="Courier New" pitchFamily="-109" charset="0"/>
              </a:rPr>
              <a:t>;</a:t>
            </a:r>
            <a:endParaRPr lang="en-GB" sz="2400" dirty="0"/>
          </a:p>
          <a:p>
            <a:r>
              <a:rPr lang="en-GB" sz="2400" i="1" dirty="0"/>
              <a:t>Nancy is no longer permitted to update stock prices.</a:t>
            </a: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-109" charset="0"/>
              </a:rPr>
              <a:t>REVOKE UPDATE ON stock FROM </a:t>
            </a:r>
            <a:r>
              <a:rPr lang="en-GB" sz="2400" dirty="0" err="1">
                <a:latin typeface="Courier New" pitchFamily="-109" charset="0"/>
              </a:rPr>
              <a:t>nancy</a:t>
            </a:r>
            <a:r>
              <a:rPr lang="en-GB" sz="2400" dirty="0">
                <a:latin typeface="Courier New" pitchFamily="-109" charset="0"/>
              </a:rPr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775392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687763"/>
          </a:xfrm>
        </p:spPr>
        <p:txBody>
          <a:bodyPr>
            <a:normAutofit fontScale="92500"/>
          </a:bodyPr>
          <a:lstStyle/>
          <a:p>
            <a:r>
              <a:rPr lang="en-US" dirty="0"/>
              <a:t>An injection attack takes advantage of parameterized queries to make unauthorized queries</a:t>
            </a:r>
          </a:p>
          <a:p>
            <a:r>
              <a:rPr lang="en-US" dirty="0"/>
              <a:t>The attacker creates or alters existing SQL commands</a:t>
            </a:r>
          </a:p>
          <a:p>
            <a:r>
              <a:rPr lang="en-US" dirty="0"/>
              <a:t>The application takes the attacker’s input and combines it to build an unintended SQL query</a:t>
            </a:r>
          </a:p>
        </p:txBody>
      </p:sp>
    </p:spTree>
    <p:extLst>
      <p:ext uri="{BB962C8B-B14F-4D97-AF65-F5344CB8AC3E}">
        <p14:creationId xmlns:p14="http://schemas.microsoft.com/office/powerpoint/2010/main" val="298453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authorization of the connection</a:t>
            </a:r>
          </a:p>
          <a:p>
            <a:pPr lvl="1"/>
            <a:r>
              <a:rPr lang="en-US" dirty="0"/>
              <a:t>SELECT only</a:t>
            </a:r>
          </a:p>
          <a:p>
            <a:r>
              <a:rPr lang="en-US" dirty="0"/>
              <a:t>Check the input is of the expected data type</a:t>
            </a:r>
          </a:p>
          <a:p>
            <a:r>
              <a:rPr lang="en-US" dirty="0"/>
              <a:t>Use parameterized queries</a:t>
            </a:r>
          </a:p>
        </p:txBody>
      </p:sp>
    </p:spTree>
    <p:extLst>
      <p:ext uri="{BB962C8B-B14F-4D97-AF65-F5344CB8AC3E}">
        <p14:creationId xmlns:p14="http://schemas.microsoft.com/office/powerpoint/2010/main" val="1732969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catalog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A relational database containing definitions of base tables, view, etc.</a:t>
            </a:r>
          </a:p>
          <a:p>
            <a:r>
              <a:rPr lang="en-GB"/>
              <a:t>Can be interrogated using SQL</a:t>
            </a:r>
          </a:p>
          <a:p>
            <a:r>
              <a:rPr lang="en-GB"/>
              <a:t>Called systems tables rather than base tables</a:t>
            </a:r>
          </a:p>
          <a:p>
            <a:r>
              <a:rPr lang="en-GB"/>
              <a:t>MySQL</a:t>
            </a:r>
          </a:p>
          <a:p>
            <a:pPr lvl="1"/>
            <a:r>
              <a:rPr lang="en-GB">
                <a:latin typeface="Courier New" pitchFamily="-109" charset="0"/>
              </a:rPr>
              <a:t>Information_schema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8946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Interrogating the catalog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85800" algn="l"/>
              </a:tabLst>
            </a:pPr>
            <a:r>
              <a:rPr lang="en-GB" sz="2000" i="1" dirty="0"/>
              <a:t>Find the </a:t>
            </a:r>
            <a:r>
              <a:rPr lang="en-GB" sz="2000" i="1" dirty="0" err="1"/>
              <a:t>table(s</a:t>
            </a:r>
            <a:r>
              <a:rPr lang="en-GB" sz="2000" i="1" dirty="0"/>
              <a:t>) with the most rows.</a:t>
            </a:r>
            <a:endParaRPr lang="en-GB" sz="2000" dirty="0"/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SELECT TABLE_NAME, TABLE_ROWS 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FROM </a:t>
            </a:r>
            <a:r>
              <a:rPr lang="en-US" sz="2000" dirty="0" err="1">
                <a:latin typeface="Courier New" pitchFamily="-109" charset="0"/>
              </a:rPr>
              <a:t>Information_schema</a:t>
            </a:r>
            <a:r>
              <a:rPr lang="en-US" sz="2000" dirty="0">
                <a:latin typeface="Courier New" pitchFamily="-109" charset="0"/>
              </a:rPr>
              <a:t>.</a:t>
            </a:r>
            <a:r>
              <a:rPr lang="en-GB" sz="2000" dirty="0">
                <a:latin typeface="Courier New" pitchFamily="-109" charset="0"/>
              </a:rPr>
              <a:t>TABLES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WHERE TABLE_ROWS = (SELECT MAX(TABLE_ROWS)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  FROM </a:t>
            </a:r>
            <a:r>
              <a:rPr lang="en-US" sz="2000" dirty="0" err="1">
                <a:latin typeface="Courier New" pitchFamily="-109" charset="0"/>
              </a:rPr>
              <a:t>Information_schema</a:t>
            </a:r>
            <a:r>
              <a:rPr lang="en-US" sz="2000" dirty="0">
                <a:latin typeface="Courier New" pitchFamily="-109" charset="0"/>
              </a:rPr>
              <a:t>.</a:t>
            </a:r>
            <a:r>
              <a:rPr lang="en-GB" sz="2000" dirty="0">
                <a:latin typeface="Courier New" pitchFamily="-109" charset="0"/>
              </a:rPr>
              <a:t>TABLES);</a:t>
            </a:r>
          </a:p>
          <a:p>
            <a:pPr>
              <a:buFontTx/>
              <a:buNone/>
              <a:tabLst>
                <a:tab pos="685800" algn="l"/>
              </a:tabLst>
            </a:pPr>
            <a:endParaRPr lang="en-GB" sz="2000" dirty="0">
              <a:latin typeface="Courier New" pitchFamily="-109" charset="0"/>
            </a:endParaRPr>
          </a:p>
          <a:p>
            <a:pPr>
              <a:tabLst>
                <a:tab pos="685800" algn="l"/>
              </a:tabLst>
            </a:pPr>
            <a:r>
              <a:rPr lang="en-GB" sz="2000" i="1" dirty="0"/>
              <a:t>What columns in what tables store dates?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SELECT TABLE_NAME, COLUMN_NAME 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FROM </a:t>
            </a:r>
            <a:r>
              <a:rPr lang="en-US" sz="2000" dirty="0" err="1">
                <a:latin typeface="Courier New" pitchFamily="-109" charset="0"/>
              </a:rPr>
              <a:t>Information_schema</a:t>
            </a:r>
            <a:r>
              <a:rPr lang="en-US" sz="2000" dirty="0">
                <a:latin typeface="Courier New" pitchFamily="-109" charset="0"/>
              </a:rPr>
              <a:t>.</a:t>
            </a:r>
            <a:r>
              <a:rPr lang="en-GB" sz="2000" dirty="0">
                <a:latin typeface="Courier New" pitchFamily="-109" charset="0"/>
              </a:rPr>
              <a:t>COLUMNS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WHERE DATA_TYPE = 'date'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     ORDER BY TABLE_NAME, COLUMN_NAME;</a:t>
            </a:r>
            <a:endParaRPr lang="en-GB" sz="2000" dirty="0"/>
          </a:p>
        </p:txBody>
      </p:sp>
      <p:sp>
        <p:nvSpPr>
          <p:cNvPr id="37892" name="Comment 4"/>
          <p:cNvSpPr>
            <a:spLocks noChangeArrowheads="1"/>
          </p:cNvSpPr>
          <p:nvPr/>
        </p:nvSpPr>
        <p:spPr bwMode="auto">
          <a:xfrm>
            <a:off x="7086600" y="5410200"/>
            <a:ext cx="1752600" cy="733842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Georgia" pitchFamily="-109" charset="0"/>
              </a:rPr>
              <a:t>MySQL catalog queries</a:t>
            </a:r>
            <a:endParaRPr lang="en-US" sz="1800" dirty="0">
              <a:solidFill>
                <a:srgbClr val="000000"/>
              </a:solidFill>
              <a:latin typeface="Genev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27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44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Embedded SQL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SQL is not a stand-alone programming language</a:t>
            </a:r>
          </a:p>
          <a:p>
            <a:pPr>
              <a:lnSpc>
                <a:spcPct val="90000"/>
              </a:lnSpc>
            </a:pPr>
            <a:r>
              <a:rPr lang="en-GB" dirty="0"/>
              <a:t>SQL statements can be embedded in application programs</a:t>
            </a:r>
          </a:p>
          <a:p>
            <a:pPr>
              <a:lnSpc>
                <a:spcPct val="90000"/>
              </a:lnSpc>
            </a:pPr>
            <a:r>
              <a:rPr lang="en-GB" dirty="0"/>
              <a:t>The incompatibility between the table processing of SQL and record-at-time processing in procedural languages is addressed using a cursor</a:t>
            </a:r>
          </a:p>
        </p:txBody>
      </p:sp>
    </p:spTree>
    <p:extLst>
      <p:ext uri="{BB962C8B-B14F-4D97-AF65-F5344CB8AC3E}">
        <p14:creationId xmlns:p14="http://schemas.microsoft.com/office/powerpoint/2010/main" val="115844732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data types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May be used in the same way as built-in data types</a:t>
            </a:r>
          </a:p>
          <a:p>
            <a:r>
              <a:rPr lang="en-US" sz="2800" dirty="0"/>
              <a:t>A UDT is defined by</a:t>
            </a:r>
          </a:p>
          <a:p>
            <a:pPr lvl="1"/>
            <a:r>
              <a:rPr lang="en-US" sz="2400" dirty="0"/>
              <a:t>Specifying a set of declarations of the stored attributes that represent the value of the UDT</a:t>
            </a:r>
          </a:p>
          <a:p>
            <a:pPr lvl="1"/>
            <a:r>
              <a:rPr lang="en-US" sz="2400" dirty="0"/>
              <a:t>The operations that define the equality and ordering relationships of the UDT</a:t>
            </a:r>
          </a:p>
          <a:p>
            <a:pPr lvl="1"/>
            <a:r>
              <a:rPr lang="en-US" sz="2400" dirty="0"/>
              <a:t>The operations and derived attributes that represent the behavior of the UDT</a:t>
            </a:r>
          </a:p>
        </p:txBody>
      </p:sp>
    </p:spTree>
    <p:extLst>
      <p:ext uri="{BB962C8B-B14F-4D97-AF65-F5344CB8AC3E}">
        <p14:creationId xmlns:p14="http://schemas.microsoft.com/office/powerpoint/2010/main" val="17619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future of SQL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71600" y="2133600"/>
            <a:ext cx="7007225" cy="4113213"/>
          </a:xfrm>
        </p:spPr>
        <p:txBody>
          <a:bodyPr/>
          <a:lstStyle/>
          <a:p>
            <a:r>
              <a:rPr lang="en-GB" dirty="0"/>
              <a:t>One of the most successful standardization stories</a:t>
            </a:r>
          </a:p>
          <a:p>
            <a:r>
              <a:rPr lang="en-GB" dirty="0"/>
              <a:t>Highly portable</a:t>
            </a:r>
          </a:p>
          <a:p>
            <a:pPr lvl="1"/>
            <a:r>
              <a:rPr lang="en-GB" dirty="0"/>
              <a:t>Across operating systems</a:t>
            </a:r>
          </a:p>
          <a:p>
            <a:pPr lvl="1"/>
            <a:r>
              <a:rPr lang="en-GB" dirty="0"/>
              <a:t>Across applications and organizations</a:t>
            </a:r>
          </a:p>
          <a:p>
            <a:r>
              <a:rPr lang="en-GB" dirty="0"/>
              <a:t>Mainstay of transaction processing </a:t>
            </a:r>
            <a:r>
              <a:rPr lang="en-GB"/>
              <a:t>systems for now </a:t>
            </a:r>
            <a:r>
              <a:rPr lang="en-GB" dirty="0"/>
              <a:t>and the immediate future</a:t>
            </a:r>
          </a:p>
        </p:txBody>
      </p:sp>
    </p:spTree>
    <p:extLst>
      <p:ext uri="{BB962C8B-B14F-4D97-AF65-F5344CB8AC3E}">
        <p14:creationId xmlns:p14="http://schemas.microsoft.com/office/powerpoint/2010/main" val="1924718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SQL routines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Procedure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Triggers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GRANT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REVOKE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Connectivity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Embedded SQL</a:t>
            </a:r>
          </a:p>
        </p:txBody>
      </p:sp>
    </p:spTree>
    <p:extLst>
      <p:ext uri="{BB962C8B-B14F-4D97-AF65-F5344CB8AC3E}">
        <p14:creationId xmlns:p14="http://schemas.microsoft.com/office/powerpoint/2010/main" val="12037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constraint</a:t>
            </a:r>
            <a:br>
              <a:rPr lang="en-US"/>
            </a:br>
            <a:r>
              <a:rPr lang="en-US"/>
              <a:t>Table &amp; Column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>
          <a:xfrm>
            <a:off x="494489" y="2438400"/>
            <a:ext cx="8081962" cy="4113212"/>
          </a:xfrm>
        </p:spPr>
        <p:txBody>
          <a:bodyPr/>
          <a:lstStyle/>
          <a:p>
            <a:r>
              <a:rPr lang="en-US" dirty="0"/>
              <a:t>Table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CREATE TABLE item (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INTEGER,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  CONSTRAINT </a:t>
            </a:r>
            <a:r>
              <a:rPr lang="en-US" sz="1800" dirty="0" err="1">
                <a:latin typeface="Courier New" pitchFamily="-109" charset="0"/>
              </a:rPr>
              <a:t>chk_item_itemcode</a:t>
            </a:r>
            <a:r>
              <a:rPr lang="en-US" sz="1800" dirty="0">
                <a:latin typeface="Courier New" pitchFamily="-109" charset="0"/>
              </a:rPr>
              <a:t> CHECK(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&lt;500));</a:t>
            </a:r>
          </a:p>
          <a:p>
            <a:r>
              <a:rPr lang="en-US" dirty="0"/>
              <a:t>Column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CREATE TABLE item (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INTEGER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   CONSTRAINT </a:t>
            </a:r>
            <a:r>
              <a:rPr lang="en-US" sz="1800" dirty="0" err="1">
                <a:latin typeface="Courier New" pitchFamily="-109" charset="0"/>
              </a:rPr>
              <a:t>chk_item_itemcode</a:t>
            </a:r>
            <a:r>
              <a:rPr lang="en-US" sz="1800" dirty="0">
                <a:latin typeface="Courier New" pitchFamily="-109" charset="0"/>
              </a:rPr>
              <a:t> CHECK(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&lt;500),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</a:t>
            </a:r>
            <a:r>
              <a:rPr lang="en-US" sz="1800" dirty="0" err="1">
                <a:latin typeface="Courier New" pitchFamily="-109" charset="0"/>
              </a:rPr>
              <a:t>itemcolor</a:t>
            </a:r>
            <a:r>
              <a:rPr lang="en-US" sz="1800" dirty="0">
                <a:latin typeface="Courier New" pitchFamily="-109" charset="0"/>
              </a:rPr>
              <a:t> VARCHAR(10));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3" name="Picture 8" descr="FireLite:Books:Data Management:6e:Art PNG:10-data types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9800" y="1752600"/>
            <a:ext cx="4778375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76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BOOLEAN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INTEGER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31 binary digits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SMALLINT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15 binary digits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FLOAT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Scientific work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DECIMAL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Commercial applications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CHAR</a:t>
            </a:r>
            <a:r>
              <a:rPr lang="en-GB" sz="2000" dirty="0"/>
              <a:t> and </a:t>
            </a:r>
            <a:r>
              <a:rPr lang="en-GB" sz="2000" dirty="0">
                <a:latin typeface="Courier New" pitchFamily="-109" charset="0"/>
              </a:rPr>
              <a:t>VARCHAR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Character strings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DATE</a:t>
            </a:r>
            <a:r>
              <a:rPr lang="en-GB" sz="2000" dirty="0"/>
              <a:t>, </a:t>
            </a:r>
            <a:r>
              <a:rPr lang="en-GB" sz="2000" dirty="0">
                <a:latin typeface="Courier New" pitchFamily="-109" charset="0"/>
              </a:rPr>
              <a:t>TIME</a:t>
            </a:r>
            <a:r>
              <a:rPr lang="en-GB" sz="2000" dirty="0"/>
              <a:t>, </a:t>
            </a:r>
            <a:r>
              <a:rPr lang="en-GB" sz="2000" dirty="0">
                <a:latin typeface="Courier New" pitchFamily="-109" charset="0"/>
              </a:rPr>
              <a:t>TIMESTAMP</a:t>
            </a:r>
            <a:r>
              <a:rPr lang="en-GB" sz="2000" dirty="0"/>
              <a:t>, and </a:t>
            </a:r>
            <a:r>
              <a:rPr lang="en-GB" sz="2000" dirty="0">
                <a:latin typeface="Courier New" pitchFamily="-109" charset="0"/>
              </a:rPr>
              <a:t>INTERVAL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BLOB</a:t>
            </a:r>
            <a:r>
              <a:rPr lang="en-GB" sz="2000" dirty="0"/>
              <a:t> and </a:t>
            </a:r>
            <a:r>
              <a:rPr lang="en-GB" sz="2000" dirty="0">
                <a:latin typeface="Courier New" pitchFamily="-109" charset="0"/>
              </a:rPr>
              <a:t>CLOB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162800" y="5000089"/>
            <a:ext cx="15240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Check the manual for full details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622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4068764"/>
          </a:xfrm>
        </p:spPr>
        <p:txBody>
          <a:bodyPr/>
          <a:lstStyle/>
          <a:p>
            <a:r>
              <a:rPr lang="en-US" dirty="0"/>
              <a:t>Number</a:t>
            </a:r>
          </a:p>
          <a:p>
            <a:pPr lvl="1"/>
            <a:r>
              <a:rPr lang="en-US" dirty="0"/>
              <a:t>FORMAT(</a:t>
            </a:r>
            <a:r>
              <a:rPr lang="en-US" dirty="0" err="1"/>
              <a:t>x,d</a:t>
            </a:r>
            <a:r>
              <a:rPr lang="en-US" dirty="0"/>
              <a:t>) formats the number x with d decimal places with commas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SELECT FORMAT(amount,2) FROM Payments;</a:t>
            </a:r>
          </a:p>
          <a:p>
            <a:r>
              <a:rPr lang="en-US" dirty="0"/>
              <a:t>Date</a:t>
            </a:r>
          </a:p>
          <a:p>
            <a:pPr lvl="1"/>
            <a:r>
              <a:rPr lang="en-US" dirty="0"/>
              <a:t>DATE_FORMAT (date, format) provides a flexible way of reporting dates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SELECT DATE_FORMAT(</a:t>
            </a:r>
            <a:r>
              <a:rPr lang="en-US" sz="1600" dirty="0" err="1">
                <a:latin typeface="Courier New"/>
                <a:cs typeface="Courier New"/>
              </a:rPr>
              <a:t>orderDate</a:t>
            </a:r>
            <a:r>
              <a:rPr lang="en-US" sz="1600" dirty="0">
                <a:latin typeface="Courier New"/>
                <a:cs typeface="Courier New"/>
              </a:rPr>
              <a:t>, '%W, %M %Y') from Orders;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SELECT DATE_FORMAT(</a:t>
            </a:r>
            <a:r>
              <a:rPr lang="en-US" sz="1600" dirty="0" err="1">
                <a:latin typeface="Courier New"/>
                <a:cs typeface="Courier New"/>
              </a:rPr>
              <a:t>orderDate</a:t>
            </a:r>
            <a:r>
              <a:rPr lang="en-US" sz="1600" dirty="0">
                <a:latin typeface="Courier New"/>
                <a:cs typeface="Courier New"/>
              </a:rPr>
              <a:t>, '%Y-%m-%d') from Orders;</a:t>
            </a:r>
          </a:p>
        </p:txBody>
      </p:sp>
    </p:spTree>
    <p:extLst>
      <p:ext uri="{BB962C8B-B14F-4D97-AF65-F5344CB8AC3E}">
        <p14:creationId xmlns:p14="http://schemas.microsoft.com/office/powerpoint/2010/main" val="141883668"/>
      </p:ext>
    </p:extLst>
  </p:cSld>
  <p:clrMapOvr>
    <a:masterClrMapping/>
  </p:clrMapOvr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10 Template " id="{46C1C124-785E-8546-9CD4-BED833554EF2}" vid="{D00F40F4-B1AB-0949-AFDC-73D0DD598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4610 Template </Template>
  <TotalTime>87239116</TotalTime>
  <Pages>48</Pages>
  <Words>2656</Words>
  <Application>Microsoft Macintosh PowerPoint</Application>
  <PresentationFormat>Letter Paper (8.5x11 in)</PresentationFormat>
  <Paragraphs>648</Paragraphs>
  <Slides>59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Courier</vt:lpstr>
      <vt:lpstr>Courier New</vt:lpstr>
      <vt:lpstr>Geneva</vt:lpstr>
      <vt:lpstr>Georgia</vt:lpstr>
      <vt:lpstr>Helvetica</vt:lpstr>
      <vt:lpstr>Times</vt:lpstr>
      <vt:lpstr>Times New Roman</vt:lpstr>
      <vt:lpstr>Trebuchet MS</vt:lpstr>
      <vt:lpstr>Wingdings</vt:lpstr>
      <vt:lpstr>UGA theme</vt:lpstr>
      <vt:lpstr>MIST 4610 – Data Management and Analytics   Advanced SQL</vt:lpstr>
      <vt:lpstr>SQL</vt:lpstr>
      <vt:lpstr>SQL</vt:lpstr>
      <vt:lpstr>Data definition</vt:lpstr>
      <vt:lpstr>Constraints</vt:lpstr>
      <vt:lpstr>Check constraint Table &amp; Column</vt:lpstr>
      <vt:lpstr>Data types</vt:lpstr>
      <vt:lpstr>Data types</vt:lpstr>
      <vt:lpstr>Formatting</vt:lpstr>
      <vt:lpstr>Collation sequence</vt:lpstr>
      <vt:lpstr>Collation sequence</vt:lpstr>
      <vt:lpstr>Changing a table</vt:lpstr>
      <vt:lpstr>A view</vt:lpstr>
      <vt:lpstr>An index</vt:lpstr>
      <vt:lpstr>Data manipulation statements</vt:lpstr>
      <vt:lpstr>INSERT</vt:lpstr>
      <vt:lpstr>UPDATE</vt:lpstr>
      <vt:lpstr>DELETE</vt:lpstr>
      <vt:lpstr>Product</vt:lpstr>
      <vt:lpstr>PRODUCT (alternative)</vt:lpstr>
      <vt:lpstr>Join</vt:lpstr>
      <vt:lpstr>Join variations</vt:lpstr>
      <vt:lpstr>Inner join</vt:lpstr>
      <vt:lpstr>Left outer join</vt:lpstr>
      <vt:lpstr>Right outer join</vt:lpstr>
      <vt:lpstr>Full outer join</vt:lpstr>
      <vt:lpstr>Outer join</vt:lpstr>
      <vt:lpstr>Theta join</vt:lpstr>
      <vt:lpstr>Theta join</vt:lpstr>
      <vt:lpstr>Correlated subquery</vt:lpstr>
      <vt:lpstr>Correlated subquery</vt:lpstr>
      <vt:lpstr>Correlated subquery</vt:lpstr>
      <vt:lpstr>Exercise</vt:lpstr>
      <vt:lpstr>Aggregate functions</vt:lpstr>
      <vt:lpstr>SQL Routines</vt:lpstr>
      <vt:lpstr>SQL function</vt:lpstr>
      <vt:lpstr>SQL procedure</vt:lpstr>
      <vt:lpstr>SQL procedure</vt:lpstr>
      <vt:lpstr>SQL procedure</vt:lpstr>
      <vt:lpstr>SQL procedure</vt:lpstr>
      <vt:lpstr>Trigger</vt:lpstr>
      <vt:lpstr>Trigger</vt:lpstr>
      <vt:lpstr>Trigger</vt:lpstr>
      <vt:lpstr>Nulls</vt:lpstr>
      <vt:lpstr>Security</vt:lpstr>
      <vt:lpstr>Authorization</vt:lpstr>
      <vt:lpstr>GRANT</vt:lpstr>
      <vt:lpstr>GRANT</vt:lpstr>
      <vt:lpstr>Using GRANT</vt:lpstr>
      <vt:lpstr>REVOKE</vt:lpstr>
      <vt:lpstr>Using REVOKE</vt:lpstr>
      <vt:lpstr>Injection attack</vt:lpstr>
      <vt:lpstr>Avoidance </vt:lpstr>
      <vt:lpstr>The catalog</vt:lpstr>
      <vt:lpstr>Interrogating the catalog</vt:lpstr>
      <vt:lpstr>Embedded SQL</vt:lpstr>
      <vt:lpstr>User-defined data types</vt:lpstr>
      <vt:lpstr>The future of SQL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Richard T. Watson</dc:creator>
  <cp:lastModifiedBy>Nikhil Srinivasan</cp:lastModifiedBy>
  <cp:revision>199</cp:revision>
  <cp:lastPrinted>1995-10-05T21:27:29Z</cp:lastPrinted>
  <dcterms:created xsi:type="dcterms:W3CDTF">1997-10-25T13:32:38Z</dcterms:created>
  <dcterms:modified xsi:type="dcterms:W3CDTF">2019-10-21T01:45:08Z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