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44"/>
  </p:notesMasterIdLst>
  <p:handoutMasterIdLst>
    <p:handoutMasterId r:id="rId45"/>
  </p:handoutMasterIdLst>
  <p:sldIdLst>
    <p:sldId id="292" r:id="rId2"/>
    <p:sldId id="293" r:id="rId3"/>
    <p:sldId id="295"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23" r:id="rId25"/>
    <p:sldId id="324" r:id="rId26"/>
    <p:sldId id="325" r:id="rId27"/>
    <p:sldId id="327"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Lst>
  <p:sldSz cx="9144000" cy="6858000" type="letter"/>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rd Watson" initials="RW" lastIdx="1" clrIdx="0"/>
  <p:cmAuthor id="1" name="Nikhil Srinivasan" initials="N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88"/>
    <a:srgbClr val="EDEDE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3" autoAdjust="0"/>
    <p:restoredTop sz="86186" autoAdjust="0"/>
  </p:normalViewPr>
  <p:slideViewPr>
    <p:cSldViewPr>
      <p:cViewPr varScale="1">
        <p:scale>
          <a:sx n="142" d="100"/>
          <a:sy n="142" d="100"/>
        </p:scale>
        <p:origin x="2256" y="192"/>
      </p:cViewPr>
      <p:guideLst>
        <p:guide orient="horz" pos="2160"/>
        <p:guide pos="2880"/>
      </p:guideLst>
    </p:cSldViewPr>
  </p:slideViewPr>
  <p:outlineViewPr>
    <p:cViewPr>
      <p:scale>
        <a:sx n="33" d="100"/>
        <a:sy n="33" d="100"/>
      </p:scale>
      <p:origin x="0" y="50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63033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10018539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9" charset="0"/>
        <a:ea typeface="Osaka" pitchFamily="-109" charset="-128"/>
        <a:cs typeface="Osaka" pitchFamily="-109" charset="-128"/>
      </a:defRPr>
    </a:lvl1pPr>
    <a:lvl2pPr marL="457200" algn="l" rtl="0" eaLnBrk="0" fontAlgn="base" hangingPunct="0">
      <a:spcBef>
        <a:spcPct val="30000"/>
      </a:spcBef>
      <a:spcAft>
        <a:spcPct val="0"/>
      </a:spcAft>
      <a:defRPr sz="1200" kern="1200">
        <a:solidFill>
          <a:schemeClr val="tx1"/>
        </a:solidFill>
        <a:latin typeface="Times" pitchFamily="-109" charset="0"/>
        <a:ea typeface="Osaka" pitchFamily="-109" charset="-128"/>
        <a:cs typeface="Osaka" pitchFamily="-109" charset="-128"/>
      </a:defRPr>
    </a:lvl2pPr>
    <a:lvl3pPr marL="914400" algn="l" rtl="0" eaLnBrk="0" fontAlgn="base" hangingPunct="0">
      <a:spcBef>
        <a:spcPct val="30000"/>
      </a:spcBef>
      <a:spcAft>
        <a:spcPct val="0"/>
      </a:spcAft>
      <a:defRPr sz="1200" kern="1200">
        <a:solidFill>
          <a:schemeClr val="tx1"/>
        </a:solidFill>
        <a:latin typeface="Times" pitchFamily="-109" charset="0"/>
        <a:ea typeface="Osaka" pitchFamily="-109" charset="-128"/>
        <a:cs typeface="Osaka" pitchFamily="-109" charset="-128"/>
      </a:defRPr>
    </a:lvl3pPr>
    <a:lvl4pPr marL="1371600" algn="l" rtl="0" eaLnBrk="0" fontAlgn="base" hangingPunct="0">
      <a:spcBef>
        <a:spcPct val="30000"/>
      </a:spcBef>
      <a:spcAft>
        <a:spcPct val="0"/>
      </a:spcAft>
      <a:defRPr sz="1200" kern="1200">
        <a:solidFill>
          <a:schemeClr val="tx1"/>
        </a:solidFill>
        <a:latin typeface="Times" pitchFamily="-109" charset="0"/>
        <a:ea typeface="Osaka" pitchFamily="-109" charset="-128"/>
        <a:cs typeface="Osaka" pitchFamily="-109" charset="-128"/>
      </a:defRPr>
    </a:lvl4pPr>
    <a:lvl5pPr marL="1828800" algn="l" rtl="0" eaLnBrk="0" fontAlgn="base" hangingPunct="0">
      <a:spcBef>
        <a:spcPct val="30000"/>
      </a:spcBef>
      <a:spcAft>
        <a:spcPct val="0"/>
      </a:spcAft>
      <a:defRPr sz="1200" kern="1200">
        <a:solidFill>
          <a:schemeClr val="tx1"/>
        </a:solidFill>
        <a:latin typeface="Times" pitchFamily="-109" charset="0"/>
        <a:ea typeface="Osaka" pitchFamily="-109" charset="-128"/>
        <a:cs typeface="Osaka" pitchFamily="-109"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7189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1837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61786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122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6525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1490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6759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5485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7299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662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315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05569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658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1661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936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0439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9339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8751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0734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818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9802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45842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7745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8941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3215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6804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7994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6470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32953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9075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76898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12404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70671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9799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1357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9126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9203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0036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6183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1867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7499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3972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53" indent="0" algn="ctr">
              <a:buNone/>
              <a:defRPr/>
            </a:lvl2pPr>
            <a:lvl3pPr marL="914305" indent="0" algn="ctr">
              <a:buNone/>
              <a:defRPr/>
            </a:lvl3pPr>
            <a:lvl4pPr marL="1371458" indent="0" algn="ctr">
              <a:buNone/>
              <a:defRPr/>
            </a:lvl4pPr>
            <a:lvl5pPr marL="1828610" indent="0" algn="ctr">
              <a:buNone/>
              <a:defRPr/>
            </a:lvl5pPr>
            <a:lvl6pPr marL="2285762" indent="0" algn="ctr">
              <a:buNone/>
              <a:defRPr/>
            </a:lvl6pPr>
            <a:lvl7pPr marL="2742915" indent="0" algn="ctr">
              <a:buNone/>
              <a:defRPr/>
            </a:lvl7pPr>
            <a:lvl8pPr marL="3200068" indent="0" algn="ctr">
              <a:buNone/>
              <a:defRPr/>
            </a:lvl8pPr>
            <a:lvl9pPr marL="3657220" indent="0" algn="ctr">
              <a:buNone/>
              <a:defRPr/>
            </a:lvl9pPr>
          </a:lstStyle>
          <a:p>
            <a:r>
              <a:rPr lang="en-US"/>
              <a:t>Click to edit Master subtitle style</a:t>
            </a:r>
          </a:p>
        </p:txBody>
      </p:sp>
    </p:spTree>
    <p:extLst>
      <p:ext uri="{BB962C8B-B14F-4D97-AF65-F5344CB8AC3E}">
        <p14:creationId xmlns:p14="http://schemas.microsoft.com/office/powerpoint/2010/main" val="2666947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428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1"/>
            <a:ext cx="2057400" cy="5059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1066801"/>
            <a:ext cx="6019800" cy="5059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804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63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a:t>Click to edit Master title style</a:t>
            </a:r>
          </a:p>
        </p:txBody>
      </p:sp>
      <p:sp>
        <p:nvSpPr>
          <p:cNvPr id="3" name="Table Placeholder 2"/>
          <p:cNvSpPr>
            <a:spLocks noGrp="1"/>
          </p:cNvSpPr>
          <p:nvPr>
            <p:ph type="tbl" idx="1"/>
          </p:nvPr>
        </p:nvSpPr>
        <p:spPr>
          <a:xfrm>
            <a:off x="1062038" y="1766888"/>
            <a:ext cx="7769225" cy="4113212"/>
          </a:xfrm>
        </p:spPr>
        <p:txBody>
          <a:bodyPr/>
          <a:lstStyle/>
          <a:p>
            <a:pPr lvl="0"/>
            <a:r>
              <a:rPr lang="en-US" noProof="0"/>
              <a:t>Click icon to add table</a:t>
            </a:r>
          </a:p>
        </p:txBody>
      </p:sp>
      <p:sp>
        <p:nvSpPr>
          <p:cNvPr id="5" name="Rectangle 5"/>
          <p:cNvSpPr>
            <a:spLocks noGrp="1" noChangeArrowheads="1"/>
          </p:cNvSpPr>
          <p:nvPr>
            <p:ph type="ftr" sz="quarter" idx="11"/>
          </p:nvPr>
        </p:nvSpPr>
        <p:spPr>
          <a:xfrm>
            <a:off x="3429000" y="6400800"/>
            <a:ext cx="2895600" cy="457200"/>
          </a:xfrm>
          <a:prstGeom prst="rect">
            <a:avLst/>
          </a:prstGeom>
          <a:ln/>
        </p:spPr>
        <p:txBody>
          <a:bodyPr/>
          <a:lstStyle>
            <a:lvl1pPr>
              <a:defRPr/>
            </a:lvl1pPr>
          </a:lstStyle>
          <a:p>
            <a:endParaRPr lang="en-US"/>
          </a:p>
        </p:txBody>
      </p:sp>
      <p:sp>
        <p:nvSpPr>
          <p:cNvPr id="6" name="Rectangle 6"/>
          <p:cNvSpPr>
            <a:spLocks noGrp="1" noChangeArrowheads="1"/>
          </p:cNvSpPr>
          <p:nvPr>
            <p:ph type="sldNum" sz="quarter" idx="12"/>
          </p:nvPr>
        </p:nvSpPr>
        <p:spPr>
          <a:xfrm>
            <a:off x="8229600" y="6400800"/>
            <a:ext cx="914400" cy="457200"/>
          </a:xfrm>
          <a:prstGeom prst="rect">
            <a:avLst/>
          </a:prstGeom>
          <a:ln/>
        </p:spPr>
        <p:txBody>
          <a:bodyPr/>
          <a:lstStyle>
            <a:lvl1pPr>
              <a:defRPr/>
            </a:lvl1pPr>
          </a:lstStyle>
          <a:p>
            <a:fld id="{F224123C-8C3D-E846-9C5F-1196A18D92C6}" type="slidenum">
              <a:rPr lang="en-US" smtClean="0"/>
              <a:pPr/>
              <a:t>‹#›</a:t>
            </a:fld>
            <a:endParaRPr lang="en-US"/>
          </a:p>
        </p:txBody>
      </p:sp>
    </p:spTree>
    <p:extLst>
      <p:ext uri="{BB962C8B-B14F-4D97-AF65-F5344CB8AC3E}">
        <p14:creationId xmlns:p14="http://schemas.microsoft.com/office/powerpoint/2010/main" val="188548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466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53" indent="0">
              <a:buNone/>
              <a:defRPr sz="1800"/>
            </a:lvl2pPr>
            <a:lvl3pPr marL="914305" indent="0">
              <a:buNone/>
              <a:defRPr sz="1600"/>
            </a:lvl3pPr>
            <a:lvl4pPr marL="1371458" indent="0">
              <a:buNone/>
              <a:defRPr sz="1400"/>
            </a:lvl4pPr>
            <a:lvl5pPr marL="1828610" indent="0">
              <a:buNone/>
              <a:defRPr sz="1400"/>
            </a:lvl5pPr>
            <a:lvl6pPr marL="2285762" indent="0">
              <a:buNone/>
              <a:defRPr sz="1400"/>
            </a:lvl6pPr>
            <a:lvl7pPr marL="2742915" indent="0">
              <a:buNone/>
              <a:defRPr sz="1400"/>
            </a:lvl7pPr>
            <a:lvl8pPr marL="3200068" indent="0">
              <a:buNone/>
              <a:defRPr sz="1400"/>
            </a:lvl8pPr>
            <a:lvl9pPr marL="3657220" indent="0">
              <a:buNone/>
              <a:defRPr sz="1400"/>
            </a:lvl9pPr>
          </a:lstStyle>
          <a:p>
            <a:pPr lvl="0"/>
            <a:r>
              <a:rPr lang="en-US"/>
              <a:t>Click to edit Master text styles</a:t>
            </a:r>
          </a:p>
        </p:txBody>
      </p:sp>
    </p:spTree>
    <p:extLst>
      <p:ext uri="{BB962C8B-B14F-4D97-AF65-F5344CB8AC3E}">
        <p14:creationId xmlns:p14="http://schemas.microsoft.com/office/powerpoint/2010/main" val="257997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352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634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916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55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363243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2" indent="0">
              <a:buNone/>
              <a:defRPr sz="2000"/>
            </a:lvl6pPr>
            <a:lvl7pPr marL="2742915" indent="0">
              <a:buNone/>
              <a:defRPr sz="2000"/>
            </a:lvl7pPr>
            <a:lvl8pPr marL="3200068" indent="0">
              <a:buNone/>
              <a:defRPr sz="2000"/>
            </a:lvl8pPr>
            <a:lvl9pPr marL="365722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921311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66800"/>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1" tIns="45715" rIns="91431" bIns="4571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2438401"/>
            <a:ext cx="8229600" cy="36877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1" tIns="45715" rIns="91431" bIns="457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3" descr="tcb_horiz_print.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34001" y="6164264"/>
            <a:ext cx="3440113"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5" descr="TCB_swoosh_cmyk.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
            <a:ext cx="9144000" cy="174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0722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ctr" rtl="0" eaLnBrk="1" fontAlgn="base" hangingPunct="1">
        <a:spcBef>
          <a:spcPct val="0"/>
        </a:spcBef>
        <a:spcAft>
          <a:spcPct val="0"/>
        </a:spcAft>
        <a:defRPr sz="4400">
          <a:solidFill>
            <a:schemeClr val="tx2"/>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2pPr>
      <a:lvl3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3pPr>
      <a:lvl4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4pPr>
      <a:lvl5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5pPr>
      <a:lvl6pPr marL="457153" algn="ctr" rtl="0" eaLnBrk="1" fontAlgn="base" hangingPunct="1">
        <a:spcBef>
          <a:spcPct val="0"/>
        </a:spcBef>
        <a:spcAft>
          <a:spcPct val="0"/>
        </a:spcAft>
        <a:defRPr sz="4400">
          <a:solidFill>
            <a:schemeClr val="tx2"/>
          </a:solidFill>
          <a:latin typeface="Arial" charset="0"/>
          <a:ea typeface="ＭＳ Ｐゴシック" charset="0"/>
        </a:defRPr>
      </a:lvl6pPr>
      <a:lvl7pPr marL="914305" algn="ctr" rtl="0" eaLnBrk="1" fontAlgn="base" hangingPunct="1">
        <a:spcBef>
          <a:spcPct val="0"/>
        </a:spcBef>
        <a:spcAft>
          <a:spcPct val="0"/>
        </a:spcAft>
        <a:defRPr sz="4400">
          <a:solidFill>
            <a:schemeClr val="tx2"/>
          </a:solidFill>
          <a:latin typeface="Arial" charset="0"/>
          <a:ea typeface="ＭＳ Ｐゴシック" charset="0"/>
        </a:defRPr>
      </a:lvl7pPr>
      <a:lvl8pPr marL="1371458" algn="ctr" rtl="0" eaLnBrk="1" fontAlgn="base" hangingPunct="1">
        <a:spcBef>
          <a:spcPct val="0"/>
        </a:spcBef>
        <a:spcAft>
          <a:spcPct val="0"/>
        </a:spcAft>
        <a:defRPr sz="4400">
          <a:solidFill>
            <a:schemeClr val="tx2"/>
          </a:solidFill>
          <a:latin typeface="Arial" charset="0"/>
          <a:ea typeface="ＭＳ Ｐゴシック" charset="0"/>
        </a:defRPr>
      </a:lvl8pPr>
      <a:lvl9pPr marL="182861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865" indent="-342865" algn="l" rtl="0" eaLnBrk="1" fontAlgn="base" hangingPunct="1">
        <a:spcBef>
          <a:spcPct val="20000"/>
        </a:spcBef>
        <a:spcAft>
          <a:spcPct val="0"/>
        </a:spcAft>
        <a:buChar char="•"/>
        <a:defRPr sz="3200">
          <a:solidFill>
            <a:schemeClr val="tx1"/>
          </a:solidFill>
          <a:latin typeface="+mn-lt"/>
          <a:ea typeface="MS PGothic" pitchFamily="34" charset="-128"/>
          <a:cs typeface="MS PGothic" charset="0"/>
        </a:defRPr>
      </a:lvl1pPr>
      <a:lvl2pPr marL="742873" indent="-285720" algn="l" rtl="0" eaLnBrk="1" fontAlgn="base" hangingPunct="1">
        <a:spcBef>
          <a:spcPct val="20000"/>
        </a:spcBef>
        <a:spcAft>
          <a:spcPct val="0"/>
        </a:spcAft>
        <a:buChar char="–"/>
        <a:defRPr sz="2800">
          <a:solidFill>
            <a:schemeClr val="tx1"/>
          </a:solidFill>
          <a:latin typeface="+mn-lt"/>
          <a:ea typeface="MS PGothic" pitchFamily="34" charset="-128"/>
          <a:cs typeface="MS PGothic" charset="0"/>
        </a:defRPr>
      </a:lvl2pPr>
      <a:lvl3pPr marL="1142882" indent="-228576" algn="l" rtl="0" eaLnBrk="1" fontAlgn="base" hangingPunct="1">
        <a:spcBef>
          <a:spcPct val="20000"/>
        </a:spcBef>
        <a:spcAft>
          <a:spcPct val="0"/>
        </a:spcAft>
        <a:buChar char="•"/>
        <a:defRPr sz="2400">
          <a:solidFill>
            <a:schemeClr val="tx1"/>
          </a:solidFill>
          <a:latin typeface="+mn-lt"/>
          <a:ea typeface="MS PGothic" pitchFamily="34" charset="-128"/>
          <a:cs typeface="MS PGothic" charset="0"/>
        </a:defRPr>
      </a:lvl3pPr>
      <a:lvl4pPr marL="1600034"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4pPr>
      <a:lvl5pPr marL="2057186"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5pPr>
      <a:lvl6pPr marL="2514339" indent="-228576" algn="l" rtl="0" eaLnBrk="1" fontAlgn="base" hangingPunct="1">
        <a:spcBef>
          <a:spcPct val="20000"/>
        </a:spcBef>
        <a:spcAft>
          <a:spcPct val="0"/>
        </a:spcAft>
        <a:buChar char="»"/>
        <a:defRPr sz="2000">
          <a:solidFill>
            <a:schemeClr val="tx1"/>
          </a:solidFill>
          <a:latin typeface="+mn-lt"/>
          <a:ea typeface="+mn-ea"/>
        </a:defRPr>
      </a:lvl6pPr>
      <a:lvl7pPr marL="2971491" indent="-228576" algn="l" rtl="0" eaLnBrk="1" fontAlgn="base" hangingPunct="1">
        <a:spcBef>
          <a:spcPct val="20000"/>
        </a:spcBef>
        <a:spcAft>
          <a:spcPct val="0"/>
        </a:spcAft>
        <a:buChar char="»"/>
        <a:defRPr sz="2000">
          <a:solidFill>
            <a:schemeClr val="tx1"/>
          </a:solidFill>
          <a:latin typeface="+mn-lt"/>
          <a:ea typeface="+mn-ea"/>
        </a:defRPr>
      </a:lvl7pPr>
      <a:lvl8pPr marL="3428644" indent="-228576" algn="l" rtl="0" eaLnBrk="1" fontAlgn="base" hangingPunct="1">
        <a:spcBef>
          <a:spcPct val="20000"/>
        </a:spcBef>
        <a:spcAft>
          <a:spcPct val="0"/>
        </a:spcAft>
        <a:buChar char="»"/>
        <a:defRPr sz="2000">
          <a:solidFill>
            <a:schemeClr val="tx1"/>
          </a:solidFill>
          <a:latin typeface="+mn-lt"/>
          <a:ea typeface="+mn-ea"/>
        </a:defRPr>
      </a:lvl8pPr>
      <a:lvl9pPr marL="3885797" indent="-22857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153" rtl="0" eaLnBrk="1" latinLnBrk="0" hangingPunct="1">
        <a:defRPr sz="1800" kern="1200">
          <a:solidFill>
            <a:schemeClr val="tx1"/>
          </a:solidFill>
          <a:latin typeface="+mn-lt"/>
          <a:ea typeface="+mn-ea"/>
          <a:cs typeface="+mn-cs"/>
        </a:defRPr>
      </a:lvl1pPr>
      <a:lvl2pPr marL="457153" algn="l" defTabSz="457153" rtl="0" eaLnBrk="1" latinLnBrk="0" hangingPunct="1">
        <a:defRPr sz="1800" kern="1200">
          <a:solidFill>
            <a:schemeClr val="tx1"/>
          </a:solidFill>
          <a:latin typeface="+mn-lt"/>
          <a:ea typeface="+mn-ea"/>
          <a:cs typeface="+mn-cs"/>
        </a:defRPr>
      </a:lvl2pPr>
      <a:lvl3pPr marL="914305" algn="l" defTabSz="457153" rtl="0" eaLnBrk="1" latinLnBrk="0" hangingPunct="1">
        <a:defRPr sz="1800" kern="1200">
          <a:solidFill>
            <a:schemeClr val="tx1"/>
          </a:solidFill>
          <a:latin typeface="+mn-lt"/>
          <a:ea typeface="+mn-ea"/>
          <a:cs typeface="+mn-cs"/>
        </a:defRPr>
      </a:lvl3pPr>
      <a:lvl4pPr marL="1371458" algn="l" defTabSz="457153" rtl="0" eaLnBrk="1" latinLnBrk="0" hangingPunct="1">
        <a:defRPr sz="1800" kern="1200">
          <a:solidFill>
            <a:schemeClr val="tx1"/>
          </a:solidFill>
          <a:latin typeface="+mn-lt"/>
          <a:ea typeface="+mn-ea"/>
          <a:cs typeface="+mn-cs"/>
        </a:defRPr>
      </a:lvl4pPr>
      <a:lvl5pPr marL="1828610" algn="l" defTabSz="457153" rtl="0" eaLnBrk="1" latinLnBrk="0" hangingPunct="1">
        <a:defRPr sz="1800" kern="1200">
          <a:solidFill>
            <a:schemeClr val="tx1"/>
          </a:solidFill>
          <a:latin typeface="+mn-lt"/>
          <a:ea typeface="+mn-ea"/>
          <a:cs typeface="+mn-cs"/>
        </a:defRPr>
      </a:lvl5pPr>
      <a:lvl6pPr marL="2285762" algn="l" defTabSz="457153" rtl="0" eaLnBrk="1" latinLnBrk="0" hangingPunct="1">
        <a:defRPr sz="1800" kern="1200">
          <a:solidFill>
            <a:schemeClr val="tx1"/>
          </a:solidFill>
          <a:latin typeface="+mn-lt"/>
          <a:ea typeface="+mn-ea"/>
          <a:cs typeface="+mn-cs"/>
        </a:defRPr>
      </a:lvl6pPr>
      <a:lvl7pPr marL="2742915" algn="l" defTabSz="457153" rtl="0" eaLnBrk="1" latinLnBrk="0" hangingPunct="1">
        <a:defRPr sz="1800" kern="1200">
          <a:solidFill>
            <a:schemeClr val="tx1"/>
          </a:solidFill>
          <a:latin typeface="+mn-lt"/>
          <a:ea typeface="+mn-ea"/>
          <a:cs typeface="+mn-cs"/>
        </a:defRPr>
      </a:lvl7pPr>
      <a:lvl8pPr marL="3200068" algn="l" defTabSz="457153" rtl="0" eaLnBrk="1" latinLnBrk="0" hangingPunct="1">
        <a:defRPr sz="1800" kern="1200">
          <a:solidFill>
            <a:schemeClr val="tx1"/>
          </a:solidFill>
          <a:latin typeface="+mn-lt"/>
          <a:ea typeface="+mn-ea"/>
          <a:cs typeface="+mn-cs"/>
        </a:defRPr>
      </a:lvl8pPr>
      <a:lvl9pPr marL="3657220" algn="l" defTabSz="4571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NUL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noFill/>
          <a:ln/>
        </p:spPr>
        <p:txBody>
          <a:bodyPr lIns="90487" tIns="44450" rIns="90487" bIns="44450" anchor="ctr"/>
          <a:lstStyle/>
          <a:p>
            <a:r>
              <a:rPr lang="en-US" dirty="0"/>
              <a:t>Organizational intelligence technologies</a:t>
            </a:r>
          </a:p>
        </p:txBody>
      </p:sp>
      <p:sp>
        <p:nvSpPr>
          <p:cNvPr id="4099" name="Rectangle 3"/>
          <p:cNvSpPr>
            <a:spLocks noGrp="1" noChangeArrowheads="1"/>
          </p:cNvSpPr>
          <p:nvPr>
            <p:ph type="subTitle" idx="1"/>
          </p:nvPr>
        </p:nvSpPr>
        <p:spPr>
          <a:xfrm>
            <a:off x="762000" y="3886200"/>
            <a:ext cx="7543800" cy="1752600"/>
          </a:xfrm>
          <a:noFill/>
          <a:ln/>
        </p:spPr>
        <p:txBody>
          <a:bodyPr lIns="90487" tIns="44450" rIns="90487" bIns="44450"/>
          <a:lstStyle/>
          <a:p>
            <a:pPr marL="342900" indent="-342900"/>
            <a:r>
              <a:rPr lang="en-US" sz="2000" i="1"/>
              <a:t>There are three kinds of intelligence: one kind understands things for itself, the other appreciates what others can understand, the third understands neither for itself nor through others. This first kind is excellent, the second good, and the third kind useless.</a:t>
            </a:r>
          </a:p>
          <a:p>
            <a:pPr marL="342900" indent="-342900"/>
            <a:endParaRPr lang="en-US" sz="2000" i="1"/>
          </a:p>
          <a:p>
            <a:pPr marL="342900" indent="-342900"/>
            <a:r>
              <a:rPr lang="en-US" sz="1800"/>
              <a:t>Machiavelli</a:t>
            </a:r>
            <a:r>
              <a:rPr lang="en-US" sz="2000"/>
              <a:t>, </a:t>
            </a:r>
            <a:r>
              <a:rPr lang="en-US" sz="2000" i="1"/>
              <a:t>The Prince</a:t>
            </a:r>
            <a:r>
              <a:rPr lang="en-US" sz="2000"/>
              <a:t>, 1513</a:t>
            </a:r>
            <a:r>
              <a:rPr lang="en-US" sz="2000" i="1"/>
              <a:t>.</a:t>
            </a:r>
          </a:p>
        </p:txBody>
      </p:sp>
    </p:spTree>
    <p:extLst>
      <p:ext uri="{BB962C8B-B14F-4D97-AF65-F5344CB8AC3E}">
        <p14:creationId xmlns:p14="http://schemas.microsoft.com/office/powerpoint/2010/main" val="177110765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nchor="ctr"/>
          <a:lstStyle/>
          <a:p>
            <a:r>
              <a:rPr lang="en-US"/>
              <a:t>Scheduling</a:t>
            </a:r>
          </a:p>
        </p:txBody>
      </p:sp>
      <p:sp>
        <p:nvSpPr>
          <p:cNvPr id="16387" name="Rectangle 3"/>
          <p:cNvSpPr>
            <a:spLocks noGrp="1" noChangeArrowheads="1"/>
          </p:cNvSpPr>
          <p:nvPr>
            <p:ph idx="1"/>
          </p:nvPr>
        </p:nvSpPr>
        <p:spPr>
          <a:xfrm>
            <a:off x="687387" y="2212075"/>
            <a:ext cx="7769225" cy="4113213"/>
          </a:xfrm>
          <a:noFill/>
          <a:ln/>
        </p:spPr>
        <p:txBody>
          <a:bodyPr lIns="90487" tIns="44450" rIns="90487" bIns="44450"/>
          <a:lstStyle/>
          <a:p>
            <a:r>
              <a:rPr lang="en-US" dirty="0"/>
              <a:t>A trade-off</a:t>
            </a:r>
          </a:p>
          <a:p>
            <a:pPr lvl="1"/>
            <a:r>
              <a:rPr lang="en-US" dirty="0"/>
              <a:t>Too frequent is costly</a:t>
            </a:r>
          </a:p>
          <a:p>
            <a:pPr lvl="1"/>
            <a:r>
              <a:rPr lang="en-US" dirty="0"/>
              <a:t>Infrequently means </a:t>
            </a:r>
            <a:r>
              <a:rPr lang="en-US" i="1" dirty="0"/>
              <a:t>old</a:t>
            </a:r>
            <a:r>
              <a:rPr lang="en-US" dirty="0"/>
              <a:t> data</a:t>
            </a:r>
          </a:p>
        </p:txBody>
      </p:sp>
    </p:spTree>
    <p:extLst>
      <p:ext uri="{BB962C8B-B14F-4D97-AF65-F5344CB8AC3E}">
        <p14:creationId xmlns:p14="http://schemas.microsoft.com/office/powerpoint/2010/main" val="6468210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487" tIns="44450" rIns="90487" bIns="44450" anchor="ctr"/>
          <a:lstStyle/>
          <a:p>
            <a:r>
              <a:rPr lang="en-US"/>
              <a:t>Metadata</a:t>
            </a:r>
          </a:p>
        </p:txBody>
      </p:sp>
      <p:sp>
        <p:nvSpPr>
          <p:cNvPr id="17411" name="Rectangle 3"/>
          <p:cNvSpPr>
            <a:spLocks noGrp="1" noChangeArrowheads="1"/>
          </p:cNvSpPr>
          <p:nvPr>
            <p:ph idx="1"/>
          </p:nvPr>
        </p:nvSpPr>
        <p:spPr>
          <a:xfrm>
            <a:off x="687387" y="2209800"/>
            <a:ext cx="7769225" cy="4113213"/>
          </a:xfrm>
          <a:noFill/>
          <a:ln/>
        </p:spPr>
        <p:txBody>
          <a:bodyPr lIns="90487" tIns="44450" rIns="90487" bIns="44450">
            <a:normAutofit lnSpcReduction="10000"/>
          </a:bodyPr>
          <a:lstStyle/>
          <a:p>
            <a:pPr>
              <a:lnSpc>
                <a:spcPct val="90000"/>
              </a:lnSpc>
            </a:pPr>
            <a:r>
              <a:rPr lang="en-US" sz="3600" dirty="0"/>
              <a:t>A data dictionary containing additional facts about the data in the warehouse</a:t>
            </a:r>
          </a:p>
          <a:p>
            <a:pPr lvl="1">
              <a:lnSpc>
                <a:spcPct val="90000"/>
              </a:lnSpc>
            </a:pPr>
            <a:r>
              <a:rPr lang="en-US" sz="2400" dirty="0"/>
              <a:t>Description of each data type</a:t>
            </a:r>
          </a:p>
          <a:p>
            <a:pPr lvl="1">
              <a:lnSpc>
                <a:spcPct val="90000"/>
              </a:lnSpc>
            </a:pPr>
            <a:r>
              <a:rPr lang="en-US" sz="2400" dirty="0"/>
              <a:t>Format </a:t>
            </a:r>
          </a:p>
          <a:p>
            <a:pPr lvl="1">
              <a:lnSpc>
                <a:spcPct val="90000"/>
              </a:lnSpc>
            </a:pPr>
            <a:r>
              <a:rPr lang="en-US" sz="2400" dirty="0"/>
              <a:t>Coding standards</a:t>
            </a:r>
          </a:p>
          <a:p>
            <a:pPr lvl="1">
              <a:lnSpc>
                <a:spcPct val="90000"/>
              </a:lnSpc>
            </a:pPr>
            <a:r>
              <a:rPr lang="en-US" sz="2400" dirty="0"/>
              <a:t>Meaning</a:t>
            </a:r>
          </a:p>
          <a:p>
            <a:pPr lvl="1">
              <a:lnSpc>
                <a:spcPct val="90000"/>
              </a:lnSpc>
            </a:pPr>
            <a:r>
              <a:rPr lang="en-US" sz="2400" dirty="0"/>
              <a:t>Operational system source</a:t>
            </a:r>
          </a:p>
          <a:p>
            <a:pPr lvl="1">
              <a:lnSpc>
                <a:spcPct val="90000"/>
              </a:lnSpc>
            </a:pPr>
            <a:r>
              <a:rPr lang="en-US" sz="2400" dirty="0"/>
              <a:t>Transformations</a:t>
            </a:r>
          </a:p>
          <a:p>
            <a:pPr lvl="1">
              <a:lnSpc>
                <a:spcPct val="90000"/>
              </a:lnSpc>
            </a:pPr>
            <a:r>
              <a:rPr lang="en-US" sz="2400" dirty="0"/>
              <a:t>Frequency of extracts</a:t>
            </a:r>
          </a:p>
        </p:txBody>
      </p:sp>
    </p:spTree>
    <p:extLst>
      <p:ext uri="{BB962C8B-B14F-4D97-AF65-F5344CB8AC3E}">
        <p14:creationId xmlns:p14="http://schemas.microsoft.com/office/powerpoint/2010/main" val="5586284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487" tIns="44450" rIns="90487" bIns="44450" anchor="ctr"/>
          <a:lstStyle/>
          <a:p>
            <a:r>
              <a:rPr lang="en-US"/>
              <a:t>Warehouse architectures</a:t>
            </a:r>
          </a:p>
        </p:txBody>
      </p:sp>
      <p:sp>
        <p:nvSpPr>
          <p:cNvPr id="18435" name="Rectangle 3"/>
          <p:cNvSpPr>
            <a:spLocks noGrp="1" noChangeArrowheads="1"/>
          </p:cNvSpPr>
          <p:nvPr>
            <p:ph idx="1"/>
          </p:nvPr>
        </p:nvSpPr>
        <p:spPr>
          <a:xfrm>
            <a:off x="687387" y="2362200"/>
            <a:ext cx="7769225" cy="4113213"/>
          </a:xfrm>
          <a:noFill/>
          <a:ln/>
        </p:spPr>
        <p:txBody>
          <a:bodyPr lIns="90487" tIns="44450" rIns="90487" bIns="44450"/>
          <a:lstStyle/>
          <a:p>
            <a:r>
              <a:rPr lang="en-US"/>
              <a:t>Centralized</a:t>
            </a:r>
          </a:p>
          <a:p>
            <a:r>
              <a:rPr lang="en-US" dirty="0"/>
              <a:t>Federated</a:t>
            </a:r>
          </a:p>
          <a:p>
            <a:r>
              <a:rPr lang="en-US" dirty="0"/>
              <a:t>Tiered</a:t>
            </a:r>
          </a:p>
        </p:txBody>
      </p:sp>
    </p:spTree>
    <p:extLst>
      <p:ext uri="{BB962C8B-B14F-4D97-AF65-F5344CB8AC3E}">
        <p14:creationId xmlns:p14="http://schemas.microsoft.com/office/powerpoint/2010/main" val="6921580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nchor="ctr"/>
          <a:lstStyle/>
          <a:p>
            <a:r>
              <a:rPr lang="en-US"/>
              <a:t>Centralized data warehouse</a:t>
            </a:r>
          </a:p>
        </p:txBody>
      </p:sp>
      <p:pic>
        <p:nvPicPr>
          <p:cNvPr id="4" name="Picture 3" descr="15-centralized warehouse.png"/>
          <p:cNvPicPr>
            <a:picLocks noChangeAspect="1"/>
          </p:cNvPicPr>
          <p:nvPr/>
        </p:nvPicPr>
        <p:blipFill>
          <a:blip r:embed="rId3"/>
          <a:stretch>
            <a:fillRect/>
          </a:stretch>
        </p:blipFill>
        <p:spPr>
          <a:xfrm>
            <a:off x="1401624" y="2667000"/>
            <a:ext cx="6340751" cy="2749327"/>
          </a:xfrm>
          <a:prstGeom prst="rect">
            <a:avLst/>
          </a:prstGeom>
        </p:spPr>
      </p:pic>
    </p:spTree>
    <p:extLst>
      <p:ext uri="{BB962C8B-B14F-4D97-AF65-F5344CB8AC3E}">
        <p14:creationId xmlns:p14="http://schemas.microsoft.com/office/powerpoint/2010/main" val="15212975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lIns="90487" tIns="44450" rIns="90487" bIns="44450" anchor="ctr"/>
          <a:lstStyle/>
          <a:p>
            <a:r>
              <a:rPr lang="en-US"/>
              <a:t>Federated data warehouse</a:t>
            </a:r>
          </a:p>
        </p:txBody>
      </p:sp>
      <p:pic>
        <p:nvPicPr>
          <p:cNvPr id="20484" name="Picture 4" descr="FireLite:Books:Data Management:6e:Art PNG:15-federated warehouse.png"/>
          <p:cNvPicPr>
            <a:picLocks noChangeAspect="1" noChangeArrowheads="1"/>
          </p:cNvPicPr>
          <p:nvPr/>
        </p:nvPicPr>
        <p:blipFill>
          <a:blip r:embed="rId3" r:link="rId4"/>
          <a:srcRect/>
          <a:stretch>
            <a:fillRect/>
          </a:stretch>
        </p:blipFill>
        <p:spPr bwMode="auto">
          <a:xfrm>
            <a:off x="1304925" y="2895600"/>
            <a:ext cx="6534150" cy="2490788"/>
          </a:xfrm>
          <a:prstGeom prst="rect">
            <a:avLst/>
          </a:prstGeom>
          <a:noFill/>
        </p:spPr>
      </p:pic>
    </p:spTree>
    <p:extLst>
      <p:ext uri="{BB962C8B-B14F-4D97-AF65-F5344CB8AC3E}">
        <p14:creationId xmlns:p14="http://schemas.microsoft.com/office/powerpoint/2010/main" val="5080082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lIns="90487" tIns="44450" rIns="90487" bIns="44450" anchor="ctr"/>
          <a:lstStyle/>
          <a:p>
            <a:r>
              <a:rPr lang="en-US"/>
              <a:t>Tiered data warehouse</a:t>
            </a:r>
          </a:p>
        </p:txBody>
      </p:sp>
      <p:pic>
        <p:nvPicPr>
          <p:cNvPr id="4" name="Picture 3" descr="15-tiered warehouse.png"/>
          <p:cNvPicPr>
            <a:picLocks noChangeAspect="1"/>
          </p:cNvPicPr>
          <p:nvPr/>
        </p:nvPicPr>
        <p:blipFill>
          <a:blip r:embed="rId3"/>
          <a:stretch>
            <a:fillRect/>
          </a:stretch>
        </p:blipFill>
        <p:spPr>
          <a:xfrm>
            <a:off x="812798" y="2743200"/>
            <a:ext cx="7518403" cy="2819400"/>
          </a:xfrm>
          <a:prstGeom prst="rect">
            <a:avLst/>
          </a:prstGeom>
        </p:spPr>
      </p:pic>
    </p:spTree>
    <p:extLst>
      <p:ext uri="{BB962C8B-B14F-4D97-AF65-F5344CB8AC3E}">
        <p14:creationId xmlns:p14="http://schemas.microsoft.com/office/powerpoint/2010/main" val="18468079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lIns="90487" tIns="44450" rIns="90487" bIns="44450" anchor="ctr"/>
          <a:lstStyle/>
          <a:p>
            <a:r>
              <a:rPr lang="en-US" dirty="0"/>
              <a:t>The hardware/software decision</a:t>
            </a:r>
          </a:p>
        </p:txBody>
      </p:sp>
      <p:sp>
        <p:nvSpPr>
          <p:cNvPr id="29699" name="Rectangle 3"/>
          <p:cNvSpPr>
            <a:spLocks noGrp="1" noChangeArrowheads="1"/>
          </p:cNvSpPr>
          <p:nvPr>
            <p:ph idx="1"/>
          </p:nvPr>
        </p:nvSpPr>
        <p:spPr>
          <a:xfrm>
            <a:off x="687387" y="2438400"/>
            <a:ext cx="7769225" cy="4113213"/>
          </a:xfrm>
          <a:noFill/>
          <a:ln/>
        </p:spPr>
        <p:txBody>
          <a:bodyPr lIns="90487" tIns="44450" rIns="90487" bIns="44450"/>
          <a:lstStyle/>
          <a:p>
            <a:r>
              <a:rPr lang="en-US" dirty="0"/>
              <a:t>The default is rapidly becoming</a:t>
            </a:r>
          </a:p>
          <a:p>
            <a:pPr lvl="1"/>
            <a:r>
              <a:rPr lang="en-US" dirty="0"/>
              <a:t>Hadoop for file management</a:t>
            </a:r>
          </a:p>
          <a:p>
            <a:pPr lvl="1"/>
            <a:r>
              <a:rPr lang="en-US" dirty="0"/>
              <a:t>MapReduce for programming</a:t>
            </a:r>
          </a:p>
          <a:p>
            <a:pPr lvl="1"/>
            <a:r>
              <a:rPr lang="en-US" dirty="0"/>
              <a:t>Commodity nodes for processing</a:t>
            </a:r>
          </a:p>
        </p:txBody>
      </p:sp>
    </p:spTree>
    <p:extLst>
      <p:ext uri="{BB962C8B-B14F-4D97-AF65-F5344CB8AC3E}">
        <p14:creationId xmlns:p14="http://schemas.microsoft.com/office/powerpoint/2010/main" val="17205361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487" tIns="44450" rIns="90487" bIns="44450" anchor="ctr"/>
          <a:lstStyle/>
          <a:p>
            <a:r>
              <a:rPr lang="en-US"/>
              <a:t>Exploiting data stores</a:t>
            </a:r>
          </a:p>
        </p:txBody>
      </p:sp>
      <p:sp>
        <p:nvSpPr>
          <p:cNvPr id="30723" name="Rectangle 3"/>
          <p:cNvSpPr>
            <a:spLocks noGrp="1" noChangeArrowheads="1"/>
          </p:cNvSpPr>
          <p:nvPr>
            <p:ph idx="1"/>
          </p:nvPr>
        </p:nvSpPr>
        <p:spPr>
          <a:xfrm>
            <a:off x="687387" y="2362200"/>
            <a:ext cx="7769225" cy="4113213"/>
          </a:xfrm>
          <a:noFill/>
          <a:ln/>
        </p:spPr>
        <p:txBody>
          <a:bodyPr lIns="90487" tIns="44450" rIns="90487" bIns="44450"/>
          <a:lstStyle/>
          <a:p>
            <a:r>
              <a:rPr lang="en-US"/>
              <a:t>Verification and discovery</a:t>
            </a:r>
          </a:p>
          <a:p>
            <a:r>
              <a:rPr lang="en-US" dirty="0"/>
              <a:t>Data mining</a:t>
            </a:r>
          </a:p>
          <a:p>
            <a:r>
              <a:rPr lang="en-US" dirty="0"/>
              <a:t>OLAP</a:t>
            </a:r>
          </a:p>
        </p:txBody>
      </p:sp>
    </p:spTree>
    <p:extLst>
      <p:ext uri="{BB962C8B-B14F-4D97-AF65-F5344CB8AC3E}">
        <p14:creationId xmlns:p14="http://schemas.microsoft.com/office/powerpoint/2010/main" val="118385023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lIns="90487" tIns="44450" rIns="90487" bIns="44450" anchor="ctr"/>
          <a:lstStyle/>
          <a:p>
            <a:r>
              <a:rPr lang="en-US"/>
              <a:t>Verification and discovery</a:t>
            </a:r>
          </a:p>
        </p:txBody>
      </p:sp>
      <p:graphicFrame>
        <p:nvGraphicFramePr>
          <p:cNvPr id="31774" name="Group 30"/>
          <p:cNvGraphicFramePr>
            <a:graphicFrameLocks noGrp="1"/>
          </p:cNvGraphicFramePr>
          <p:nvPr>
            <p:extLst>
              <p:ext uri="{D42A27DB-BD31-4B8C-83A1-F6EECF244321}">
                <p14:modId xmlns:p14="http://schemas.microsoft.com/office/powerpoint/2010/main" val="1409059750"/>
              </p:ext>
            </p:extLst>
          </p:nvPr>
        </p:nvGraphicFramePr>
        <p:xfrm>
          <a:off x="762000" y="2438400"/>
          <a:ext cx="7620000" cy="3662045"/>
        </p:xfrm>
        <a:graphic>
          <a:graphicData uri="http://schemas.openxmlformats.org/drawingml/2006/table">
            <a:tbl>
              <a:tblPr/>
              <a:tblGrid>
                <a:gridCol w="3811588">
                  <a:extLst>
                    <a:ext uri="{9D8B030D-6E8A-4147-A177-3AD203B41FA5}">
                      <a16:colId xmlns:a16="http://schemas.microsoft.com/office/drawing/2014/main" val="20000"/>
                    </a:ext>
                  </a:extLst>
                </a:gridCol>
                <a:gridCol w="3808412">
                  <a:extLst>
                    <a:ext uri="{9D8B030D-6E8A-4147-A177-3AD203B41FA5}">
                      <a16:colId xmlns:a16="http://schemas.microsoft.com/office/drawing/2014/main" val="20001"/>
                    </a:ext>
                  </a:extLst>
                </a:gridCol>
              </a:tblGrid>
              <a:tr h="455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rebuchet MS" pitchFamily="-109" charset="0"/>
                        </a:rPr>
                        <a:t>Verification</a:t>
                      </a:r>
                      <a:endParaRPr kumimoji="0" lang="en-US" sz="2400" b="0" i="0" u="none" strike="noStrike" cap="none" normalizeH="0" baseline="0">
                        <a:ln>
                          <a:noFill/>
                        </a:ln>
                        <a:solidFill>
                          <a:schemeClr val="tx1"/>
                        </a:solidFill>
                        <a:effectLst/>
                        <a:latin typeface="Trebuchet MS" pitchFamily="-10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rebuchet MS" pitchFamily="-109" charset="0"/>
                        </a:rPr>
                        <a:t>Discovery</a:t>
                      </a:r>
                      <a:endParaRPr kumimoji="0" lang="en-US" sz="2400" b="0" i="0" u="none" strike="noStrike" cap="none" normalizeH="0" baseline="0">
                        <a:ln>
                          <a:noFill/>
                        </a:ln>
                        <a:solidFill>
                          <a:schemeClr val="tx1"/>
                        </a:solidFill>
                        <a:effectLst/>
                        <a:latin typeface="Trebuchet MS" pitchFamily="-10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1185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What is the average sale for in-store and catalog customers?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What is the best predictor of sales?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2016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What is the average high school GPA of students who graduate from college compared to those who do not?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rebuchet MS" pitchFamily="-109" charset="0"/>
                        </a:rPr>
                        <a:t>What are the best predictors of college graduation?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348261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487" tIns="44450" rIns="90487" bIns="44450" anchor="ctr"/>
          <a:lstStyle/>
          <a:p>
            <a:r>
              <a:rPr lang="en-US"/>
              <a:t>OLAP</a:t>
            </a:r>
          </a:p>
        </p:txBody>
      </p:sp>
      <p:sp>
        <p:nvSpPr>
          <p:cNvPr id="32771" name="Rectangle 3"/>
          <p:cNvSpPr>
            <a:spLocks noGrp="1" noChangeArrowheads="1"/>
          </p:cNvSpPr>
          <p:nvPr>
            <p:ph idx="1"/>
          </p:nvPr>
        </p:nvSpPr>
        <p:spPr>
          <a:xfrm>
            <a:off x="687387" y="2209800"/>
            <a:ext cx="7769225" cy="4113213"/>
          </a:xfrm>
          <a:noFill/>
          <a:ln/>
        </p:spPr>
        <p:txBody>
          <a:bodyPr lIns="90487" tIns="44450" rIns="90487" bIns="44450"/>
          <a:lstStyle/>
          <a:p>
            <a:pPr>
              <a:lnSpc>
                <a:spcPct val="90000"/>
              </a:lnSpc>
            </a:pPr>
            <a:r>
              <a:rPr lang="en-US"/>
              <a:t>Relational model was not designed for data synthesis, analysis, and consolidation</a:t>
            </a:r>
          </a:p>
          <a:p>
            <a:pPr>
              <a:lnSpc>
                <a:spcPct val="90000"/>
              </a:lnSpc>
            </a:pPr>
            <a:r>
              <a:rPr lang="en-US" dirty="0"/>
              <a:t>This is the role of spreadsheets and other special purpose software</a:t>
            </a:r>
          </a:p>
          <a:p>
            <a:pPr>
              <a:lnSpc>
                <a:spcPct val="90000"/>
              </a:lnSpc>
            </a:pPr>
            <a:r>
              <a:rPr lang="en-US" dirty="0"/>
              <a:t>Need to complement RDBMS technology with a multidimensional view of data</a:t>
            </a:r>
          </a:p>
        </p:txBody>
      </p:sp>
    </p:spTree>
    <p:extLst>
      <p:ext uri="{BB962C8B-B14F-4D97-AF65-F5344CB8AC3E}">
        <p14:creationId xmlns:p14="http://schemas.microsoft.com/office/powerpoint/2010/main" val="160412439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0487" tIns="44450" rIns="90487" bIns="44450" anchor="ctr"/>
          <a:lstStyle/>
          <a:p>
            <a:r>
              <a:rPr lang="en-US"/>
              <a:t>Organizational intelligence</a:t>
            </a:r>
          </a:p>
        </p:txBody>
      </p:sp>
      <p:sp>
        <p:nvSpPr>
          <p:cNvPr id="5123" name="Rectangle 3"/>
          <p:cNvSpPr>
            <a:spLocks noGrp="1" noChangeArrowheads="1"/>
          </p:cNvSpPr>
          <p:nvPr>
            <p:ph idx="1"/>
          </p:nvPr>
        </p:nvSpPr>
        <p:spPr>
          <a:xfrm>
            <a:off x="687387" y="2247331"/>
            <a:ext cx="7769225" cy="4113213"/>
          </a:xfrm>
          <a:noFill/>
          <a:ln/>
        </p:spPr>
        <p:txBody>
          <a:bodyPr lIns="90487" tIns="44450" rIns="90487" bIns="44450"/>
          <a:lstStyle/>
          <a:p>
            <a:r>
              <a:rPr lang="en-US" dirty="0"/>
              <a:t>Organizational intelligence is the outcome of an organization’s efforts to collect store, process, and interpret data from internal and external sources</a:t>
            </a:r>
          </a:p>
          <a:p>
            <a:r>
              <a:rPr lang="en-US" dirty="0"/>
              <a:t>Intelligence in the sense of gathering and distributing information</a:t>
            </a:r>
          </a:p>
        </p:txBody>
      </p:sp>
    </p:spTree>
    <p:extLst>
      <p:ext uri="{BB962C8B-B14F-4D97-AF65-F5344CB8AC3E}">
        <p14:creationId xmlns:p14="http://schemas.microsoft.com/office/powerpoint/2010/main" val="73557693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742666"/>
            <a:ext cx="8229600" cy="1143000"/>
          </a:xfrm>
          <a:noFill/>
          <a:ln/>
        </p:spPr>
        <p:txBody>
          <a:bodyPr lIns="90487" tIns="44450" rIns="90487" bIns="44450" anchor="ctr"/>
          <a:lstStyle/>
          <a:p>
            <a:r>
              <a:rPr lang="en-US"/>
              <a:t>TPS versus OLAP</a:t>
            </a:r>
          </a:p>
        </p:txBody>
      </p:sp>
      <p:graphicFrame>
        <p:nvGraphicFramePr>
          <p:cNvPr id="33835" name="Group 43"/>
          <p:cNvGraphicFramePr>
            <a:graphicFrameLocks noGrp="1"/>
          </p:cNvGraphicFramePr>
          <p:nvPr>
            <p:extLst>
              <p:ext uri="{D42A27DB-BD31-4B8C-83A1-F6EECF244321}">
                <p14:modId xmlns:p14="http://schemas.microsoft.com/office/powerpoint/2010/main" val="746599328"/>
              </p:ext>
            </p:extLst>
          </p:nvPr>
        </p:nvGraphicFramePr>
        <p:xfrm>
          <a:off x="457200" y="2057400"/>
          <a:ext cx="8077200" cy="4297680"/>
        </p:xfrm>
        <a:graphic>
          <a:graphicData uri="http://schemas.openxmlformats.org/drawingml/2006/table">
            <a:tbl>
              <a:tblPr/>
              <a:tblGrid>
                <a:gridCol w="40767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rebuchet MS" pitchFamily="-109" charset="0"/>
                        </a:rPr>
                        <a:t>TPS</a:t>
                      </a:r>
                      <a:endParaRPr kumimoji="0" lang="en-US" sz="2400" b="0" i="0" u="none" strike="noStrike" cap="none" normalizeH="0" baseline="0">
                        <a:ln>
                          <a:noFill/>
                        </a:ln>
                        <a:solidFill>
                          <a:schemeClr val="tx1"/>
                        </a:solidFill>
                        <a:effectLst/>
                        <a:latin typeface="Trebuchet MS" pitchFamily="-10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rebuchet MS" pitchFamily="-109" charset="0"/>
                        </a:rPr>
                        <a:t>OLAP</a:t>
                      </a:r>
                      <a:endParaRPr kumimoji="0" lang="en-US" sz="2400" b="0" i="0" u="none" strike="noStrike" cap="none" normalizeH="0" baseline="0">
                        <a:ln>
                          <a:noFill/>
                        </a:ln>
                        <a:solidFill>
                          <a:schemeClr val="tx1"/>
                        </a:solidFill>
                        <a:effectLst/>
                        <a:latin typeface="Trebuchet MS" pitchFamily="-10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Optimize for transaction volume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Optimize for data analysis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Process a few records at a time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Process summarized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Real time update as transactions occur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Batch update (e.g., daily)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Based on tables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Based on hypercubes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Raw data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Aggregated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5"/>
                  </a:ext>
                </a:extLst>
              </a:tr>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rebuchet MS" pitchFamily="-109" charset="0"/>
                        </a:rPr>
                        <a:t>SQL is widely used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rebuchet MS" pitchFamily="-109" charset="0"/>
                        </a:rPr>
                        <a:t>MDX becoming a standard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0891829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487" tIns="44450" rIns="90487" bIns="44450" anchor="ctr"/>
          <a:lstStyle/>
          <a:p>
            <a:r>
              <a:rPr lang="en-US"/>
              <a:t>ROLAP</a:t>
            </a:r>
          </a:p>
        </p:txBody>
      </p:sp>
      <p:sp>
        <p:nvSpPr>
          <p:cNvPr id="34819" name="Rectangle 3"/>
          <p:cNvSpPr>
            <a:spLocks noGrp="1" noChangeArrowheads="1"/>
          </p:cNvSpPr>
          <p:nvPr>
            <p:ph idx="1"/>
          </p:nvPr>
        </p:nvSpPr>
        <p:spPr>
          <a:xfrm>
            <a:off x="687387" y="2209800"/>
            <a:ext cx="7769225" cy="4113213"/>
          </a:xfrm>
          <a:noFill/>
          <a:ln/>
        </p:spPr>
        <p:txBody>
          <a:bodyPr lIns="90487" tIns="44450" rIns="90487" bIns="44450"/>
          <a:lstStyle/>
          <a:p>
            <a:r>
              <a:rPr lang="en-US" dirty="0"/>
              <a:t>A relational OLAP</a:t>
            </a:r>
          </a:p>
          <a:p>
            <a:r>
              <a:rPr lang="en-US" dirty="0"/>
              <a:t>A multidimensional model is imposed on a relational structure</a:t>
            </a:r>
          </a:p>
          <a:p>
            <a:r>
              <a:rPr lang="en-US" dirty="0"/>
              <a:t>Relational is a mature  technology with extensive data management features</a:t>
            </a:r>
          </a:p>
          <a:p>
            <a:r>
              <a:rPr lang="en-US" dirty="0"/>
              <a:t>Not as efficient as OLAP</a:t>
            </a:r>
          </a:p>
        </p:txBody>
      </p:sp>
    </p:spTree>
    <p:extLst>
      <p:ext uri="{BB962C8B-B14F-4D97-AF65-F5344CB8AC3E}">
        <p14:creationId xmlns:p14="http://schemas.microsoft.com/office/powerpoint/2010/main" val="3588569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nchor="ctr"/>
          <a:lstStyle/>
          <a:p>
            <a:r>
              <a:rPr lang="en-US"/>
              <a:t>The star structure</a:t>
            </a:r>
          </a:p>
        </p:txBody>
      </p:sp>
      <p:pic>
        <p:nvPicPr>
          <p:cNvPr id="35845" name="Picture 5" descr="15-star structure"/>
          <p:cNvPicPr>
            <a:picLocks noChangeAspect="1" noChangeArrowheads="1"/>
          </p:cNvPicPr>
          <p:nvPr/>
        </p:nvPicPr>
        <p:blipFill>
          <a:blip r:embed="rId3"/>
          <a:srcRect/>
          <a:stretch>
            <a:fillRect/>
          </a:stretch>
        </p:blipFill>
        <p:spPr bwMode="auto">
          <a:xfrm>
            <a:off x="3733800" y="2190750"/>
            <a:ext cx="5146675" cy="4667250"/>
          </a:xfrm>
          <a:prstGeom prst="rect">
            <a:avLst/>
          </a:prstGeom>
          <a:noFill/>
        </p:spPr>
      </p:pic>
      <p:sp>
        <p:nvSpPr>
          <p:cNvPr id="2" name="TextBox 1"/>
          <p:cNvSpPr txBox="1"/>
          <p:nvPr/>
        </p:nvSpPr>
        <p:spPr>
          <a:xfrm>
            <a:off x="692055" y="2438400"/>
            <a:ext cx="2743200" cy="3416320"/>
          </a:xfrm>
          <a:prstGeom prst="rect">
            <a:avLst/>
          </a:prstGeom>
          <a:noFill/>
        </p:spPr>
        <p:txBody>
          <a:bodyPr wrap="square" rtlCol="0">
            <a:spAutoFit/>
          </a:bodyPr>
          <a:lstStyle/>
          <a:p>
            <a:r>
              <a:rPr lang="en-US" dirty="0"/>
              <a:t>A central fact table is connected to multiple dimensional tables</a:t>
            </a:r>
          </a:p>
          <a:p>
            <a:endParaRPr lang="en-US" dirty="0"/>
          </a:p>
          <a:p>
            <a:r>
              <a:rPr lang="en-US" dirty="0"/>
              <a:t>A single join can relate the fact table with any one of the dimensional tables</a:t>
            </a:r>
          </a:p>
        </p:txBody>
      </p:sp>
    </p:spTree>
    <p:extLst>
      <p:ext uri="{BB962C8B-B14F-4D97-AF65-F5344CB8AC3E}">
        <p14:creationId xmlns:p14="http://schemas.microsoft.com/office/powerpoint/2010/main" val="117437534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The snowflake structure</a:t>
            </a:r>
          </a:p>
        </p:txBody>
      </p:sp>
      <p:pic>
        <p:nvPicPr>
          <p:cNvPr id="66571" name="Picture 11" descr="15-snowflake"/>
          <p:cNvPicPr>
            <a:picLocks noChangeAspect="1" noChangeArrowheads="1"/>
          </p:cNvPicPr>
          <p:nvPr/>
        </p:nvPicPr>
        <p:blipFill>
          <a:blip r:embed="rId3"/>
          <a:srcRect/>
          <a:stretch>
            <a:fillRect/>
          </a:stretch>
        </p:blipFill>
        <p:spPr bwMode="auto">
          <a:xfrm>
            <a:off x="3429000" y="2667000"/>
            <a:ext cx="5568950" cy="2533650"/>
          </a:xfrm>
          <a:prstGeom prst="rect">
            <a:avLst/>
          </a:prstGeom>
          <a:noFill/>
        </p:spPr>
      </p:pic>
      <p:sp>
        <p:nvSpPr>
          <p:cNvPr id="4" name="TextBox 3"/>
          <p:cNvSpPr txBox="1"/>
          <p:nvPr/>
        </p:nvSpPr>
        <p:spPr>
          <a:xfrm>
            <a:off x="445827" y="2410331"/>
            <a:ext cx="2667000" cy="3046988"/>
          </a:xfrm>
          <a:prstGeom prst="rect">
            <a:avLst/>
          </a:prstGeom>
          <a:noFill/>
        </p:spPr>
        <p:txBody>
          <a:bodyPr wrap="square" rtlCol="0">
            <a:spAutoFit/>
          </a:bodyPr>
          <a:lstStyle/>
          <a:p>
            <a:r>
              <a:rPr lang="en-US" dirty="0"/>
              <a:t>An extension of the star schema to handle very large dimensional tables</a:t>
            </a:r>
          </a:p>
          <a:p>
            <a:endParaRPr lang="en-US" dirty="0"/>
          </a:p>
          <a:p>
            <a:r>
              <a:rPr lang="en-US" dirty="0"/>
              <a:t>Multiple joins might be required to fetch data.</a:t>
            </a:r>
          </a:p>
        </p:txBody>
      </p:sp>
    </p:spTree>
    <p:extLst>
      <p:ext uri="{BB962C8B-B14F-4D97-AF65-F5344CB8AC3E}">
        <p14:creationId xmlns:p14="http://schemas.microsoft.com/office/powerpoint/2010/main" val="204274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6"/>
          <p:cNvSpPr>
            <a:spLocks noGrp="1" noChangeArrowheads="1"/>
          </p:cNvSpPr>
          <p:nvPr>
            <p:ph type="title"/>
          </p:nvPr>
        </p:nvSpPr>
        <p:spPr>
          <a:xfrm>
            <a:off x="457200" y="1219200"/>
            <a:ext cx="8229600" cy="1143000"/>
          </a:xfrm>
        </p:spPr>
        <p:txBody>
          <a:bodyPr/>
          <a:lstStyle/>
          <a:p>
            <a:r>
              <a:rPr lang="en-US" dirty="0"/>
              <a:t>The link between </a:t>
            </a:r>
            <a:br>
              <a:rPr lang="en-US" dirty="0"/>
            </a:br>
            <a:r>
              <a:rPr lang="en-US" dirty="0"/>
              <a:t>RDBMS and MDDB</a:t>
            </a:r>
          </a:p>
        </p:txBody>
      </p:sp>
      <p:pic>
        <p:nvPicPr>
          <p:cNvPr id="4" name="Picture 3" descr="15-RDBMS-MDDB.png"/>
          <p:cNvPicPr>
            <a:picLocks noChangeAspect="1"/>
          </p:cNvPicPr>
          <p:nvPr/>
        </p:nvPicPr>
        <p:blipFill>
          <a:blip r:embed="rId3"/>
          <a:stretch>
            <a:fillRect/>
          </a:stretch>
        </p:blipFill>
        <p:spPr>
          <a:xfrm>
            <a:off x="664460" y="3429000"/>
            <a:ext cx="7815080" cy="1400570"/>
          </a:xfrm>
          <a:prstGeom prst="rect">
            <a:avLst/>
          </a:prstGeom>
        </p:spPr>
      </p:pic>
    </p:spTree>
    <p:extLst>
      <p:ext uri="{BB962C8B-B14F-4D97-AF65-F5344CB8AC3E}">
        <p14:creationId xmlns:p14="http://schemas.microsoft.com/office/powerpoint/2010/main" val="25158530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487" tIns="44450" rIns="90487" bIns="44450" anchor="ctr"/>
          <a:lstStyle/>
          <a:p>
            <a:r>
              <a:rPr lang="en-US"/>
              <a:t>MDDB design</a:t>
            </a:r>
          </a:p>
        </p:txBody>
      </p:sp>
      <p:sp>
        <p:nvSpPr>
          <p:cNvPr id="44035" name="Rectangle 3"/>
          <p:cNvSpPr>
            <a:spLocks noGrp="1" noChangeArrowheads="1"/>
          </p:cNvSpPr>
          <p:nvPr>
            <p:ph idx="1"/>
          </p:nvPr>
        </p:nvSpPr>
        <p:spPr>
          <a:noFill/>
          <a:ln/>
        </p:spPr>
        <p:txBody>
          <a:bodyPr lIns="90487" tIns="44450" rIns="90487" bIns="44450"/>
          <a:lstStyle/>
          <a:p>
            <a:r>
              <a:rPr lang="en-US"/>
              <a:t>Key concepts</a:t>
            </a:r>
          </a:p>
          <a:p>
            <a:pPr lvl="1"/>
            <a:r>
              <a:rPr lang="en-US"/>
              <a:t>Variable dimensions</a:t>
            </a:r>
          </a:p>
          <a:p>
            <a:pPr lvl="2"/>
            <a:r>
              <a:rPr lang="en-US"/>
              <a:t>What is tracked</a:t>
            </a:r>
          </a:p>
          <a:p>
            <a:pPr lvl="3">
              <a:buFont typeface="Times" pitchFamily="-109" charset="0"/>
              <a:buChar char="•"/>
            </a:pPr>
            <a:r>
              <a:rPr lang="en-US"/>
              <a:t>Sales</a:t>
            </a:r>
          </a:p>
          <a:p>
            <a:pPr lvl="1"/>
            <a:r>
              <a:rPr lang="en-US"/>
              <a:t>Identifier dimensions</a:t>
            </a:r>
          </a:p>
          <a:p>
            <a:pPr lvl="2"/>
            <a:r>
              <a:rPr lang="en-US"/>
              <a:t>Tagging what is tracked</a:t>
            </a:r>
          </a:p>
          <a:p>
            <a:pPr lvl="3">
              <a:buFont typeface="Times" pitchFamily="-109" charset="0"/>
              <a:buChar char="•"/>
            </a:pPr>
            <a:r>
              <a:rPr lang="en-US"/>
              <a:t>Time, product, and store of sale</a:t>
            </a:r>
          </a:p>
        </p:txBody>
      </p:sp>
    </p:spTree>
    <p:extLst>
      <p:ext uri="{BB962C8B-B14F-4D97-AF65-F5344CB8AC3E}">
        <p14:creationId xmlns:p14="http://schemas.microsoft.com/office/powerpoint/2010/main" val="21464542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lIns="90487" tIns="44450" rIns="90487" bIns="44450" anchor="ctr">
            <a:normAutofit fontScale="90000"/>
          </a:bodyPr>
          <a:lstStyle/>
          <a:p>
            <a:r>
              <a:rPr lang="en-US" dirty="0"/>
              <a:t>Prompts for identifying dimensions</a:t>
            </a:r>
          </a:p>
        </p:txBody>
      </p:sp>
      <p:graphicFrame>
        <p:nvGraphicFramePr>
          <p:cNvPr id="45117" name="Group 61"/>
          <p:cNvGraphicFramePr>
            <a:graphicFrameLocks noGrp="1"/>
          </p:cNvGraphicFramePr>
          <p:nvPr/>
        </p:nvGraphicFramePr>
        <p:xfrm>
          <a:off x="762000" y="2133600"/>
          <a:ext cx="6019800" cy="4145280"/>
        </p:xfrm>
        <a:graphic>
          <a:graphicData uri="http://schemas.openxmlformats.org/drawingml/2006/table">
            <a:tbl>
              <a:tblPr/>
              <a:tblGrid>
                <a:gridCol w="1982868">
                  <a:extLst>
                    <a:ext uri="{9D8B030D-6E8A-4147-A177-3AD203B41FA5}">
                      <a16:colId xmlns:a16="http://schemas.microsoft.com/office/drawing/2014/main" val="20000"/>
                    </a:ext>
                  </a:extLst>
                </a:gridCol>
                <a:gridCol w="4036932">
                  <a:extLst>
                    <a:ext uri="{9D8B030D-6E8A-4147-A177-3AD203B41FA5}">
                      <a16:colId xmlns:a16="http://schemas.microsoft.com/office/drawing/2014/main" val="20001"/>
                    </a:ext>
                  </a:extLst>
                </a:gridCol>
              </a:tblGrid>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0000"/>
                          </a:solidFill>
                          <a:effectLst/>
                          <a:latin typeface="Trebuchet MS" pitchFamily="-109" charset="0"/>
                        </a:rPr>
                        <a:t>Prompt</a:t>
                      </a:r>
                      <a:endParaRPr kumimoji="0" lang="en-US" sz="2800" b="0" i="0" u="none" strike="noStrike" cap="none" normalizeH="0" baseline="0" dirty="0">
                        <a:ln>
                          <a:noFill/>
                        </a:ln>
                        <a:solidFill>
                          <a:schemeClr val="tx1"/>
                        </a:solidFill>
                        <a:effectLst/>
                        <a:latin typeface="Georgia" pitchFamily="-10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0000"/>
                          </a:solidFill>
                          <a:effectLst/>
                          <a:latin typeface="Trebuchet MS" pitchFamily="-109" charset="0"/>
                        </a:rPr>
                        <a:t>Example</a:t>
                      </a:r>
                      <a:endParaRPr kumimoji="0" lang="en-US" sz="2800" b="0" i="0" u="none" strike="noStrike" cap="none" normalizeH="0" baseline="0" dirty="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Trebuchet MS" pitchFamily="-109" charset="0"/>
                        </a:rPr>
                        <a:t>When?</a:t>
                      </a:r>
                      <a:endParaRPr kumimoji="0" lang="en-US" sz="2800" b="0" i="0" u="none" strike="noStrike" cap="none" normalizeH="0" baseline="0">
                        <a:ln>
                          <a:noFill/>
                        </a:ln>
                        <a:solidFill>
                          <a:schemeClr val="tx1"/>
                        </a:solidFill>
                        <a:effectLst/>
                        <a:latin typeface="Georgia" pitchFamily="-10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0000"/>
                          </a:solidFill>
                          <a:effectLst/>
                          <a:latin typeface="Trebuchet MS" pitchFamily="-109" charset="0"/>
                        </a:rPr>
                        <a:t>June 5, 2013 10:27am</a:t>
                      </a:r>
                      <a:endParaRPr kumimoji="0" lang="en-US" sz="2800" b="0" i="0" u="none" strike="noStrike" cap="none" normalizeH="0" baseline="0" dirty="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Trebuchet MS" pitchFamily="-109" charset="0"/>
                        </a:rPr>
                        <a:t>Where?</a:t>
                      </a:r>
                      <a:endParaRPr kumimoji="0" lang="en-US" sz="2800" b="0" i="0" u="none" strike="noStrike" cap="none" normalizeH="0" baseline="0">
                        <a:ln>
                          <a:noFill/>
                        </a:ln>
                        <a:solidFill>
                          <a:schemeClr val="tx1"/>
                        </a:solidFill>
                        <a:effectLst/>
                        <a:latin typeface="Georgia" pitchFamily="-10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Trebuchet MS" pitchFamily="-109" charset="0"/>
                        </a:rPr>
                        <a:t>Paris</a:t>
                      </a:r>
                      <a:endParaRPr kumimoji="0" lang="en-US" sz="28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Trebuchet MS" pitchFamily="-109" charset="0"/>
                        </a:rPr>
                        <a:t>What?</a:t>
                      </a:r>
                      <a:endParaRPr kumimoji="0" lang="en-US" sz="2800" b="0" i="0" u="none" strike="noStrike" cap="none" normalizeH="0" baseline="0">
                        <a:ln>
                          <a:noFill/>
                        </a:ln>
                        <a:solidFill>
                          <a:schemeClr val="tx1"/>
                        </a:solidFill>
                        <a:effectLst/>
                        <a:latin typeface="Georgia" pitchFamily="-10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Trebuchet MS" pitchFamily="-109" charset="0"/>
                        </a:rPr>
                        <a:t>Tent</a:t>
                      </a:r>
                      <a:endParaRPr kumimoji="0" lang="en-US" sz="28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Trebuchet MS" pitchFamily="-109" charset="0"/>
                        </a:rPr>
                        <a:t>How?</a:t>
                      </a:r>
                      <a:endParaRPr kumimoji="0" lang="en-US" sz="2800" b="0" i="0" u="none" strike="noStrike" cap="none" normalizeH="0" baseline="0">
                        <a:ln>
                          <a:noFill/>
                        </a:ln>
                        <a:solidFill>
                          <a:schemeClr val="tx1"/>
                        </a:solidFill>
                        <a:effectLst/>
                        <a:latin typeface="Georgia" pitchFamily="-10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Trebuchet MS" pitchFamily="-109" charset="0"/>
                        </a:rPr>
                        <a:t>Catalog</a:t>
                      </a:r>
                      <a:endParaRPr kumimoji="0" lang="en-US" sz="2800" b="0" i="0" u="none" strike="noStrike" cap="none" normalizeH="0" baseline="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rebuchet MS" pitchFamily="-109" charset="0"/>
                        </a:rPr>
                        <a:t>Who?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rebuchet MS" pitchFamily="-109" charset="0"/>
                        </a:rPr>
                        <a:t>Young adult woman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5"/>
                  </a:ext>
                </a:extLst>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rebuchet MS" pitchFamily="-109" charset="0"/>
                        </a:rPr>
                        <a:t>Why?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rebuchet MS" pitchFamily="-109" charset="0"/>
                        </a:rPr>
                        <a:t>Camping trip to Bolivia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6"/>
                  </a:ext>
                </a:extLst>
              </a:tr>
              <a:tr h="3048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Trebuchet MS" pitchFamily="-109" charset="0"/>
                        </a:rPr>
                        <a:t>Outcome?</a:t>
                      </a:r>
                      <a:endParaRPr kumimoji="0" lang="en-US" sz="2800" b="0" i="0" u="none" strike="noStrike" cap="none" normalizeH="0" baseline="0">
                        <a:ln>
                          <a:noFill/>
                        </a:ln>
                        <a:solidFill>
                          <a:schemeClr val="tx1"/>
                        </a:solidFill>
                        <a:effectLst/>
                        <a:latin typeface="Georgia" pitchFamily="-109"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000000"/>
                          </a:solidFill>
                          <a:effectLst/>
                          <a:latin typeface="Trebuchet MS" pitchFamily="-109" charset="0"/>
                        </a:rPr>
                        <a:t>Revenue of €624.00 </a:t>
                      </a:r>
                      <a:endParaRPr kumimoji="0" lang="en-US" sz="2800" b="0" i="0" u="none" strike="noStrike" cap="none" normalizeH="0" baseline="0" dirty="0">
                        <a:ln>
                          <a:noFill/>
                        </a:ln>
                        <a:solidFill>
                          <a:schemeClr val="tx1"/>
                        </a:solidFill>
                        <a:effectLst/>
                        <a:latin typeface="Georgia" pitchFamily="-109"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sp>
        <p:nvSpPr>
          <p:cNvPr id="2" name="Rectangular Callout 1"/>
          <p:cNvSpPr/>
          <p:nvPr/>
        </p:nvSpPr>
        <p:spPr bwMode="auto">
          <a:xfrm>
            <a:off x="7162800" y="2438400"/>
            <a:ext cx="1752600" cy="457200"/>
          </a:xfrm>
          <a:prstGeom prst="wedgeRectCallout">
            <a:avLst>
              <a:gd name="adj1" fmla="val -49902"/>
              <a:gd name="adj2" fmla="val 227523"/>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pitchFamily="-109" charset="0"/>
                <a:ea typeface="Osaka" pitchFamily="-109" charset="-128"/>
                <a:cs typeface="Osaka" pitchFamily="-109" charset="-128"/>
              </a:rPr>
              <a:t>Transaction</a:t>
            </a:r>
            <a:r>
              <a:rPr lang="en-US" sz="1800" dirty="0"/>
              <a:t> </a:t>
            </a:r>
            <a:r>
              <a:rPr kumimoji="0" lang="en-US" sz="1800" b="0" i="0" u="none" strike="noStrike" cap="none" normalizeH="0" dirty="0">
                <a:ln>
                  <a:noFill/>
                </a:ln>
                <a:solidFill>
                  <a:schemeClr val="tx1"/>
                </a:solidFill>
                <a:effectLst/>
                <a:latin typeface="Times" pitchFamily="-109" charset="0"/>
                <a:ea typeface="Osaka" pitchFamily="-109" charset="-128"/>
                <a:cs typeface="Osaka" pitchFamily="-109" charset="-128"/>
              </a:rPr>
              <a:t>data</a:t>
            </a:r>
            <a:endParaRPr kumimoji="0" lang="en-US" sz="1800" b="0" i="0" u="none" strike="noStrike" cap="none" normalizeH="0" baseline="0" dirty="0">
              <a:ln>
                <a:noFill/>
              </a:ln>
              <a:solidFill>
                <a:schemeClr val="tx1"/>
              </a:solidFill>
              <a:effectLst/>
              <a:latin typeface="Times" pitchFamily="-109" charset="0"/>
              <a:ea typeface="Osaka" pitchFamily="-109" charset="-128"/>
              <a:cs typeface="Osaka" pitchFamily="-109" charset="-128"/>
            </a:endParaRPr>
          </a:p>
        </p:txBody>
      </p:sp>
      <p:grpSp>
        <p:nvGrpSpPr>
          <p:cNvPr id="12" name="Group 11"/>
          <p:cNvGrpSpPr/>
          <p:nvPr/>
        </p:nvGrpSpPr>
        <p:grpSpPr>
          <a:xfrm>
            <a:off x="6858000" y="2895600"/>
            <a:ext cx="228600" cy="1600200"/>
            <a:chOff x="6934200" y="2895600"/>
            <a:chExt cx="228600" cy="1600200"/>
          </a:xfrm>
        </p:grpSpPr>
        <p:cxnSp>
          <p:nvCxnSpPr>
            <p:cNvPr id="7" name="Straight Connector 6"/>
            <p:cNvCxnSpPr/>
            <p:nvPr/>
          </p:nvCxnSpPr>
          <p:spPr bwMode="auto">
            <a:xfrm>
              <a:off x="6934200" y="2895600"/>
              <a:ext cx="2286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0" name="Straight Connector 9"/>
            <p:cNvCxnSpPr/>
            <p:nvPr/>
          </p:nvCxnSpPr>
          <p:spPr bwMode="auto">
            <a:xfrm>
              <a:off x="6934200" y="4495800"/>
              <a:ext cx="2286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1" name="Straight Connector 10"/>
            <p:cNvCxnSpPr/>
            <p:nvPr/>
          </p:nvCxnSpPr>
          <p:spPr bwMode="auto">
            <a:xfrm>
              <a:off x="7162800" y="2895600"/>
              <a:ext cx="0" cy="1600200"/>
            </a:xfrm>
            <a:prstGeom prst="line">
              <a:avLst/>
            </a:prstGeom>
            <a:solidFill>
              <a:schemeClr val="accent1"/>
            </a:solidFill>
            <a:ln w="12700" cap="flat" cmpd="sng" algn="ctr">
              <a:solidFill>
                <a:schemeClr val="tx1"/>
              </a:solidFill>
              <a:prstDash val="solid"/>
              <a:round/>
              <a:headEnd type="none" w="sm" len="sm"/>
              <a:tailEnd type="none" w="sm" len="sm"/>
            </a:ln>
            <a:effectLst/>
          </p:spPr>
        </p:cxnSp>
      </p:grpSp>
      <p:sp>
        <p:nvSpPr>
          <p:cNvPr id="14" name="Rectangular Callout 13"/>
          <p:cNvSpPr/>
          <p:nvPr/>
        </p:nvSpPr>
        <p:spPr bwMode="auto">
          <a:xfrm>
            <a:off x="7315200" y="6096000"/>
            <a:ext cx="1701800" cy="457200"/>
          </a:xfrm>
          <a:prstGeom prst="wedgeRectCallout">
            <a:avLst>
              <a:gd name="adj1" fmla="val -74583"/>
              <a:gd name="adj2" fmla="val -61365"/>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pitchFamily="-109" charset="0"/>
                <a:ea typeface="Osaka" pitchFamily="-109" charset="-128"/>
                <a:cs typeface="Osaka" pitchFamily="-109" charset="-128"/>
              </a:rPr>
              <a:t>Transaction</a:t>
            </a:r>
            <a:r>
              <a:rPr lang="en-US" sz="1800" dirty="0"/>
              <a:t> </a:t>
            </a:r>
            <a:r>
              <a:rPr kumimoji="0" lang="en-US" sz="1800" b="0" i="0" u="none" strike="noStrike" cap="none" normalizeH="0" dirty="0">
                <a:ln>
                  <a:noFill/>
                </a:ln>
                <a:solidFill>
                  <a:schemeClr val="tx1"/>
                </a:solidFill>
                <a:effectLst/>
                <a:latin typeface="Times" pitchFamily="-109" charset="0"/>
                <a:ea typeface="Osaka" pitchFamily="-109" charset="-128"/>
                <a:cs typeface="Osaka" pitchFamily="-109" charset="-128"/>
              </a:rPr>
              <a:t>data</a:t>
            </a:r>
            <a:endParaRPr kumimoji="0" lang="en-US" sz="1800" b="0" i="0" u="none" strike="noStrike" cap="none" normalizeH="0" baseline="0" dirty="0">
              <a:ln>
                <a:noFill/>
              </a:ln>
              <a:solidFill>
                <a:schemeClr val="tx1"/>
              </a:solidFill>
              <a:effectLst/>
              <a:latin typeface="Times" pitchFamily="-109" charset="0"/>
              <a:ea typeface="Osaka" pitchFamily="-109" charset="-128"/>
              <a:cs typeface="Osaka" pitchFamily="-109" charset="-128"/>
            </a:endParaRPr>
          </a:p>
        </p:txBody>
      </p:sp>
      <p:sp>
        <p:nvSpPr>
          <p:cNvPr id="15" name="Rectangular Callout 14"/>
          <p:cNvSpPr/>
          <p:nvPr/>
        </p:nvSpPr>
        <p:spPr bwMode="auto">
          <a:xfrm>
            <a:off x="7239000" y="4572000"/>
            <a:ext cx="1828800" cy="609600"/>
          </a:xfrm>
          <a:prstGeom prst="wedgeRectCallout">
            <a:avLst>
              <a:gd name="adj1" fmla="val -71007"/>
              <a:gd name="adj2" fmla="val 20301"/>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pitchFamily="-109" charset="0"/>
                <a:ea typeface="Osaka" pitchFamily="-109" charset="-128"/>
                <a:cs typeface="Osaka" pitchFamily="-109" charset="-128"/>
              </a:rPr>
              <a:t>Face recognition or credit card</a:t>
            </a:r>
            <a:r>
              <a:rPr kumimoji="0" lang="en-US" sz="1800" b="0" i="0" u="none" strike="noStrike" cap="none" normalizeH="0" dirty="0">
                <a:ln>
                  <a:noFill/>
                </a:ln>
                <a:solidFill>
                  <a:schemeClr val="tx1"/>
                </a:solidFill>
                <a:effectLst/>
                <a:latin typeface="Times" pitchFamily="-109" charset="0"/>
                <a:ea typeface="Osaka" pitchFamily="-109" charset="-128"/>
                <a:cs typeface="Osaka" pitchFamily="-109" charset="-128"/>
              </a:rPr>
              <a:t> co.</a:t>
            </a:r>
            <a:endParaRPr kumimoji="0" lang="en-US" sz="1800" b="0" i="0" u="none" strike="noStrike" cap="none" normalizeH="0" baseline="0" dirty="0">
              <a:ln>
                <a:noFill/>
              </a:ln>
              <a:solidFill>
                <a:schemeClr val="tx1"/>
              </a:solidFill>
              <a:effectLst/>
              <a:latin typeface="Times" pitchFamily="-109" charset="0"/>
              <a:ea typeface="Osaka" pitchFamily="-109" charset="-128"/>
              <a:cs typeface="Osaka" pitchFamily="-109" charset="-128"/>
            </a:endParaRPr>
          </a:p>
        </p:txBody>
      </p:sp>
      <p:sp>
        <p:nvSpPr>
          <p:cNvPr id="16" name="Rectangular Callout 15"/>
          <p:cNvSpPr/>
          <p:nvPr/>
        </p:nvSpPr>
        <p:spPr bwMode="auto">
          <a:xfrm>
            <a:off x="7239000" y="5334000"/>
            <a:ext cx="1828800" cy="381000"/>
          </a:xfrm>
          <a:prstGeom prst="wedgeRectCallout">
            <a:avLst>
              <a:gd name="adj1" fmla="val -71007"/>
              <a:gd name="adj2" fmla="val 20301"/>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pitchFamily="-109" charset="0"/>
                <a:ea typeface="Osaka" pitchFamily="-109" charset="-128"/>
                <a:cs typeface="Osaka" pitchFamily="-109" charset="-128"/>
              </a:rPr>
              <a:t>Social</a:t>
            </a:r>
            <a:r>
              <a:rPr kumimoji="0" lang="en-US" sz="1800" b="0" i="0" u="none" strike="noStrike" cap="none" normalizeH="0" dirty="0">
                <a:ln>
                  <a:noFill/>
                </a:ln>
                <a:solidFill>
                  <a:schemeClr val="tx1"/>
                </a:solidFill>
                <a:effectLst/>
                <a:latin typeface="Times" pitchFamily="-109" charset="0"/>
                <a:ea typeface="Osaka" pitchFamily="-109" charset="-128"/>
                <a:cs typeface="Osaka" pitchFamily="-109" charset="-128"/>
              </a:rPr>
              <a:t> media</a:t>
            </a:r>
            <a:endParaRPr kumimoji="0" lang="en-US" sz="1800" b="0" i="0" u="none" strike="noStrike" cap="none" normalizeH="0" baseline="0" dirty="0">
              <a:ln>
                <a:noFill/>
              </a:ln>
              <a:solidFill>
                <a:schemeClr val="tx1"/>
              </a:solidFill>
              <a:effectLst/>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202644551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a:t>
            </a:r>
            <a:endParaRPr lang="en-US" dirty="0"/>
          </a:p>
        </p:txBody>
      </p:sp>
      <p:sp>
        <p:nvSpPr>
          <p:cNvPr id="5" name="Content Placeholder 4"/>
          <p:cNvSpPr>
            <a:spLocks noGrp="1"/>
          </p:cNvSpPr>
          <p:nvPr>
            <p:ph idx="1"/>
          </p:nvPr>
        </p:nvSpPr>
        <p:spPr/>
        <p:txBody>
          <a:bodyPr/>
          <a:lstStyle/>
          <a:p>
            <a:r>
              <a:rPr lang="en-US" dirty="0"/>
              <a:t>An international hotel chain has asked you to design a multidimensional database for its marketing department. What identifier and variable dimensions would you select? </a:t>
            </a:r>
          </a:p>
        </p:txBody>
      </p:sp>
    </p:spTree>
    <p:extLst>
      <p:ext uri="{BB962C8B-B14F-4D97-AF65-F5344CB8AC3E}">
        <p14:creationId xmlns:p14="http://schemas.microsoft.com/office/powerpoint/2010/main" val="1512261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ln/>
        </p:spPr>
        <p:txBody>
          <a:bodyPr lIns="90487" tIns="44450" rIns="90487" bIns="44450" anchor="ctr"/>
          <a:lstStyle/>
          <a:p>
            <a:r>
              <a:rPr lang="en-US"/>
              <a:t>Data mining</a:t>
            </a:r>
          </a:p>
        </p:txBody>
      </p:sp>
      <p:sp>
        <p:nvSpPr>
          <p:cNvPr id="48131" name="Rectangle 3"/>
          <p:cNvSpPr>
            <a:spLocks noGrp="1" noChangeArrowheads="1"/>
          </p:cNvSpPr>
          <p:nvPr>
            <p:ph idx="1"/>
          </p:nvPr>
        </p:nvSpPr>
        <p:spPr>
          <a:xfrm>
            <a:off x="1143000" y="2057400"/>
            <a:ext cx="7769225" cy="4113213"/>
          </a:xfrm>
          <a:noFill/>
          <a:ln/>
        </p:spPr>
        <p:txBody>
          <a:bodyPr lIns="90487" tIns="44450" rIns="90487" bIns="44450"/>
          <a:lstStyle/>
          <a:p>
            <a:r>
              <a:rPr lang="en-US"/>
              <a:t>The search for relationships and patterns</a:t>
            </a:r>
          </a:p>
          <a:p>
            <a:r>
              <a:rPr lang="en-US"/>
              <a:t>Applications</a:t>
            </a:r>
          </a:p>
          <a:p>
            <a:pPr lvl="1"/>
            <a:r>
              <a:rPr lang="en-US"/>
              <a:t>Database marketing</a:t>
            </a:r>
          </a:p>
          <a:p>
            <a:pPr lvl="1"/>
            <a:r>
              <a:rPr lang="en-US"/>
              <a:t>Predicting bad loans</a:t>
            </a:r>
          </a:p>
          <a:p>
            <a:pPr lvl="1"/>
            <a:r>
              <a:rPr lang="en-US"/>
              <a:t>Detecting flaws in VLSI chips</a:t>
            </a:r>
          </a:p>
          <a:p>
            <a:pPr lvl="1"/>
            <a:r>
              <a:rPr lang="en-US"/>
              <a:t>Identifying quasars</a:t>
            </a:r>
          </a:p>
        </p:txBody>
      </p:sp>
    </p:spTree>
    <p:extLst>
      <p:ext uri="{BB962C8B-B14F-4D97-AF65-F5344CB8AC3E}">
        <p14:creationId xmlns:p14="http://schemas.microsoft.com/office/powerpoint/2010/main" val="189762138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81000" y="688075"/>
            <a:ext cx="8229600" cy="1143000"/>
          </a:xfrm>
          <a:noFill/>
          <a:ln/>
        </p:spPr>
        <p:txBody>
          <a:bodyPr lIns="90487" tIns="44450" rIns="90487" bIns="44450" anchor="ctr"/>
          <a:lstStyle/>
          <a:p>
            <a:r>
              <a:rPr lang="en-US"/>
              <a:t>Data mining functions</a:t>
            </a:r>
          </a:p>
        </p:txBody>
      </p:sp>
      <p:sp>
        <p:nvSpPr>
          <p:cNvPr id="49155" name="Rectangle 3"/>
          <p:cNvSpPr>
            <a:spLocks noGrp="1" noChangeArrowheads="1"/>
          </p:cNvSpPr>
          <p:nvPr>
            <p:ph idx="1"/>
          </p:nvPr>
        </p:nvSpPr>
        <p:spPr>
          <a:xfrm>
            <a:off x="486770" y="1828800"/>
            <a:ext cx="8305800" cy="4648200"/>
          </a:xfrm>
          <a:noFill/>
          <a:ln/>
        </p:spPr>
        <p:txBody>
          <a:bodyPr lIns="90487" tIns="44450" rIns="90487" bIns="44450"/>
          <a:lstStyle/>
          <a:p>
            <a:pPr>
              <a:lnSpc>
                <a:spcPct val="90000"/>
              </a:lnSpc>
            </a:pPr>
            <a:r>
              <a:rPr lang="en-US" sz="2400" dirty="0"/>
              <a:t>Associations</a:t>
            </a:r>
          </a:p>
          <a:p>
            <a:pPr lvl="1">
              <a:lnSpc>
                <a:spcPct val="90000"/>
              </a:lnSpc>
            </a:pPr>
            <a:r>
              <a:rPr lang="en-US" sz="2000" dirty="0"/>
              <a:t>85 percent of customers who buy a certain brand of wine also buy a certain type of pasta</a:t>
            </a:r>
            <a:endParaRPr lang="en-US" sz="2400" dirty="0"/>
          </a:p>
          <a:p>
            <a:pPr>
              <a:lnSpc>
                <a:spcPct val="90000"/>
              </a:lnSpc>
            </a:pPr>
            <a:r>
              <a:rPr lang="en-US" sz="2400" dirty="0"/>
              <a:t>Sequential patterns</a:t>
            </a:r>
          </a:p>
          <a:p>
            <a:pPr lvl="1">
              <a:lnSpc>
                <a:spcPct val="90000"/>
              </a:lnSpc>
            </a:pPr>
            <a:r>
              <a:rPr lang="en-US" sz="2000" dirty="0"/>
              <a:t>32 percent of female customers who order a red jacket within six months buy a gray skirt</a:t>
            </a:r>
            <a:endParaRPr lang="en-US" sz="2400" dirty="0"/>
          </a:p>
          <a:p>
            <a:pPr>
              <a:lnSpc>
                <a:spcPct val="90000"/>
              </a:lnSpc>
            </a:pPr>
            <a:r>
              <a:rPr lang="en-US" sz="2400" dirty="0"/>
              <a:t>Classifying</a:t>
            </a:r>
          </a:p>
          <a:p>
            <a:pPr lvl="1">
              <a:lnSpc>
                <a:spcPct val="90000"/>
              </a:lnSpc>
            </a:pPr>
            <a:r>
              <a:rPr lang="en-US" sz="2000" dirty="0"/>
              <a:t>Frequent customers as those with incomes about $50,000 and having two or more children</a:t>
            </a:r>
            <a:endParaRPr lang="en-US" sz="2400" dirty="0"/>
          </a:p>
          <a:p>
            <a:pPr>
              <a:lnSpc>
                <a:spcPct val="90000"/>
              </a:lnSpc>
            </a:pPr>
            <a:r>
              <a:rPr lang="en-US" sz="2400" dirty="0"/>
              <a:t>Clustering</a:t>
            </a:r>
          </a:p>
          <a:p>
            <a:pPr lvl="1">
              <a:lnSpc>
                <a:spcPct val="90000"/>
              </a:lnSpc>
            </a:pPr>
            <a:r>
              <a:rPr lang="en-US" sz="2000" dirty="0"/>
              <a:t>Market segmentation</a:t>
            </a:r>
            <a:endParaRPr lang="en-US" sz="2400" dirty="0"/>
          </a:p>
          <a:p>
            <a:pPr>
              <a:lnSpc>
                <a:spcPct val="90000"/>
              </a:lnSpc>
            </a:pPr>
            <a:r>
              <a:rPr lang="en-US" sz="2400" dirty="0"/>
              <a:t>Predicting</a:t>
            </a:r>
          </a:p>
          <a:p>
            <a:pPr lvl="1">
              <a:lnSpc>
                <a:spcPct val="90000"/>
              </a:lnSpc>
            </a:pPr>
            <a:r>
              <a:rPr lang="en-US" sz="2000" dirty="0"/>
              <a:t>Predict the revenue value of a new customer based on that person’s demographic variables</a:t>
            </a:r>
          </a:p>
        </p:txBody>
      </p:sp>
    </p:spTree>
    <p:extLst>
      <p:ext uri="{BB962C8B-B14F-4D97-AF65-F5344CB8AC3E}">
        <p14:creationId xmlns:p14="http://schemas.microsoft.com/office/powerpoint/2010/main" val="10430265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nchor="ctr"/>
          <a:lstStyle/>
          <a:p>
            <a:r>
              <a:rPr lang="en-US"/>
              <a:t>The information systems cycle</a:t>
            </a:r>
          </a:p>
        </p:txBody>
      </p:sp>
      <p:pic>
        <p:nvPicPr>
          <p:cNvPr id="4" name="Picture 3" descr="01-IS cycle.png"/>
          <p:cNvPicPr>
            <a:picLocks noChangeAspect="1"/>
          </p:cNvPicPr>
          <p:nvPr/>
        </p:nvPicPr>
        <p:blipFill>
          <a:blip r:embed="rId3"/>
          <a:stretch>
            <a:fillRect/>
          </a:stretch>
        </p:blipFill>
        <p:spPr>
          <a:xfrm>
            <a:off x="1600200" y="1981200"/>
            <a:ext cx="6574755" cy="4334401"/>
          </a:xfrm>
          <a:prstGeom prst="rect">
            <a:avLst/>
          </a:prstGeom>
        </p:spPr>
      </p:pic>
    </p:spTree>
    <p:extLst>
      <p:ext uri="{BB962C8B-B14F-4D97-AF65-F5344CB8AC3E}">
        <p14:creationId xmlns:p14="http://schemas.microsoft.com/office/powerpoint/2010/main" val="121371635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487" tIns="44450" rIns="90487" bIns="44450" anchor="ctr"/>
          <a:lstStyle/>
          <a:p>
            <a:r>
              <a:rPr lang="en-US"/>
              <a:t>Data mining technologies</a:t>
            </a:r>
          </a:p>
        </p:txBody>
      </p:sp>
      <p:sp>
        <p:nvSpPr>
          <p:cNvPr id="50179" name="Rectangle 3"/>
          <p:cNvSpPr>
            <a:spLocks noGrp="1" noChangeArrowheads="1"/>
          </p:cNvSpPr>
          <p:nvPr>
            <p:ph idx="1"/>
          </p:nvPr>
        </p:nvSpPr>
        <p:spPr>
          <a:noFill/>
          <a:ln/>
        </p:spPr>
        <p:txBody>
          <a:bodyPr lIns="90487" tIns="44450" rIns="90487" bIns="44450"/>
          <a:lstStyle/>
          <a:p>
            <a:r>
              <a:rPr lang="en-US" dirty="0"/>
              <a:t>Decision trees</a:t>
            </a:r>
          </a:p>
          <a:p>
            <a:r>
              <a:rPr lang="en-US" dirty="0"/>
              <a:t>Genetic algorithms</a:t>
            </a:r>
          </a:p>
          <a:p>
            <a:r>
              <a:rPr lang="en-US" dirty="0"/>
              <a:t>K-nearest-neighbor method</a:t>
            </a:r>
          </a:p>
          <a:p>
            <a:r>
              <a:rPr lang="en-US" dirty="0"/>
              <a:t>Neural networks</a:t>
            </a:r>
          </a:p>
          <a:p>
            <a:r>
              <a:rPr lang="en-US" dirty="0"/>
              <a:t>Data visualization</a:t>
            </a:r>
          </a:p>
        </p:txBody>
      </p:sp>
    </p:spTree>
    <p:extLst>
      <p:ext uri="{BB962C8B-B14F-4D97-AF65-F5344CB8AC3E}">
        <p14:creationId xmlns:p14="http://schemas.microsoft.com/office/powerpoint/2010/main" val="2376943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SQL-99 and OLAP</a:t>
            </a:r>
          </a:p>
        </p:txBody>
      </p:sp>
      <p:sp>
        <p:nvSpPr>
          <p:cNvPr id="55299" name="Rectangle 3"/>
          <p:cNvSpPr>
            <a:spLocks noGrp="1" noChangeArrowheads="1"/>
          </p:cNvSpPr>
          <p:nvPr>
            <p:ph idx="1"/>
          </p:nvPr>
        </p:nvSpPr>
        <p:spPr/>
        <p:txBody>
          <a:bodyPr/>
          <a:lstStyle/>
          <a:p>
            <a:r>
              <a:rPr lang="en-US"/>
              <a:t>SQL can be tedious and inefficient</a:t>
            </a:r>
          </a:p>
          <a:p>
            <a:r>
              <a:rPr lang="en-US"/>
              <a:t>The following questions require four queries</a:t>
            </a:r>
          </a:p>
          <a:p>
            <a:pPr lvl="1"/>
            <a:r>
              <a:rPr lang="en-US"/>
              <a:t>Find the total revenue</a:t>
            </a:r>
          </a:p>
          <a:p>
            <a:pPr lvl="1"/>
            <a:r>
              <a:rPr lang="en-US"/>
              <a:t>Report revenue by location</a:t>
            </a:r>
          </a:p>
          <a:p>
            <a:pPr lvl="1"/>
            <a:r>
              <a:rPr lang="en-US"/>
              <a:t>Report revenue by channel </a:t>
            </a:r>
          </a:p>
          <a:p>
            <a:pPr lvl="1"/>
            <a:r>
              <a:rPr lang="en-US"/>
              <a:t>Report revenue by location and channel</a:t>
            </a:r>
          </a:p>
        </p:txBody>
      </p:sp>
    </p:spTree>
    <p:extLst>
      <p:ext uri="{BB962C8B-B14F-4D97-AF65-F5344CB8AC3E}">
        <p14:creationId xmlns:p14="http://schemas.microsoft.com/office/powerpoint/2010/main" val="609726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SQL-99 extensions</a:t>
            </a:r>
          </a:p>
        </p:txBody>
      </p:sp>
      <p:sp>
        <p:nvSpPr>
          <p:cNvPr id="56323" name="Rectangle 3"/>
          <p:cNvSpPr>
            <a:spLocks noGrp="1" noChangeArrowheads="1"/>
          </p:cNvSpPr>
          <p:nvPr>
            <p:ph idx="1"/>
          </p:nvPr>
        </p:nvSpPr>
        <p:spPr>
          <a:xfrm>
            <a:off x="687387" y="2209800"/>
            <a:ext cx="7769225" cy="2652712"/>
          </a:xfrm>
        </p:spPr>
        <p:txBody>
          <a:bodyPr/>
          <a:lstStyle/>
          <a:p>
            <a:r>
              <a:rPr lang="en-US" dirty="0"/>
              <a:t>GROUP BY extended with</a:t>
            </a:r>
          </a:p>
          <a:p>
            <a:pPr lvl="1"/>
            <a:r>
              <a:rPr lang="en-US" dirty="0"/>
              <a:t>GROUPING SETS</a:t>
            </a:r>
          </a:p>
          <a:p>
            <a:pPr lvl="1"/>
            <a:r>
              <a:rPr lang="en-US" dirty="0"/>
              <a:t>ROLLUP</a:t>
            </a:r>
          </a:p>
          <a:p>
            <a:pPr lvl="1"/>
            <a:r>
              <a:rPr lang="en-US" dirty="0"/>
              <a:t>CUBE	</a:t>
            </a:r>
          </a:p>
        </p:txBody>
      </p:sp>
      <p:sp>
        <p:nvSpPr>
          <p:cNvPr id="56324" name="Comment 4"/>
          <p:cNvSpPr>
            <a:spLocks noChangeArrowheads="1"/>
          </p:cNvSpPr>
          <p:nvPr/>
        </p:nvSpPr>
        <p:spPr bwMode="auto">
          <a:xfrm>
            <a:off x="7010400" y="4800600"/>
            <a:ext cx="1828800" cy="1677353"/>
          </a:xfrm>
          <a:prstGeom prst="foldedCorner">
            <a:avLst>
              <a:gd name="adj" fmla="val 12500"/>
            </a:avLst>
          </a:prstGeom>
          <a:solidFill>
            <a:srgbClr val="FFFF00"/>
          </a:solidFill>
          <a:ln w="12700">
            <a:solidFill>
              <a:schemeClr val="tx1"/>
            </a:solidFill>
            <a:round/>
            <a:headEnd type="none" w="sm" len="sm"/>
            <a:tailEnd type="none" w="sm" len="sm"/>
          </a:ln>
          <a:effectLst>
            <a:outerShdw blurRad="63500" dist="107763" dir="2700000" algn="ctr" rotWithShape="0">
              <a:schemeClr val="bg2">
                <a:alpha val="74998"/>
              </a:schemeClr>
            </a:outerShdw>
          </a:effectLst>
        </p:spPr>
        <p:txBody>
          <a:bodyPr wrap="square">
            <a:prstTxWarp prst="textNoShape">
              <a:avLst/>
            </a:prstTxWarp>
            <a:spAutoFit/>
          </a:bodyPr>
          <a:lstStyle/>
          <a:p>
            <a:pPr>
              <a:spcBef>
                <a:spcPct val="50000"/>
              </a:spcBef>
            </a:pPr>
            <a:r>
              <a:rPr lang="en-US" sz="1800" dirty="0" err="1">
                <a:solidFill>
                  <a:srgbClr val="000000"/>
                </a:solidFill>
                <a:latin typeface="Trebuchet MS" pitchFamily="-109" charset="0"/>
              </a:rPr>
              <a:t>MySQL</a:t>
            </a:r>
            <a:r>
              <a:rPr lang="en-US" sz="1800" dirty="0">
                <a:solidFill>
                  <a:srgbClr val="000000"/>
                </a:solidFill>
                <a:latin typeface="Trebuchet MS" pitchFamily="-109" charset="0"/>
              </a:rPr>
              <a:t> supports only ROLLUP and in a slightly different format</a:t>
            </a:r>
            <a:endParaRPr lang="en-US" sz="1800" dirty="0">
              <a:solidFill>
                <a:srgbClr val="000000"/>
              </a:solidFill>
              <a:latin typeface="Geneva" pitchFamily="-109" charset="0"/>
            </a:endParaRPr>
          </a:p>
        </p:txBody>
      </p:sp>
    </p:spTree>
    <p:extLst>
      <p:ext uri="{BB962C8B-B14F-4D97-AF65-F5344CB8AC3E}">
        <p14:creationId xmlns:p14="http://schemas.microsoft.com/office/powerpoint/2010/main" val="2033578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GROUPING SETS</a:t>
            </a:r>
          </a:p>
        </p:txBody>
      </p:sp>
      <p:sp>
        <p:nvSpPr>
          <p:cNvPr id="57347" name="Rectangle 3"/>
          <p:cNvSpPr>
            <a:spLocks noGrp="1" noChangeArrowheads="1"/>
          </p:cNvSpPr>
          <p:nvPr>
            <p:ph idx="1"/>
          </p:nvPr>
        </p:nvSpPr>
        <p:spPr>
          <a:xfrm>
            <a:off x="457200" y="2590800"/>
            <a:ext cx="8305800" cy="1295400"/>
          </a:xfrm>
        </p:spPr>
        <p:txBody>
          <a:bodyPr/>
          <a:lstStyle/>
          <a:p>
            <a:pPr>
              <a:lnSpc>
                <a:spcPct val="90000"/>
              </a:lnSpc>
              <a:buFontTx/>
              <a:buNone/>
            </a:pPr>
            <a:r>
              <a:rPr lang="en-US" sz="2400" dirty="0">
                <a:latin typeface="Courier New" pitchFamily="-109" charset="0"/>
              </a:rPr>
              <a:t>SELECT location, channel, SUM(revenue)</a:t>
            </a:r>
          </a:p>
          <a:p>
            <a:pPr>
              <a:lnSpc>
                <a:spcPct val="90000"/>
              </a:lnSpc>
              <a:buFontTx/>
              <a:buNone/>
            </a:pPr>
            <a:r>
              <a:rPr lang="en-US" sz="2400" dirty="0">
                <a:latin typeface="Courier New" pitchFamily="-109" charset="0"/>
              </a:rPr>
              <a:t>FROM </a:t>
            </a:r>
            <a:r>
              <a:rPr lang="en-US" sz="2400" dirty="0" err="1">
                <a:latin typeface="Courier New" pitchFamily="-109" charset="0"/>
              </a:rPr>
              <a:t>exped</a:t>
            </a:r>
            <a:endParaRPr lang="en-US" sz="2400" dirty="0">
              <a:latin typeface="Courier New" pitchFamily="-109" charset="0"/>
            </a:endParaRPr>
          </a:p>
          <a:p>
            <a:pPr>
              <a:lnSpc>
                <a:spcPct val="90000"/>
              </a:lnSpc>
              <a:buFontTx/>
              <a:buNone/>
            </a:pPr>
            <a:r>
              <a:rPr lang="en-US" sz="2400" dirty="0">
                <a:latin typeface="Courier New" pitchFamily="-109" charset="0"/>
              </a:rPr>
              <a:t>GROUP BY GROUPING SETS (location, channel);</a:t>
            </a:r>
            <a:endParaRPr lang="en-US" sz="3600" dirty="0"/>
          </a:p>
        </p:txBody>
      </p:sp>
    </p:spTree>
    <p:extLst>
      <p:ext uri="{BB962C8B-B14F-4D97-AF65-F5344CB8AC3E}">
        <p14:creationId xmlns:p14="http://schemas.microsoft.com/office/powerpoint/2010/main" val="1157506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GROUPING SETS</a:t>
            </a:r>
          </a:p>
        </p:txBody>
      </p:sp>
      <p:graphicFrame>
        <p:nvGraphicFramePr>
          <p:cNvPr id="58462" name="Group 94"/>
          <p:cNvGraphicFramePr>
            <a:graphicFrameLocks noGrp="1"/>
          </p:cNvGraphicFramePr>
          <p:nvPr>
            <p:extLst>
              <p:ext uri="{D42A27DB-BD31-4B8C-83A1-F6EECF244321}">
                <p14:modId xmlns:p14="http://schemas.microsoft.com/office/powerpoint/2010/main" val="2123551671"/>
              </p:ext>
            </p:extLst>
          </p:nvPr>
        </p:nvGraphicFramePr>
        <p:xfrm>
          <a:off x="2027237" y="2235958"/>
          <a:ext cx="5089525" cy="4302125"/>
        </p:xfrm>
        <a:graphic>
          <a:graphicData uri="http://schemas.openxmlformats.org/drawingml/2006/table">
            <a:tbl>
              <a:tblPr/>
              <a:tblGrid>
                <a:gridCol w="1696988">
                  <a:extLst>
                    <a:ext uri="{9D8B030D-6E8A-4147-A177-3AD203B41FA5}">
                      <a16:colId xmlns:a16="http://schemas.microsoft.com/office/drawing/2014/main" val="20000"/>
                    </a:ext>
                  </a:extLst>
                </a:gridCol>
                <a:gridCol w="1695550">
                  <a:extLst>
                    <a:ext uri="{9D8B030D-6E8A-4147-A177-3AD203B41FA5}">
                      <a16:colId xmlns:a16="http://schemas.microsoft.com/office/drawing/2014/main" val="20001"/>
                    </a:ext>
                  </a:extLst>
                </a:gridCol>
                <a:gridCol w="1696987">
                  <a:extLst>
                    <a:ext uri="{9D8B030D-6E8A-4147-A177-3AD203B41FA5}">
                      <a16:colId xmlns:a16="http://schemas.microsoft.com/office/drawing/2014/main" val="20002"/>
                    </a:ext>
                  </a:extLst>
                </a:gridCol>
              </a:tblGrid>
              <a:tr h="3708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109" charset="0"/>
                        </a:rPr>
                        <a:t>Location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Channel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Revenue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491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Catalog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108762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491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Store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347537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491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Web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27166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491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London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214334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r h="491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New York</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39123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5"/>
                  </a:ext>
                </a:extLst>
              </a:tr>
              <a:tr h="491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Paris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143303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6"/>
                  </a:ext>
                </a:extLst>
              </a:tr>
              <a:tr h="491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Sydney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29989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7"/>
                  </a:ext>
                </a:extLst>
              </a:tr>
              <a:tr h="491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Tokyo</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109" charset="0"/>
                        </a:rPr>
                        <a:t>56716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1622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ROLLUP</a:t>
            </a:r>
          </a:p>
        </p:txBody>
      </p:sp>
      <p:sp>
        <p:nvSpPr>
          <p:cNvPr id="60419" name="Rectangle 3"/>
          <p:cNvSpPr>
            <a:spLocks noGrp="1" noChangeArrowheads="1"/>
          </p:cNvSpPr>
          <p:nvPr>
            <p:ph idx="1"/>
          </p:nvPr>
        </p:nvSpPr>
        <p:spPr>
          <a:xfrm>
            <a:off x="838200" y="2971800"/>
            <a:ext cx="8305800" cy="2908300"/>
          </a:xfrm>
        </p:spPr>
        <p:txBody>
          <a:bodyPr/>
          <a:lstStyle/>
          <a:p>
            <a:pPr>
              <a:buFontTx/>
              <a:buNone/>
            </a:pPr>
            <a:r>
              <a:rPr lang="en-US" sz="2400" dirty="0">
                <a:latin typeface="Courier New" pitchFamily="-109" charset="0"/>
              </a:rPr>
              <a:t>SELECT location, channel, </a:t>
            </a:r>
            <a:r>
              <a:rPr lang="en-US" sz="2400" dirty="0" err="1">
                <a:latin typeface="Courier New" pitchFamily="-109" charset="0"/>
              </a:rPr>
              <a:t>SUM(revenue</a:t>
            </a:r>
            <a:r>
              <a:rPr lang="en-US" sz="2400" dirty="0">
                <a:latin typeface="Courier New" pitchFamily="-109" charset="0"/>
              </a:rPr>
              <a:t>)</a:t>
            </a:r>
          </a:p>
          <a:p>
            <a:pPr>
              <a:buFontTx/>
              <a:buNone/>
            </a:pPr>
            <a:r>
              <a:rPr lang="en-US" sz="2400" dirty="0">
                <a:latin typeface="Courier New" pitchFamily="-109" charset="0"/>
              </a:rPr>
              <a:t>FROM </a:t>
            </a:r>
            <a:r>
              <a:rPr lang="en-US" sz="2400" dirty="0" err="1">
                <a:latin typeface="Courier New" pitchFamily="-109" charset="0"/>
              </a:rPr>
              <a:t>exped</a:t>
            </a:r>
            <a:endParaRPr lang="en-US" sz="2400" dirty="0">
              <a:latin typeface="Courier New" pitchFamily="-109" charset="0"/>
            </a:endParaRPr>
          </a:p>
          <a:p>
            <a:pPr>
              <a:buFontTx/>
              <a:buNone/>
            </a:pPr>
            <a:r>
              <a:rPr lang="en-US" sz="2400" dirty="0">
                <a:latin typeface="Courier New" pitchFamily="-109" charset="0"/>
              </a:rPr>
              <a:t>GROUP BY ROLLUP (location, channel);</a:t>
            </a:r>
            <a:endParaRPr lang="en-US" sz="2000" dirty="0">
              <a:latin typeface="Courier New" pitchFamily="-109" charset="0"/>
            </a:endParaRPr>
          </a:p>
        </p:txBody>
      </p:sp>
    </p:spTree>
    <p:extLst>
      <p:ext uri="{BB962C8B-B14F-4D97-AF65-F5344CB8AC3E}">
        <p14:creationId xmlns:p14="http://schemas.microsoft.com/office/powerpoint/2010/main" val="1973237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2514600"/>
            <a:ext cx="2819400" cy="1143000"/>
          </a:xfrm>
        </p:spPr>
        <p:txBody>
          <a:bodyPr/>
          <a:lstStyle/>
          <a:p>
            <a:r>
              <a:rPr lang="en-US"/>
              <a:t>ROLLUP</a:t>
            </a:r>
          </a:p>
        </p:txBody>
      </p:sp>
      <p:graphicFrame>
        <p:nvGraphicFramePr>
          <p:cNvPr id="59595" name="Group 203"/>
          <p:cNvGraphicFramePr>
            <a:graphicFrameLocks noGrp="1"/>
          </p:cNvGraphicFramePr>
          <p:nvPr/>
        </p:nvGraphicFramePr>
        <p:xfrm>
          <a:off x="3810000" y="533400"/>
          <a:ext cx="4114800" cy="5871401"/>
        </p:xfrm>
        <a:graphic>
          <a:graphicData uri="http://schemas.openxmlformats.org/drawingml/2006/table">
            <a:tbl>
              <a:tblPr/>
              <a:tblGrid>
                <a:gridCol w="1524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66713">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Location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Channel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r" defTabSz="914400" rtl="0" eaLnBrk="1" fontAlgn="base" latinLnBrk="0" hangingPunct="1">
                        <a:lnSpc>
                          <a:spcPct val="8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Revenue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483465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London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214334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New York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39123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Paris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143303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Sydney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29989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5"/>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Tokyo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null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56716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6"/>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London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Catalog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50310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7"/>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London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Store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151015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8"/>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London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Web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13009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9"/>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New York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Catalog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8712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0"/>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New York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Store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28060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1"/>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New York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Web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2351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2"/>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Paris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Catalog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32166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3"/>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Paris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Store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104083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4"/>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Paris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Web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7054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5"/>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Sydney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Catalog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5471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6"/>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Sydney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Store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21769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7"/>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Sydney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Web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2749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8"/>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Tokyo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Catalog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12103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9"/>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Tokyo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Store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42610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20"/>
                  </a:ext>
                </a:extLst>
              </a:tr>
              <a:tr h="236538">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Tokyo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Web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6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109" charset="0"/>
                        </a:rPr>
                        <a:t>2003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21"/>
                  </a:ext>
                </a:extLst>
              </a:tr>
            </a:tbl>
          </a:graphicData>
        </a:graphic>
      </p:graphicFrame>
    </p:spTree>
    <p:extLst>
      <p:ext uri="{BB962C8B-B14F-4D97-AF65-F5344CB8AC3E}">
        <p14:creationId xmlns:p14="http://schemas.microsoft.com/office/powerpoint/2010/main" val="1088953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CUBE</a:t>
            </a:r>
          </a:p>
        </p:txBody>
      </p:sp>
      <p:sp>
        <p:nvSpPr>
          <p:cNvPr id="63491" name="Rectangle 3"/>
          <p:cNvSpPr>
            <a:spLocks noGrp="1" noChangeArrowheads="1"/>
          </p:cNvSpPr>
          <p:nvPr>
            <p:ph idx="1"/>
          </p:nvPr>
        </p:nvSpPr>
        <p:spPr>
          <a:xfrm>
            <a:off x="838200" y="2971800"/>
            <a:ext cx="8305800" cy="2908300"/>
          </a:xfrm>
        </p:spPr>
        <p:txBody>
          <a:bodyPr/>
          <a:lstStyle/>
          <a:p>
            <a:pPr>
              <a:buFontTx/>
              <a:buNone/>
            </a:pPr>
            <a:r>
              <a:rPr lang="en-US" sz="2400">
                <a:latin typeface="Courier New" pitchFamily="-109" charset="0"/>
              </a:rPr>
              <a:t>SELECT location, channel, SUM(revenue)</a:t>
            </a:r>
          </a:p>
          <a:p>
            <a:pPr>
              <a:buFontTx/>
              <a:buNone/>
            </a:pPr>
            <a:r>
              <a:rPr lang="en-US" sz="2400">
                <a:latin typeface="Courier New" pitchFamily="-109" charset="0"/>
              </a:rPr>
              <a:t>FROM exped</a:t>
            </a:r>
          </a:p>
          <a:p>
            <a:pPr>
              <a:buFontTx/>
              <a:buNone/>
            </a:pPr>
            <a:r>
              <a:rPr lang="en-US" sz="2400">
                <a:latin typeface="Courier New" pitchFamily="-109" charset="0"/>
              </a:rPr>
              <a:t>GROUP BY CUBE (location, channel);</a:t>
            </a:r>
            <a:endParaRPr lang="en-US"/>
          </a:p>
        </p:txBody>
      </p:sp>
    </p:spTree>
    <p:extLst>
      <p:ext uri="{BB962C8B-B14F-4D97-AF65-F5344CB8AC3E}">
        <p14:creationId xmlns:p14="http://schemas.microsoft.com/office/powerpoint/2010/main" val="1178910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919" name="Group 407"/>
          <p:cNvGraphicFramePr>
            <a:graphicFrameLocks noGrp="1"/>
          </p:cNvGraphicFramePr>
          <p:nvPr/>
        </p:nvGraphicFramePr>
        <p:xfrm>
          <a:off x="3048000" y="381000"/>
          <a:ext cx="3962400" cy="5868164"/>
        </p:xfrm>
        <a:graphic>
          <a:graphicData uri="http://schemas.openxmlformats.org/drawingml/2006/table">
            <a:tbl>
              <a:tblPr/>
              <a:tblGrid>
                <a:gridCol w="1295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Location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Channel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Revenue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extLst>
                  <a:ext uri="{0D108BD9-81ED-4DB2-BD59-A6C34878D82A}">
                    <a16:rowId xmlns:a16="http://schemas.microsoft.com/office/drawing/2014/main" val="10000"/>
                  </a:ext>
                </a:extLst>
              </a:tr>
              <a:tr h="230188">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null</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Catalog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108762</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null</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Store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347537</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null</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Web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27166</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null</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null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483465</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London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null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214334</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5"/>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New York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null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39123</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6"/>
                  </a:ext>
                </a:extLst>
              </a:tr>
              <a:tr h="227013">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Paris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null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143303</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7"/>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Sydney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null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29989</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8"/>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Tokyo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null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56716</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9"/>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London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Catalog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50310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0"/>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London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Store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151015</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1"/>
                  </a:ext>
                </a:extLst>
              </a:tr>
              <a:tr h="230188">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London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Web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13009</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2"/>
                  </a:ext>
                </a:extLst>
              </a:tr>
              <a:tr h="200025">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New York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Catalog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8712</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3"/>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New York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Store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28060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4"/>
                  </a:ext>
                </a:extLst>
              </a:tr>
              <a:tr h="231775">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New York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Web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2351</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5"/>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Paris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Catalog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32166</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6"/>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Paris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Store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104083</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7"/>
                  </a:ext>
                </a:extLst>
              </a:tr>
              <a:tr h="252413">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Paris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Web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7054</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8"/>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Sydney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Catalog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5471</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19"/>
                  </a:ext>
                </a:extLst>
              </a:tr>
              <a:tr h="2286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Sydney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Store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21769</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20"/>
                  </a:ext>
                </a:extLst>
              </a:tr>
              <a:tr h="2540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Sydney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Web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2749</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21"/>
                  </a:ext>
                </a:extLst>
              </a:tr>
              <a:tr h="2794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Tokyo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Catalog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12103</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22"/>
                  </a:ext>
                </a:extLst>
              </a:tr>
              <a:tr h="2540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Tokyo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Store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42610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23"/>
                  </a:ext>
                </a:extLst>
              </a:tr>
              <a:tr h="279400">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Tokyo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Web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r" defTabSz="914400" rtl="0" eaLnBrk="1" fontAlgn="base" latinLnBrk="0" hangingPunct="1">
                        <a:lnSpc>
                          <a:spcPct val="35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109" charset="0"/>
                        </a:rPr>
                        <a:t>2003</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24"/>
                  </a:ext>
                </a:extLst>
              </a:tr>
            </a:tbl>
          </a:graphicData>
        </a:graphic>
      </p:graphicFrame>
      <p:sp>
        <p:nvSpPr>
          <p:cNvPr id="64915" name="Text Box 403"/>
          <p:cNvSpPr txBox="1">
            <a:spLocks noChangeArrowheads="1"/>
          </p:cNvSpPr>
          <p:nvPr/>
        </p:nvSpPr>
        <p:spPr bwMode="auto">
          <a:xfrm>
            <a:off x="152400" y="3124200"/>
            <a:ext cx="1497013" cy="762000"/>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4400">
                <a:solidFill>
                  <a:schemeClr val="tx2"/>
                </a:solidFill>
                <a:latin typeface="Trebuchet MS" pitchFamily="-109" charset="0"/>
              </a:rPr>
              <a:t>CUBE</a:t>
            </a:r>
          </a:p>
        </p:txBody>
      </p:sp>
    </p:spTree>
    <p:extLst>
      <p:ext uri="{BB962C8B-B14F-4D97-AF65-F5344CB8AC3E}">
        <p14:creationId xmlns:p14="http://schemas.microsoft.com/office/powerpoint/2010/main" val="1260982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MySQL</a:t>
            </a:r>
            <a:r>
              <a:rPr lang="en-US" dirty="0"/>
              <a:t> version of ROLLUP</a:t>
            </a:r>
          </a:p>
        </p:txBody>
      </p:sp>
      <p:sp>
        <p:nvSpPr>
          <p:cNvPr id="5" name="Content Placeholder 4"/>
          <p:cNvSpPr>
            <a:spLocks noGrp="1"/>
          </p:cNvSpPr>
          <p:nvPr>
            <p:ph idx="1"/>
          </p:nvPr>
        </p:nvSpPr>
        <p:spPr>
          <a:xfrm>
            <a:off x="642582" y="2438400"/>
            <a:ext cx="8077200" cy="4113212"/>
          </a:xfrm>
        </p:spPr>
        <p:txBody>
          <a:bodyPr/>
          <a:lstStyle/>
          <a:p>
            <a:pPr>
              <a:buNone/>
            </a:pPr>
            <a:r>
              <a:rPr lang="en-US" sz="2400" dirty="0">
                <a:latin typeface="Courier New"/>
              </a:rPr>
              <a:t>SELECT location, FORMAT(SUM(revenue),0)</a:t>
            </a:r>
          </a:p>
          <a:p>
            <a:pPr>
              <a:buNone/>
            </a:pPr>
            <a:r>
              <a:rPr lang="en-US" sz="2400" dirty="0">
                <a:latin typeface="Courier New"/>
              </a:rPr>
              <a:t>FROM </a:t>
            </a:r>
            <a:r>
              <a:rPr lang="en-US" sz="2400" dirty="0" err="1">
                <a:latin typeface="Courier New"/>
              </a:rPr>
              <a:t>exped</a:t>
            </a:r>
            <a:endParaRPr lang="en-US" sz="2400" dirty="0">
              <a:latin typeface="Courier New"/>
            </a:endParaRPr>
          </a:p>
          <a:p>
            <a:pPr>
              <a:buNone/>
            </a:pPr>
            <a:r>
              <a:rPr lang="en-US" sz="2400" dirty="0">
                <a:latin typeface="Courier New"/>
              </a:rPr>
              <a:t>GROUP BY  location WITH ROLLUP;</a:t>
            </a:r>
          </a:p>
          <a:p>
            <a:pPr>
              <a:buNone/>
            </a:pPr>
            <a:endParaRPr lang="en-US" sz="2400" dirty="0">
              <a:latin typeface="Courier New"/>
            </a:endParaRPr>
          </a:p>
          <a:p>
            <a:pPr>
              <a:buNone/>
            </a:pPr>
            <a:r>
              <a:rPr lang="en-US" sz="2400" dirty="0">
                <a:latin typeface="Courier New"/>
              </a:rPr>
              <a:t>SELECT location, channel, FORMAT(SUM(revenue),0)</a:t>
            </a:r>
          </a:p>
          <a:p>
            <a:pPr>
              <a:buNone/>
            </a:pPr>
            <a:r>
              <a:rPr lang="en-US" sz="2400" dirty="0">
                <a:latin typeface="Courier New"/>
              </a:rPr>
              <a:t>FROM </a:t>
            </a:r>
            <a:r>
              <a:rPr lang="en-US" sz="2400" dirty="0" err="1">
                <a:latin typeface="Courier New"/>
              </a:rPr>
              <a:t>exped</a:t>
            </a:r>
            <a:endParaRPr lang="en-US" sz="2400" dirty="0">
              <a:latin typeface="Courier New"/>
            </a:endParaRPr>
          </a:p>
          <a:p>
            <a:pPr>
              <a:buNone/>
            </a:pPr>
            <a:r>
              <a:rPr lang="en-US" sz="2400" dirty="0">
                <a:latin typeface="Courier New"/>
              </a:rPr>
              <a:t>GROUP BY  location, channel WITH ROLLUP;</a:t>
            </a:r>
          </a:p>
        </p:txBody>
      </p:sp>
    </p:spTree>
    <p:extLst>
      <p:ext uri="{BB962C8B-B14F-4D97-AF65-F5344CB8AC3E}">
        <p14:creationId xmlns:p14="http://schemas.microsoft.com/office/powerpoint/2010/main" val="196176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lIns="90487" tIns="44450" rIns="90487" bIns="44450" anchor="ctr"/>
          <a:lstStyle/>
          <a:p>
            <a:r>
              <a:rPr lang="en-US"/>
              <a:t>The problem</a:t>
            </a:r>
          </a:p>
        </p:txBody>
      </p:sp>
      <p:sp>
        <p:nvSpPr>
          <p:cNvPr id="9219" name="Rectangle 3"/>
          <p:cNvSpPr>
            <a:spLocks noGrp="1" noChangeArrowheads="1"/>
          </p:cNvSpPr>
          <p:nvPr>
            <p:ph idx="1"/>
          </p:nvPr>
        </p:nvSpPr>
        <p:spPr>
          <a:noFill/>
          <a:ln/>
        </p:spPr>
        <p:txBody>
          <a:bodyPr lIns="90487" tIns="44450" rIns="90487" bIns="44450"/>
          <a:lstStyle/>
          <a:p>
            <a:r>
              <a:rPr lang="en-US"/>
              <a:t>Organizational memory is fragmented</a:t>
            </a:r>
          </a:p>
          <a:p>
            <a:pPr lvl="1"/>
            <a:r>
              <a:rPr lang="en-US"/>
              <a:t>Different systems</a:t>
            </a:r>
          </a:p>
          <a:p>
            <a:pPr lvl="1"/>
            <a:r>
              <a:rPr lang="en-US"/>
              <a:t>Different database technologies</a:t>
            </a:r>
          </a:p>
          <a:p>
            <a:pPr lvl="1"/>
            <a:r>
              <a:rPr lang="en-US"/>
              <a:t>Different locations</a:t>
            </a:r>
          </a:p>
          <a:p>
            <a:r>
              <a:rPr lang="en-US"/>
              <a:t>An underused intelligence system containing undetected key facts about customers</a:t>
            </a:r>
          </a:p>
        </p:txBody>
      </p:sp>
    </p:spTree>
    <p:extLst>
      <p:ext uri="{BB962C8B-B14F-4D97-AF65-F5344CB8AC3E}">
        <p14:creationId xmlns:p14="http://schemas.microsoft.com/office/powerpoint/2010/main" val="24094124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lstStyle/>
          <a:p>
            <a:r>
              <a:rPr lang="en-US" dirty="0"/>
              <a:t>Using </a:t>
            </a:r>
            <a:r>
              <a:rPr lang="en-US" dirty="0" err="1"/>
              <a:t>ClassicModels</a:t>
            </a:r>
            <a:endParaRPr lang="en-US" dirty="0"/>
          </a:p>
          <a:p>
            <a:pPr lvl="1"/>
            <a:r>
              <a:rPr lang="en-US" dirty="0"/>
              <a:t>Compute total payments by country without and with ROLLUP</a:t>
            </a:r>
          </a:p>
          <a:p>
            <a:pPr lvl="1"/>
            <a:r>
              <a:rPr lang="en-US" dirty="0"/>
              <a:t>Compute total payments by country and year without and with ROLLUP</a:t>
            </a:r>
          </a:p>
          <a:p>
            <a:pPr lvl="1"/>
            <a:r>
              <a:rPr lang="en-US" dirty="0"/>
              <a:t>Compute total value of orders by country, and product line without and with ROLLUP</a:t>
            </a:r>
          </a:p>
          <a:p>
            <a:pPr lvl="1"/>
            <a:endParaRPr lang="en-US" dirty="0">
              <a:effectLst/>
            </a:endParaRPr>
          </a:p>
        </p:txBody>
      </p:sp>
    </p:spTree>
    <p:extLst>
      <p:ext uri="{BB962C8B-B14F-4D97-AF65-F5344CB8AC3E}">
        <p14:creationId xmlns:p14="http://schemas.microsoft.com/office/powerpoint/2010/main" val="1008560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SQL OLAP extensions</a:t>
            </a:r>
          </a:p>
        </p:txBody>
      </p:sp>
      <p:sp>
        <p:nvSpPr>
          <p:cNvPr id="65539" name="Rectangle 3"/>
          <p:cNvSpPr>
            <a:spLocks noGrp="1" noChangeArrowheads="1"/>
          </p:cNvSpPr>
          <p:nvPr>
            <p:ph idx="1"/>
          </p:nvPr>
        </p:nvSpPr>
        <p:spPr/>
        <p:txBody>
          <a:bodyPr/>
          <a:lstStyle/>
          <a:p>
            <a:r>
              <a:rPr lang="en-US" dirty="0"/>
              <a:t>Useful</a:t>
            </a:r>
          </a:p>
          <a:p>
            <a:r>
              <a:rPr lang="en-US" dirty="0"/>
              <a:t>Not as powerful as MDDB tools</a:t>
            </a:r>
          </a:p>
        </p:txBody>
      </p:sp>
    </p:spTree>
    <p:extLst>
      <p:ext uri="{BB962C8B-B14F-4D97-AF65-F5344CB8AC3E}">
        <p14:creationId xmlns:p14="http://schemas.microsoft.com/office/powerpoint/2010/main" val="784284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487" tIns="44450" rIns="90487" bIns="44450" anchor="ctr"/>
          <a:lstStyle/>
          <a:p>
            <a:r>
              <a:rPr lang="en-US"/>
              <a:t>Conclusion</a:t>
            </a:r>
          </a:p>
        </p:txBody>
      </p:sp>
      <p:sp>
        <p:nvSpPr>
          <p:cNvPr id="51203" name="Rectangle 3"/>
          <p:cNvSpPr>
            <a:spLocks noGrp="1" noChangeArrowheads="1"/>
          </p:cNvSpPr>
          <p:nvPr>
            <p:ph idx="1"/>
          </p:nvPr>
        </p:nvSpPr>
        <p:spPr>
          <a:xfrm>
            <a:off x="687387" y="2209800"/>
            <a:ext cx="7769225" cy="4113213"/>
          </a:xfrm>
          <a:noFill/>
          <a:ln/>
        </p:spPr>
        <p:txBody>
          <a:bodyPr lIns="90487" tIns="44450" rIns="90487" bIns="44450"/>
          <a:lstStyle/>
          <a:p>
            <a:pPr>
              <a:lnSpc>
                <a:spcPct val="90000"/>
              </a:lnSpc>
            </a:pPr>
            <a:r>
              <a:rPr lang="en-US" dirty="0"/>
              <a:t>Data management is an evolving discipline</a:t>
            </a:r>
          </a:p>
          <a:p>
            <a:pPr>
              <a:lnSpc>
                <a:spcPct val="90000"/>
              </a:lnSpc>
            </a:pPr>
            <a:r>
              <a:rPr lang="en-US" dirty="0"/>
              <a:t>Data managers have a dual responsibility</a:t>
            </a:r>
          </a:p>
          <a:p>
            <a:pPr lvl="1">
              <a:lnSpc>
                <a:spcPct val="90000"/>
              </a:lnSpc>
            </a:pPr>
            <a:r>
              <a:rPr lang="en-US" dirty="0"/>
              <a:t>Manage data to be in business today</a:t>
            </a:r>
          </a:p>
          <a:p>
            <a:pPr lvl="1">
              <a:lnSpc>
                <a:spcPct val="90000"/>
              </a:lnSpc>
            </a:pPr>
            <a:r>
              <a:rPr lang="en-US" dirty="0"/>
              <a:t>Manage data to be in business tomorrow</a:t>
            </a:r>
          </a:p>
          <a:p>
            <a:pPr>
              <a:lnSpc>
                <a:spcPct val="90000"/>
              </a:lnSpc>
            </a:pPr>
            <a:r>
              <a:rPr lang="en-US" dirty="0"/>
              <a:t>Data managers now need to support organizational intelligence technologies</a:t>
            </a:r>
          </a:p>
        </p:txBody>
      </p:sp>
    </p:spTree>
    <p:extLst>
      <p:ext uri="{BB962C8B-B14F-4D97-AF65-F5344CB8AC3E}">
        <p14:creationId xmlns:p14="http://schemas.microsoft.com/office/powerpoint/2010/main" val="21032748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nchor="ctr"/>
          <a:lstStyle/>
          <a:p>
            <a:r>
              <a:rPr lang="en-US"/>
              <a:t>The data warehouse</a:t>
            </a:r>
          </a:p>
        </p:txBody>
      </p:sp>
      <p:sp>
        <p:nvSpPr>
          <p:cNvPr id="10243" name="Rectangle 3"/>
          <p:cNvSpPr>
            <a:spLocks noGrp="1" noChangeArrowheads="1"/>
          </p:cNvSpPr>
          <p:nvPr>
            <p:ph idx="1"/>
          </p:nvPr>
        </p:nvSpPr>
        <p:spPr>
          <a:xfrm>
            <a:off x="687387" y="2190466"/>
            <a:ext cx="7769225" cy="4113213"/>
          </a:xfrm>
          <a:noFill/>
          <a:ln/>
        </p:spPr>
        <p:txBody>
          <a:bodyPr lIns="90487" tIns="44450" rIns="90487" bIns="44450"/>
          <a:lstStyle/>
          <a:p>
            <a:r>
              <a:rPr lang="en-US" dirty="0"/>
              <a:t>A repository of organizational data</a:t>
            </a:r>
          </a:p>
          <a:p>
            <a:r>
              <a:rPr lang="en-US" dirty="0"/>
              <a:t>Can be measured in </a:t>
            </a:r>
            <a:r>
              <a:rPr lang="en-US" dirty="0" err="1"/>
              <a:t>petabytes</a:t>
            </a:r>
            <a:r>
              <a:rPr lang="en-US" dirty="0"/>
              <a:t> (10</a:t>
            </a:r>
            <a:r>
              <a:rPr lang="en-US" baseline="30000" dirty="0"/>
              <a:t>15</a:t>
            </a:r>
            <a:r>
              <a:rPr lang="en-US" dirty="0"/>
              <a:t>)</a:t>
            </a:r>
          </a:p>
        </p:txBody>
      </p:sp>
      <p:pic>
        <p:nvPicPr>
          <p:cNvPr id="10245" name="Picture 5" descr="FireLite:Books:Data Management:6e:Art PNG:15-data warehouse.png"/>
          <p:cNvPicPr>
            <a:picLocks noChangeAspect="1" noChangeArrowheads="1"/>
          </p:cNvPicPr>
          <p:nvPr/>
        </p:nvPicPr>
        <p:blipFill>
          <a:blip r:embed="rId3" r:link="rId4"/>
          <a:srcRect/>
          <a:stretch>
            <a:fillRect/>
          </a:stretch>
        </p:blipFill>
        <p:spPr bwMode="auto">
          <a:xfrm>
            <a:off x="1196974" y="3733800"/>
            <a:ext cx="6750050" cy="2065338"/>
          </a:xfrm>
          <a:prstGeom prst="rect">
            <a:avLst/>
          </a:prstGeom>
          <a:noFill/>
        </p:spPr>
      </p:pic>
    </p:spTree>
    <p:extLst>
      <p:ext uri="{BB962C8B-B14F-4D97-AF65-F5344CB8AC3E}">
        <p14:creationId xmlns:p14="http://schemas.microsoft.com/office/powerpoint/2010/main" val="149277969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lIns="90487" tIns="44450" rIns="90487" bIns="44450" anchor="ctr"/>
          <a:lstStyle/>
          <a:p>
            <a:r>
              <a:rPr lang="en-US"/>
              <a:t>Managing the data warehouse</a:t>
            </a:r>
          </a:p>
        </p:txBody>
      </p:sp>
      <p:sp>
        <p:nvSpPr>
          <p:cNvPr id="11267" name="Rectangle 3"/>
          <p:cNvSpPr>
            <a:spLocks noGrp="1" noChangeArrowheads="1"/>
          </p:cNvSpPr>
          <p:nvPr>
            <p:ph idx="1"/>
          </p:nvPr>
        </p:nvSpPr>
        <p:spPr>
          <a:xfrm>
            <a:off x="687387" y="2212075"/>
            <a:ext cx="7769225" cy="4113213"/>
          </a:xfrm>
          <a:noFill/>
          <a:ln/>
        </p:spPr>
        <p:txBody>
          <a:bodyPr lIns="90487" tIns="44450" rIns="90487" bIns="44450"/>
          <a:lstStyle/>
          <a:p>
            <a:r>
              <a:rPr lang="en-US" dirty="0"/>
              <a:t>Extraction</a:t>
            </a:r>
          </a:p>
          <a:p>
            <a:r>
              <a:rPr lang="en-US" dirty="0"/>
              <a:t>Transformation</a:t>
            </a:r>
          </a:p>
          <a:p>
            <a:r>
              <a:rPr lang="en-US" dirty="0"/>
              <a:t>Cleaning</a:t>
            </a:r>
          </a:p>
          <a:p>
            <a:r>
              <a:rPr lang="en-US" dirty="0"/>
              <a:t>Loading</a:t>
            </a:r>
          </a:p>
          <a:p>
            <a:r>
              <a:rPr lang="en-US" dirty="0"/>
              <a:t>Scheduling</a:t>
            </a:r>
          </a:p>
          <a:p>
            <a:r>
              <a:rPr lang="en-US" dirty="0"/>
              <a:t>Metadata</a:t>
            </a:r>
          </a:p>
        </p:txBody>
      </p:sp>
    </p:spTree>
    <p:extLst>
      <p:ext uri="{BB962C8B-B14F-4D97-AF65-F5344CB8AC3E}">
        <p14:creationId xmlns:p14="http://schemas.microsoft.com/office/powerpoint/2010/main" val="9695319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487" tIns="44450" rIns="90487" bIns="44450" anchor="ctr"/>
          <a:lstStyle/>
          <a:p>
            <a:r>
              <a:rPr lang="en-US"/>
              <a:t>Extraction</a:t>
            </a:r>
          </a:p>
        </p:txBody>
      </p:sp>
      <p:sp>
        <p:nvSpPr>
          <p:cNvPr id="12291" name="Rectangle 3"/>
          <p:cNvSpPr>
            <a:spLocks noGrp="1" noChangeArrowheads="1"/>
          </p:cNvSpPr>
          <p:nvPr>
            <p:ph idx="1"/>
          </p:nvPr>
        </p:nvSpPr>
        <p:spPr>
          <a:xfrm>
            <a:off x="687387" y="2209800"/>
            <a:ext cx="7769225" cy="4113213"/>
          </a:xfrm>
          <a:noFill/>
          <a:ln/>
        </p:spPr>
        <p:txBody>
          <a:bodyPr lIns="90487" tIns="44450" rIns="90487" bIns="44450"/>
          <a:lstStyle/>
          <a:p>
            <a:pPr>
              <a:lnSpc>
                <a:spcPct val="90000"/>
              </a:lnSpc>
            </a:pPr>
            <a:r>
              <a:rPr lang="en-US" dirty="0"/>
              <a:t>Pulling data from existing systems</a:t>
            </a:r>
          </a:p>
          <a:p>
            <a:pPr>
              <a:lnSpc>
                <a:spcPct val="90000"/>
              </a:lnSpc>
            </a:pPr>
            <a:r>
              <a:rPr lang="en-US" dirty="0"/>
              <a:t>Operational systems were not designed for extraction to load into a data warehouse</a:t>
            </a:r>
          </a:p>
          <a:p>
            <a:pPr>
              <a:lnSpc>
                <a:spcPct val="90000"/>
              </a:lnSpc>
            </a:pPr>
            <a:r>
              <a:rPr lang="en-US" dirty="0"/>
              <a:t>Applications are often independent entities</a:t>
            </a:r>
          </a:p>
          <a:p>
            <a:pPr>
              <a:lnSpc>
                <a:spcPct val="90000"/>
              </a:lnSpc>
            </a:pPr>
            <a:r>
              <a:rPr lang="en-US" dirty="0"/>
              <a:t>Time consuming and complex</a:t>
            </a:r>
          </a:p>
          <a:p>
            <a:pPr>
              <a:lnSpc>
                <a:spcPct val="90000"/>
              </a:lnSpc>
            </a:pPr>
            <a:r>
              <a:rPr lang="en-US" dirty="0"/>
              <a:t>An ongoing process</a:t>
            </a:r>
          </a:p>
        </p:txBody>
      </p:sp>
    </p:spTree>
    <p:extLst>
      <p:ext uri="{BB962C8B-B14F-4D97-AF65-F5344CB8AC3E}">
        <p14:creationId xmlns:p14="http://schemas.microsoft.com/office/powerpoint/2010/main" val="16996935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nchor="ctr"/>
          <a:lstStyle/>
          <a:p>
            <a:r>
              <a:rPr lang="en-US"/>
              <a:t>Transformation</a:t>
            </a:r>
          </a:p>
        </p:txBody>
      </p:sp>
      <p:sp>
        <p:nvSpPr>
          <p:cNvPr id="13315" name="Rectangle 3"/>
          <p:cNvSpPr>
            <a:spLocks noGrp="1" noChangeArrowheads="1"/>
          </p:cNvSpPr>
          <p:nvPr>
            <p:ph idx="1"/>
          </p:nvPr>
        </p:nvSpPr>
        <p:spPr>
          <a:xfrm>
            <a:off x="685800" y="2209800"/>
            <a:ext cx="7772400" cy="3962400"/>
          </a:xfrm>
          <a:noFill/>
          <a:ln/>
        </p:spPr>
        <p:txBody>
          <a:bodyPr lIns="90487" tIns="44450" rIns="90487" bIns="44450"/>
          <a:lstStyle/>
          <a:p>
            <a:r>
              <a:rPr lang="en-US" sz="2800"/>
              <a:t>Encoding</a:t>
            </a:r>
          </a:p>
          <a:p>
            <a:pPr lvl="1"/>
            <a:r>
              <a:rPr lang="en-US" sz="2400" dirty="0"/>
              <a:t>m/f, male/female to M/F</a:t>
            </a:r>
          </a:p>
          <a:p>
            <a:r>
              <a:rPr lang="en-US" sz="2800" dirty="0"/>
              <a:t>Unit of measure</a:t>
            </a:r>
          </a:p>
          <a:p>
            <a:pPr lvl="1"/>
            <a:r>
              <a:rPr lang="en-US" sz="2400" dirty="0"/>
              <a:t>inches to </a:t>
            </a:r>
            <a:r>
              <a:rPr lang="en-US" sz="2400" dirty="0" err="1"/>
              <a:t>cms</a:t>
            </a:r>
            <a:endParaRPr lang="en-US" sz="2400" dirty="0"/>
          </a:p>
          <a:p>
            <a:r>
              <a:rPr lang="en-US" sz="2800" dirty="0"/>
              <a:t>Field</a:t>
            </a:r>
          </a:p>
          <a:p>
            <a:pPr lvl="1"/>
            <a:r>
              <a:rPr lang="en-US" sz="2400" dirty="0"/>
              <a:t>sales-date to </a:t>
            </a:r>
            <a:r>
              <a:rPr lang="en-US" sz="2400" dirty="0" err="1"/>
              <a:t>salesdate</a:t>
            </a:r>
            <a:endParaRPr lang="en-US" sz="2400" dirty="0"/>
          </a:p>
          <a:p>
            <a:r>
              <a:rPr lang="en-US" sz="2800" dirty="0"/>
              <a:t>Date</a:t>
            </a:r>
          </a:p>
          <a:p>
            <a:pPr lvl="1"/>
            <a:r>
              <a:rPr lang="en-US" sz="2400" dirty="0" err="1"/>
              <a:t>dd</a:t>
            </a:r>
            <a:r>
              <a:rPr lang="en-US" sz="2400" dirty="0"/>
              <a:t>/mm/</a:t>
            </a:r>
            <a:r>
              <a:rPr lang="en-US" sz="2400" dirty="0" err="1"/>
              <a:t>yy</a:t>
            </a:r>
            <a:r>
              <a:rPr lang="en-US" sz="2400" dirty="0"/>
              <a:t> to </a:t>
            </a:r>
            <a:r>
              <a:rPr lang="en-US" sz="2400" dirty="0" err="1"/>
              <a:t>yyyy</a:t>
            </a:r>
            <a:r>
              <a:rPr lang="en-US" sz="2400" dirty="0"/>
              <a:t>/mm/</a:t>
            </a:r>
            <a:r>
              <a:rPr lang="en-US" sz="2400" dirty="0" err="1"/>
              <a:t>dd</a:t>
            </a:r>
            <a:endParaRPr lang="en-US" sz="2400" dirty="0"/>
          </a:p>
        </p:txBody>
      </p:sp>
    </p:spTree>
    <p:extLst>
      <p:ext uri="{BB962C8B-B14F-4D97-AF65-F5344CB8AC3E}">
        <p14:creationId xmlns:p14="http://schemas.microsoft.com/office/powerpoint/2010/main" val="9214846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0487" tIns="44450" rIns="90487" bIns="44450" anchor="ctr"/>
          <a:lstStyle/>
          <a:p>
            <a:r>
              <a:rPr lang="en-US"/>
              <a:t>Cleaning</a:t>
            </a:r>
          </a:p>
        </p:txBody>
      </p:sp>
      <p:sp>
        <p:nvSpPr>
          <p:cNvPr id="14339" name="Rectangle 3"/>
          <p:cNvSpPr>
            <a:spLocks noGrp="1" noChangeArrowheads="1"/>
          </p:cNvSpPr>
          <p:nvPr>
            <p:ph idx="1"/>
          </p:nvPr>
        </p:nvSpPr>
        <p:spPr>
          <a:xfrm>
            <a:off x="687387" y="2209800"/>
            <a:ext cx="7769225" cy="4113213"/>
          </a:xfrm>
          <a:noFill/>
          <a:ln/>
        </p:spPr>
        <p:txBody>
          <a:bodyPr lIns="90487" tIns="44450" rIns="90487" bIns="44450"/>
          <a:lstStyle/>
          <a:p>
            <a:r>
              <a:rPr lang="en-US"/>
              <a:t>Same record stored in different departments</a:t>
            </a:r>
          </a:p>
          <a:p>
            <a:r>
              <a:rPr lang="en-US" dirty="0"/>
              <a:t>Multiple records for a company</a:t>
            </a:r>
          </a:p>
          <a:p>
            <a:r>
              <a:rPr lang="en-US" dirty="0"/>
              <a:t>Multiple entries for the same organization</a:t>
            </a:r>
          </a:p>
          <a:p>
            <a:r>
              <a:rPr lang="en-US" dirty="0"/>
              <a:t>Misuse of data entry fields</a:t>
            </a:r>
          </a:p>
        </p:txBody>
      </p:sp>
    </p:spTree>
    <p:extLst>
      <p:ext uri="{BB962C8B-B14F-4D97-AF65-F5344CB8AC3E}">
        <p14:creationId xmlns:p14="http://schemas.microsoft.com/office/powerpoint/2010/main" val="1887631507"/>
      </p:ext>
    </p:extLst>
  </p:cSld>
  <p:clrMapOvr>
    <a:masterClrMapping/>
  </p:clrMapOvr>
  <p:transition/>
</p:sld>
</file>

<file path=ppt/theme/theme1.xml><?xml version="1.0" encoding="utf-8"?>
<a:theme xmlns:a="http://schemas.openxmlformats.org/drawingml/2006/main" name="UGA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GATemplate" id="{FBEAE634-6466-5C4C-9E8E-1905B47CE371}" vid="{1AAF9FC3-A5B1-DF43-972C-76DD711896C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UGATemplate</Template>
  <TotalTime>7527</TotalTime>
  <Pages>47</Pages>
  <Words>1189</Words>
  <Application>Microsoft Macintosh PowerPoint</Application>
  <PresentationFormat>Letter Paper (8.5x11 in)</PresentationFormat>
  <Paragraphs>386</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Courier New</vt:lpstr>
      <vt:lpstr>Geneva</vt:lpstr>
      <vt:lpstr>Georgia</vt:lpstr>
      <vt:lpstr>Times</vt:lpstr>
      <vt:lpstr>Trebuchet MS</vt:lpstr>
      <vt:lpstr>UGA theme</vt:lpstr>
      <vt:lpstr>Organizational intelligence technologies</vt:lpstr>
      <vt:lpstr>Organizational intelligence</vt:lpstr>
      <vt:lpstr>The information systems cycle</vt:lpstr>
      <vt:lpstr>The problem</vt:lpstr>
      <vt:lpstr>The data warehouse</vt:lpstr>
      <vt:lpstr>Managing the data warehouse</vt:lpstr>
      <vt:lpstr>Extraction</vt:lpstr>
      <vt:lpstr>Transformation</vt:lpstr>
      <vt:lpstr>Cleaning</vt:lpstr>
      <vt:lpstr>Scheduling</vt:lpstr>
      <vt:lpstr>Metadata</vt:lpstr>
      <vt:lpstr>Warehouse architectures</vt:lpstr>
      <vt:lpstr>Centralized data warehouse</vt:lpstr>
      <vt:lpstr>Federated data warehouse</vt:lpstr>
      <vt:lpstr>Tiered data warehouse</vt:lpstr>
      <vt:lpstr>The hardware/software decision</vt:lpstr>
      <vt:lpstr>Exploiting data stores</vt:lpstr>
      <vt:lpstr>Verification and discovery</vt:lpstr>
      <vt:lpstr>OLAP</vt:lpstr>
      <vt:lpstr>TPS versus OLAP</vt:lpstr>
      <vt:lpstr>ROLAP</vt:lpstr>
      <vt:lpstr>The star structure</vt:lpstr>
      <vt:lpstr>The snowflake structure</vt:lpstr>
      <vt:lpstr>The link between  RDBMS and MDDB</vt:lpstr>
      <vt:lpstr>MDDB design</vt:lpstr>
      <vt:lpstr>Prompts for identifying dimensions</vt:lpstr>
      <vt:lpstr>Exercise</vt:lpstr>
      <vt:lpstr>Data mining</vt:lpstr>
      <vt:lpstr>Data mining functions</vt:lpstr>
      <vt:lpstr>Data mining technologies</vt:lpstr>
      <vt:lpstr>SQL-99 and OLAP</vt:lpstr>
      <vt:lpstr>SQL-99 extensions</vt:lpstr>
      <vt:lpstr>GROUPING SETS</vt:lpstr>
      <vt:lpstr>GROUPING SETS</vt:lpstr>
      <vt:lpstr>ROLLUP</vt:lpstr>
      <vt:lpstr>ROLLUP</vt:lpstr>
      <vt:lpstr>CUBE</vt:lpstr>
      <vt:lpstr>PowerPoint Presentation</vt:lpstr>
      <vt:lpstr>MySQL version of ROLLUP</vt:lpstr>
      <vt:lpstr>Exercises</vt:lpstr>
      <vt:lpstr>SQL OLAP extensions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Intelligence</dc:title>
  <dc:subject/>
  <dc:creator>Richard T. Watson</dc:creator>
  <cp:keywords/>
  <dc:description/>
  <cp:lastModifiedBy>Nikhil Srinivasan</cp:lastModifiedBy>
  <cp:revision>180</cp:revision>
  <cp:lastPrinted>1997-11-17T11:31:00Z</cp:lastPrinted>
  <dcterms:created xsi:type="dcterms:W3CDTF">2010-11-18T14:07:03Z</dcterms:created>
  <dcterms:modified xsi:type="dcterms:W3CDTF">2020-04-05T23:21:26Z</dcterms:modified>
</cp:coreProperties>
</file>