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7" d="100"/>
          <a:sy n="87" d="100"/>
        </p:scale>
        <p:origin x="1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C481A-19BB-4C75-8B75-9EFFCC717A73}"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34B1C-6955-47CD-9C57-C21CB27A337D}" type="slidenum">
              <a:rPr lang="en-US" smtClean="0"/>
              <a:t>‹#›</a:t>
            </a:fld>
            <a:endParaRPr lang="en-US"/>
          </a:p>
        </p:txBody>
      </p:sp>
    </p:spTree>
    <p:extLst>
      <p:ext uri="{BB962C8B-B14F-4D97-AF65-F5344CB8AC3E}">
        <p14:creationId xmlns:p14="http://schemas.microsoft.com/office/powerpoint/2010/main" val="253883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star2star.com/insights/blog/cloud-vs-hosted-service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7D5FB1-EF96-4494-ABCB-80FAF8E741E4}" type="slidenum">
              <a:rPr lang="en-US" smtClean="0"/>
              <a:t>2</a:t>
            </a:fld>
            <a:endParaRPr lang="en-US"/>
          </a:p>
        </p:txBody>
      </p:sp>
    </p:spTree>
    <p:extLst>
      <p:ext uri="{BB962C8B-B14F-4D97-AF65-F5344CB8AC3E}">
        <p14:creationId xmlns:p14="http://schemas.microsoft.com/office/powerpoint/2010/main" val="81393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54934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74999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11041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68532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7D5FB1-EF96-4494-ABCB-80FAF8E741E4}" type="slidenum">
              <a:rPr lang="en-US" smtClean="0"/>
              <a:t>28</a:t>
            </a:fld>
            <a:endParaRPr lang="en-US"/>
          </a:p>
        </p:txBody>
      </p:sp>
    </p:spTree>
    <p:extLst>
      <p:ext uri="{BB962C8B-B14F-4D97-AF65-F5344CB8AC3E}">
        <p14:creationId xmlns:p14="http://schemas.microsoft.com/office/powerpoint/2010/main" val="1120220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136005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916722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210304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https://www.star2star.com/insights/blog/cloud-vs-hosted-services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27365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7D5FB1-EF96-4494-ABCB-80FAF8E741E4}" type="slidenum">
              <a:rPr lang="en-US" smtClean="0"/>
              <a:t>3</a:t>
            </a:fld>
            <a:endParaRPr lang="en-US"/>
          </a:p>
        </p:txBody>
      </p:sp>
    </p:spTree>
    <p:extLst>
      <p:ext uri="{BB962C8B-B14F-4D97-AF65-F5344CB8AC3E}">
        <p14:creationId xmlns:p14="http://schemas.microsoft.com/office/powerpoint/2010/main" val="92396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7D5FB1-EF96-4494-ABCB-80FAF8E741E4}" type="slidenum">
              <a:rPr lang="en-US" smtClean="0"/>
              <a:t>17</a:t>
            </a:fld>
            <a:endParaRPr lang="en-US"/>
          </a:p>
        </p:txBody>
      </p:sp>
    </p:spTree>
    <p:extLst>
      <p:ext uri="{BB962C8B-B14F-4D97-AF65-F5344CB8AC3E}">
        <p14:creationId xmlns:p14="http://schemas.microsoft.com/office/powerpoint/2010/main" val="157268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1200" baseline="0" dirty="0">
                <a:solidFill>
                  <a:schemeClr val="tx1"/>
                </a:solidFill>
                <a:effectLst/>
                <a:latin typeface="+mn-lt"/>
                <a:ea typeface="+mn-ea"/>
                <a:cs typeface="+mn-cs"/>
              </a:rPr>
              <a:t>So as we start our conversation about designing databases, let’s begin by reviewing best practices for transactional database design. The guiding principle in this space is Normalization.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66341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87071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30423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8936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61095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57D5FB1-EF96-4494-ABCB-80FAF8E741E4}"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37835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E26EB3-6BF2-469F-8A90-9A0A93701AEA}"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51344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26EB3-6BF2-469F-8A90-9A0A93701AEA}"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10385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26EB3-6BF2-469F-8A90-9A0A93701AEA}"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957764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6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BC7206C-7D2B-4584-9073-6E84C1D99851}"/>
              </a:ext>
            </a:extLst>
          </p:cNvPr>
          <p:cNvSpPr/>
          <p:nvPr userDrawn="1"/>
        </p:nvSpPr>
        <p:spPr>
          <a:xfrm>
            <a:off x="8806642" y="0"/>
            <a:ext cx="338535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1"/>
              </a:solidFill>
            </a:endParaRPr>
          </a:p>
        </p:txBody>
      </p:sp>
      <p:cxnSp>
        <p:nvCxnSpPr>
          <p:cNvPr id="4" name="Straight Connector 3">
            <a:extLst>
              <a:ext uri="{FF2B5EF4-FFF2-40B4-BE49-F238E27FC236}">
                <a16:creationId xmlns:a16="http://schemas.microsoft.com/office/drawing/2014/main" xmlns="" id="{D7638951-733B-4674-B244-606C9AA47039}"/>
              </a:ext>
            </a:extLst>
          </p:cNvPr>
          <p:cNvCxnSpPr/>
          <p:nvPr userDrawn="1"/>
        </p:nvCxnSpPr>
        <p:spPr>
          <a:xfrm flipH="1">
            <a:off x="575980" y="6549313"/>
            <a:ext cx="11040043" cy="0"/>
          </a:xfrm>
          <a:prstGeom prst="line">
            <a:avLst/>
          </a:prstGeom>
          <a:ln w="9525" cmpd="sng">
            <a:solidFill>
              <a:srgbClr val="E7732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9D5D815E-664E-4F2D-ACF3-B229DACC1B1F}"/>
              </a:ext>
            </a:extLst>
          </p:cNvPr>
          <p:cNvCxnSpPr/>
          <p:nvPr userDrawn="1"/>
        </p:nvCxnSpPr>
        <p:spPr>
          <a:xfrm flipH="1">
            <a:off x="8806642" y="6549313"/>
            <a:ext cx="2809383" cy="0"/>
          </a:xfrm>
          <a:prstGeom prst="line">
            <a:avLst/>
          </a:prstGeom>
          <a:ln w="9525" cmpd="sng">
            <a:solidFill>
              <a:srgbClr val="E7732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6A73C713-BFE8-48C1-8F20-FC9777626348}"/>
              </a:ext>
            </a:extLst>
          </p:cNvPr>
          <p:cNvSpPr txBox="1"/>
          <p:nvPr userDrawn="1"/>
        </p:nvSpPr>
        <p:spPr>
          <a:xfrm>
            <a:off x="11616728" y="6394475"/>
            <a:ext cx="527787" cy="276999"/>
          </a:xfrm>
          <a:prstGeom prst="rect">
            <a:avLst/>
          </a:prstGeom>
          <a:noFill/>
        </p:spPr>
        <p:txBody>
          <a:bodyPr wrap="square" rtlCol="0">
            <a:spAutoFit/>
          </a:bodyPr>
          <a:lstStyle/>
          <a:p>
            <a:pPr algn="ctr"/>
            <a:fld id="{9FC1F18A-2504-464E-BC8E-062F35221589}" type="slidenum">
              <a:rPr lang="en-US" sz="1200" b="1" smtClean="0">
                <a:solidFill>
                  <a:srgbClr val="E77324"/>
                </a:solidFill>
                <a:latin typeface="Arial" charset="0"/>
                <a:ea typeface="Arial" charset="0"/>
                <a:cs typeface="Arial" charset="0"/>
              </a:rPr>
              <a:pPr algn="ctr"/>
              <a:t>‹#›</a:t>
            </a:fld>
            <a:endParaRPr lang="en-US" sz="1400" b="1">
              <a:solidFill>
                <a:srgbClr val="E77324"/>
              </a:solidFill>
              <a:latin typeface="Arial" charset="0"/>
              <a:ea typeface="Arial" charset="0"/>
              <a:cs typeface="Arial" charset="0"/>
            </a:endParaRPr>
          </a:p>
        </p:txBody>
      </p:sp>
      <p:sp>
        <p:nvSpPr>
          <p:cNvPr id="22" name="Text Placeholder 19">
            <a:extLst>
              <a:ext uri="{FF2B5EF4-FFF2-40B4-BE49-F238E27FC236}">
                <a16:creationId xmlns:a16="http://schemas.microsoft.com/office/drawing/2014/main" xmlns="" id="{82123647-D293-4871-B258-B3C557B5000E}"/>
              </a:ext>
            </a:extLst>
          </p:cNvPr>
          <p:cNvSpPr>
            <a:spLocks noGrp="1"/>
          </p:cNvSpPr>
          <p:nvPr>
            <p:ph type="body" sz="quarter" idx="16" hasCustomPrompt="1"/>
          </p:nvPr>
        </p:nvSpPr>
        <p:spPr>
          <a:xfrm>
            <a:off x="468191" y="2457738"/>
            <a:ext cx="7819415" cy="514351"/>
          </a:xfrm>
          <a:prstGeom prst="rect">
            <a:avLst/>
          </a:prstGeom>
        </p:spPr>
        <p:txBody>
          <a:bodyPr lIns="0" rIns="0">
            <a:noAutofit/>
          </a:bodyPr>
          <a:lstStyle>
            <a:lvl1pPr marL="0" indent="0" algn="l" defTabSz="914377" rtl="0" eaLnBrk="1" latinLnBrk="0" hangingPunct="1">
              <a:lnSpc>
                <a:spcPct val="100000"/>
              </a:lnSpc>
              <a:spcBef>
                <a:spcPts val="1000"/>
              </a:spcBef>
              <a:buFont typeface="Arial" panose="020B0604020202020204" pitchFamily="34" charset="0"/>
              <a:buNone/>
              <a:defRPr lang="en-US" sz="2400" kern="1200" baseline="0" dirty="0" smtClean="0">
                <a:solidFill>
                  <a:schemeClr val="accent1"/>
                </a:solidFill>
                <a:latin typeface="+mj-lt"/>
                <a:ea typeface="Times New Roman" charset="0"/>
                <a:cs typeface="Times New Roman" charset="0"/>
              </a:defRPr>
            </a:lvl1pPr>
            <a:lvl2pPr marL="0" indent="0" algn="l" defTabSz="914377" rtl="0" eaLnBrk="1" latinLnBrk="0" hangingPunct="1">
              <a:lnSpc>
                <a:spcPct val="100000"/>
              </a:lnSpc>
              <a:spcBef>
                <a:spcPts val="1000"/>
              </a:spcBef>
              <a:buFont typeface="Arial" panose="020B0604020202020204" pitchFamily="34" charset="0"/>
              <a:buNone/>
              <a:defRPr lang="en-US" sz="2400" kern="1200" baseline="0" dirty="0" smtClean="0">
                <a:solidFill>
                  <a:srgbClr val="E77324"/>
                </a:solidFill>
                <a:latin typeface="Times New Roman" charset="0"/>
                <a:ea typeface="Times New Roman" charset="0"/>
                <a:cs typeface="Times New Roman" charset="0"/>
              </a:defRPr>
            </a:lvl2pPr>
            <a:lvl3pPr marL="0" indent="0" algn="l" defTabSz="914377" rtl="0" eaLnBrk="1" latinLnBrk="0" hangingPunct="1">
              <a:lnSpc>
                <a:spcPct val="100000"/>
              </a:lnSpc>
              <a:spcBef>
                <a:spcPts val="1000"/>
              </a:spcBef>
              <a:buFont typeface="Arial" panose="020B0604020202020204" pitchFamily="34" charset="0"/>
              <a:buNone/>
              <a:defRPr lang="en-US" sz="2400" kern="1200" baseline="0" dirty="0" smtClean="0">
                <a:solidFill>
                  <a:srgbClr val="E77324"/>
                </a:solidFill>
                <a:latin typeface="Times New Roman" charset="0"/>
                <a:ea typeface="Times New Roman" charset="0"/>
                <a:cs typeface="Times New Roman" charset="0"/>
              </a:defRPr>
            </a:lvl3pPr>
            <a:lvl4pPr marL="0" indent="0" algn="l" defTabSz="914377" rtl="0" eaLnBrk="1" latinLnBrk="0" hangingPunct="1">
              <a:lnSpc>
                <a:spcPct val="100000"/>
              </a:lnSpc>
              <a:spcBef>
                <a:spcPts val="1000"/>
              </a:spcBef>
              <a:buFont typeface="Arial" panose="020B0604020202020204" pitchFamily="34" charset="0"/>
              <a:buNone/>
              <a:defRPr lang="en-US" sz="2400" kern="1200" baseline="0" dirty="0" smtClean="0">
                <a:solidFill>
                  <a:srgbClr val="E77324"/>
                </a:solidFill>
                <a:latin typeface="Times New Roman" charset="0"/>
                <a:ea typeface="Times New Roman" charset="0"/>
                <a:cs typeface="Times New Roman" charset="0"/>
              </a:defRPr>
            </a:lvl4pPr>
            <a:lvl5pPr marL="0" indent="0" algn="l" defTabSz="914377" rtl="0" eaLnBrk="1" latinLnBrk="0" hangingPunct="1">
              <a:lnSpc>
                <a:spcPct val="100000"/>
              </a:lnSpc>
              <a:spcBef>
                <a:spcPts val="1000"/>
              </a:spcBef>
              <a:buFont typeface="Arial" panose="020B0604020202020204" pitchFamily="34" charset="0"/>
              <a:buNone/>
              <a:defRPr lang="en-US" sz="2400" kern="1200" baseline="0" dirty="0">
                <a:solidFill>
                  <a:srgbClr val="E77324"/>
                </a:solidFill>
                <a:latin typeface="Times New Roman" charset="0"/>
                <a:ea typeface="Times New Roman" charset="0"/>
                <a:cs typeface="Times New Roman" charset="0"/>
              </a:defRPr>
            </a:lvl5pPr>
          </a:lstStyle>
          <a:p>
            <a:r>
              <a:rPr lang="en-US" dirty="0"/>
              <a:t>Subtitle: Times New Roman 24pt, Rotunda Orange</a:t>
            </a:r>
          </a:p>
        </p:txBody>
      </p:sp>
      <p:sp>
        <p:nvSpPr>
          <p:cNvPr id="23" name="Text Placeholder 14">
            <a:extLst>
              <a:ext uri="{FF2B5EF4-FFF2-40B4-BE49-F238E27FC236}">
                <a16:creationId xmlns:a16="http://schemas.microsoft.com/office/drawing/2014/main" xmlns="" id="{79A776A1-0A26-45B0-8942-A9158345888B}"/>
              </a:ext>
            </a:extLst>
          </p:cNvPr>
          <p:cNvSpPr>
            <a:spLocks noGrp="1"/>
          </p:cNvSpPr>
          <p:nvPr>
            <p:ph type="body" sz="quarter" idx="12" hasCustomPrompt="1"/>
          </p:nvPr>
        </p:nvSpPr>
        <p:spPr>
          <a:xfrm>
            <a:off x="480280" y="318031"/>
            <a:ext cx="7807325" cy="317500"/>
          </a:xfrm>
          <a:prstGeom prst="rect">
            <a:avLst/>
          </a:prstGeom>
        </p:spPr>
        <p:txBody>
          <a:bodyPr lIns="0" rIns="0">
            <a:noAutofit/>
          </a:bodyPr>
          <a:lstStyle>
            <a:lvl1pPr marL="0" indent="0">
              <a:lnSpc>
                <a:spcPct val="100000"/>
              </a:lnSpc>
              <a:buNone/>
              <a:defRPr sz="1400" b="1" i="0" cap="all" spc="300" baseline="0">
                <a:solidFill>
                  <a:schemeClr val="accent2"/>
                </a:solidFill>
                <a:latin typeface="+mn-lt"/>
                <a:ea typeface="Arial" charset="0"/>
                <a:cs typeface="Arial" charset="0"/>
              </a:defRPr>
            </a:lvl1pPr>
            <a:lvl2pPr marL="457189" indent="0">
              <a:lnSpc>
                <a:spcPct val="100000"/>
              </a:lnSpc>
              <a:buNone/>
              <a:defRPr sz="1400" b="1" i="0" spc="300">
                <a:solidFill>
                  <a:srgbClr val="1E3A74"/>
                </a:solidFill>
                <a:latin typeface="Arial" charset="0"/>
                <a:ea typeface="Arial" charset="0"/>
                <a:cs typeface="Arial" charset="0"/>
              </a:defRPr>
            </a:lvl2pPr>
            <a:lvl3pPr marL="914377" indent="0">
              <a:lnSpc>
                <a:spcPct val="100000"/>
              </a:lnSpc>
              <a:buNone/>
              <a:defRPr sz="1400" b="1" i="0" spc="300">
                <a:solidFill>
                  <a:srgbClr val="1E3A74"/>
                </a:solidFill>
                <a:latin typeface="Arial" charset="0"/>
                <a:ea typeface="Arial" charset="0"/>
                <a:cs typeface="Arial" charset="0"/>
              </a:defRPr>
            </a:lvl3pPr>
            <a:lvl4pPr marL="1371566" indent="0">
              <a:lnSpc>
                <a:spcPct val="100000"/>
              </a:lnSpc>
              <a:buNone/>
              <a:defRPr sz="1400" b="1" i="0" spc="300">
                <a:solidFill>
                  <a:srgbClr val="1E3A74"/>
                </a:solidFill>
                <a:latin typeface="Arial" charset="0"/>
                <a:ea typeface="Arial" charset="0"/>
                <a:cs typeface="Arial" charset="0"/>
              </a:defRPr>
            </a:lvl4pPr>
            <a:lvl5pPr marL="1828754" indent="0">
              <a:lnSpc>
                <a:spcPct val="100000"/>
              </a:lnSpc>
              <a:buNone/>
              <a:defRPr sz="1400" b="1" i="0" spc="300">
                <a:solidFill>
                  <a:srgbClr val="1E3A74"/>
                </a:solidFill>
                <a:latin typeface="Arial" charset="0"/>
                <a:ea typeface="Arial" charset="0"/>
                <a:cs typeface="Arial" charset="0"/>
              </a:defRPr>
            </a:lvl5pPr>
          </a:lstStyle>
          <a:p>
            <a:pPr lvl="0"/>
            <a:r>
              <a:rPr lang="en-US" dirty="0"/>
              <a:t>01 | SECTION HEADER: ARIAL BOLD 14PT, Jefferson Blue “Loose Tracking”</a:t>
            </a:r>
          </a:p>
        </p:txBody>
      </p:sp>
      <p:sp>
        <p:nvSpPr>
          <p:cNvPr id="25" name="Text Placeholder 10">
            <a:extLst>
              <a:ext uri="{FF2B5EF4-FFF2-40B4-BE49-F238E27FC236}">
                <a16:creationId xmlns:a16="http://schemas.microsoft.com/office/drawing/2014/main" xmlns="" id="{57220FDE-52E1-4318-B138-0CD09D573E03}"/>
              </a:ext>
            </a:extLst>
          </p:cNvPr>
          <p:cNvSpPr>
            <a:spLocks noGrp="1"/>
          </p:cNvSpPr>
          <p:nvPr>
            <p:ph type="body" sz="quarter" idx="15" hasCustomPrompt="1"/>
          </p:nvPr>
        </p:nvSpPr>
        <p:spPr>
          <a:xfrm>
            <a:off x="468191" y="3762342"/>
            <a:ext cx="7819415" cy="2242969"/>
          </a:xfrm>
          <a:prstGeom prst="rect">
            <a:avLst/>
          </a:prstGeom>
        </p:spPr>
        <p:txBody>
          <a:bodyPr lIns="0" rIns="0">
            <a:noAutofit/>
          </a:bodyPr>
          <a:lstStyle>
            <a:lvl1pPr marL="0" indent="0">
              <a:lnSpc>
                <a:spcPct val="100000"/>
              </a:lnSpc>
              <a:buNone/>
              <a:defRPr sz="1600" b="0" baseline="0">
                <a:solidFill>
                  <a:schemeClr val="accent2"/>
                </a:solidFill>
                <a:latin typeface="+mn-lt"/>
                <a:ea typeface="Arial" charset="0"/>
                <a:cs typeface="Arial" charset="0"/>
              </a:defRPr>
            </a:lvl1pPr>
            <a:lvl2pPr marL="457189" indent="0">
              <a:buNone/>
              <a:defRPr sz="2400">
                <a:solidFill>
                  <a:srgbClr val="E77324"/>
                </a:solidFill>
                <a:latin typeface="Times New Roman" charset="0"/>
                <a:ea typeface="Times New Roman" charset="0"/>
                <a:cs typeface="Times New Roman" charset="0"/>
              </a:defRPr>
            </a:lvl2pPr>
            <a:lvl3pPr marL="914377" indent="0">
              <a:buNone/>
              <a:defRPr sz="2400">
                <a:solidFill>
                  <a:srgbClr val="E77324"/>
                </a:solidFill>
                <a:latin typeface="Times New Roman" charset="0"/>
                <a:ea typeface="Times New Roman" charset="0"/>
                <a:cs typeface="Times New Roman" charset="0"/>
              </a:defRPr>
            </a:lvl3pPr>
            <a:lvl4pPr marL="1371566" indent="0">
              <a:buNone/>
              <a:defRPr sz="2400">
                <a:solidFill>
                  <a:srgbClr val="E77324"/>
                </a:solidFill>
                <a:latin typeface="Times New Roman" charset="0"/>
                <a:ea typeface="Times New Roman" charset="0"/>
                <a:cs typeface="Times New Roman" charset="0"/>
              </a:defRPr>
            </a:lvl4pPr>
            <a:lvl5pPr marL="1828754" indent="0">
              <a:buNone/>
              <a:defRPr sz="2400">
                <a:solidFill>
                  <a:srgbClr val="E77324"/>
                </a:solidFill>
                <a:latin typeface="Times New Roman" charset="0"/>
                <a:ea typeface="Times New Roman" charset="0"/>
                <a:cs typeface="Times New Roman" charset="0"/>
              </a:defRPr>
            </a:lvl5pPr>
          </a:lstStyle>
          <a:p>
            <a:pPr lvl="0"/>
            <a:r>
              <a:rPr lang="en-US" dirty="0"/>
              <a:t>Text: Arial Bold 16pt, Jefferson Blue</a:t>
            </a:r>
          </a:p>
        </p:txBody>
      </p:sp>
      <p:sp>
        <p:nvSpPr>
          <p:cNvPr id="27" name="Text Placeholder 17">
            <a:extLst>
              <a:ext uri="{FF2B5EF4-FFF2-40B4-BE49-F238E27FC236}">
                <a16:creationId xmlns:a16="http://schemas.microsoft.com/office/drawing/2014/main" xmlns="" id="{6E9C218E-8B98-4FA8-9356-86D384D19F60}"/>
              </a:ext>
            </a:extLst>
          </p:cNvPr>
          <p:cNvSpPr>
            <a:spLocks noGrp="1"/>
          </p:cNvSpPr>
          <p:nvPr>
            <p:ph type="body" sz="quarter" idx="13" hasCustomPrompt="1"/>
          </p:nvPr>
        </p:nvSpPr>
        <p:spPr>
          <a:xfrm>
            <a:off x="9272588" y="318033"/>
            <a:ext cx="2462213" cy="5687279"/>
          </a:xfrm>
          <a:prstGeom prst="rect">
            <a:avLst/>
          </a:prstGeom>
        </p:spPr>
        <p:txBody>
          <a:bodyPr anchor="b">
            <a:noAutofit/>
          </a:bodyPr>
          <a:lstStyle>
            <a:lvl1pPr marL="0" indent="0">
              <a:lnSpc>
                <a:spcPct val="100000"/>
              </a:lnSpc>
              <a:buNone/>
              <a:defRPr sz="1600" b="1" i="0" cap="all" spc="300" baseline="0">
                <a:solidFill>
                  <a:schemeClr val="bg1"/>
                </a:solidFill>
                <a:latin typeface="+mn-lt"/>
                <a:ea typeface="Arial" charset="0"/>
                <a:cs typeface="Arial" charset="0"/>
              </a:defRPr>
            </a:lvl1pPr>
            <a:lvl2pPr marL="457189" indent="0">
              <a:lnSpc>
                <a:spcPct val="100000"/>
              </a:lnSpc>
              <a:buNone/>
              <a:defRPr sz="1600" b="1" i="0" spc="300">
                <a:latin typeface="Arial" charset="0"/>
                <a:ea typeface="Arial" charset="0"/>
                <a:cs typeface="Arial" charset="0"/>
              </a:defRPr>
            </a:lvl2pPr>
            <a:lvl3pPr marL="914377" indent="0">
              <a:lnSpc>
                <a:spcPct val="100000"/>
              </a:lnSpc>
              <a:buNone/>
              <a:defRPr sz="1600" b="1" i="0" spc="300">
                <a:latin typeface="Arial" charset="0"/>
                <a:ea typeface="Arial" charset="0"/>
                <a:cs typeface="Arial" charset="0"/>
              </a:defRPr>
            </a:lvl3pPr>
            <a:lvl4pPr marL="1371566" indent="0">
              <a:lnSpc>
                <a:spcPct val="100000"/>
              </a:lnSpc>
              <a:buFont typeface="Arial" charset="0"/>
              <a:buNone/>
              <a:defRPr sz="1600" b="1" i="0" spc="300">
                <a:latin typeface="Arial" charset="0"/>
                <a:ea typeface="Arial" charset="0"/>
                <a:cs typeface="Arial" charset="0"/>
              </a:defRPr>
            </a:lvl4pPr>
            <a:lvl5pPr marL="1828754" indent="0">
              <a:lnSpc>
                <a:spcPct val="100000"/>
              </a:lnSpc>
              <a:buNone/>
              <a:defRPr sz="1600" b="1" i="0" spc="300">
                <a:latin typeface="Arial" charset="0"/>
                <a:ea typeface="Arial" charset="0"/>
                <a:cs typeface="Arial" charset="0"/>
              </a:defRPr>
            </a:lvl5pPr>
          </a:lstStyle>
          <a:p>
            <a:pPr lvl="0"/>
            <a:r>
              <a:rPr lang="en-US" dirty="0"/>
              <a:t>CAPTION:</a:t>
            </a:r>
            <a:br>
              <a:rPr lang="en-US" dirty="0"/>
            </a:br>
            <a:r>
              <a:rPr lang="en-US" dirty="0"/>
              <a:t>ARIAL BOLD 16PT, WHITE, “LOOSE” TRACKING</a:t>
            </a:r>
          </a:p>
        </p:txBody>
      </p:sp>
      <p:sp>
        <p:nvSpPr>
          <p:cNvPr id="28" name="Title 1">
            <a:extLst>
              <a:ext uri="{FF2B5EF4-FFF2-40B4-BE49-F238E27FC236}">
                <a16:creationId xmlns:a16="http://schemas.microsoft.com/office/drawing/2014/main" xmlns="" id="{6FB88F06-BA5C-4680-BC9A-3F2C8DB821E7}"/>
              </a:ext>
            </a:extLst>
          </p:cNvPr>
          <p:cNvSpPr>
            <a:spLocks noGrp="1"/>
          </p:cNvSpPr>
          <p:nvPr>
            <p:ph type="title" hasCustomPrompt="1"/>
          </p:nvPr>
        </p:nvSpPr>
        <p:spPr>
          <a:xfrm>
            <a:off x="468190" y="756245"/>
            <a:ext cx="7819415" cy="1580783"/>
          </a:xfrm>
          <a:prstGeom prst="rect">
            <a:avLst/>
          </a:prstGeom>
        </p:spPr>
        <p:txBody>
          <a:bodyPr lIns="0" rIns="0">
            <a:noAutofit/>
          </a:bodyPr>
          <a:lstStyle>
            <a:lvl1pPr>
              <a:lnSpc>
                <a:spcPct val="100000"/>
              </a:lnSpc>
              <a:defRPr sz="3200" b="1" i="0" cap="all" spc="300" baseline="0">
                <a:solidFill>
                  <a:schemeClr val="accent1"/>
                </a:solidFill>
                <a:latin typeface="+mn-lt"/>
                <a:ea typeface="Arial" charset="0"/>
                <a:cs typeface="Arial" charset="0"/>
              </a:defRPr>
            </a:lvl1pPr>
          </a:lstStyle>
          <a:p>
            <a:r>
              <a:rPr lang="en-US" dirty="0"/>
              <a:t>TITLE: ARIAL BOLD 32PT, ROTUNDA ORANGE, </a:t>
            </a:r>
            <a:br>
              <a:rPr lang="en-US" dirty="0"/>
            </a:br>
            <a:r>
              <a:rPr lang="en-US" dirty="0"/>
              <a:t>“LOOSE” TRACKING</a:t>
            </a:r>
          </a:p>
        </p:txBody>
      </p:sp>
      <p:pic>
        <p:nvPicPr>
          <p:cNvPr id="12" name="Picture 11">
            <a:extLst>
              <a:ext uri="{FF2B5EF4-FFF2-40B4-BE49-F238E27FC236}">
                <a16:creationId xmlns:a16="http://schemas.microsoft.com/office/drawing/2014/main" xmlns="" id="{BF5BF6D1-4FCD-4C6D-A852-54B92566B383}"/>
              </a:ext>
            </a:extLst>
          </p:cNvPr>
          <p:cNvPicPr>
            <a:picLocks noChangeAspect="1"/>
          </p:cNvPicPr>
          <p:nvPr userDrawn="1"/>
        </p:nvPicPr>
        <p:blipFill>
          <a:blip r:embed="rId2"/>
          <a:stretch>
            <a:fillRect/>
          </a:stretch>
        </p:blipFill>
        <p:spPr>
          <a:xfrm>
            <a:off x="196973" y="6402163"/>
            <a:ext cx="260228" cy="268903"/>
          </a:xfrm>
          <a:prstGeom prst="rect">
            <a:avLst/>
          </a:prstGeom>
        </p:spPr>
      </p:pic>
    </p:spTree>
    <p:extLst>
      <p:ext uri="{BB962C8B-B14F-4D97-AF65-F5344CB8AC3E}">
        <p14:creationId xmlns:p14="http://schemas.microsoft.com/office/powerpoint/2010/main" val="366980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and Text">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06400" y="1193800"/>
            <a:ext cx="11684000" cy="5283200"/>
          </a:xfrm>
        </p:spPr>
        <p:txBody>
          <a:bodyPr/>
          <a:lstStyle>
            <a:lvl1pPr>
              <a:spcAft>
                <a:spcPts val="1600"/>
              </a:spcAft>
              <a:defRPr/>
            </a:lvl1pPr>
            <a:lvl2pPr>
              <a:spcAft>
                <a:spcPts val="1600"/>
              </a:spcAft>
              <a:defRPr/>
            </a:lvl2pPr>
            <a:lvl3pPr>
              <a:spcAft>
                <a:spcPts val="1600"/>
              </a:spcAft>
              <a:defRPr/>
            </a:lvl3pPr>
          </a:lstStyle>
          <a:p>
            <a:pPr lvl="0"/>
            <a:r>
              <a:rPr lang="en-US"/>
              <a:t>Edit Master text styles</a:t>
            </a:r>
          </a:p>
          <a:p>
            <a:pPr lvl="1"/>
            <a:r>
              <a:rPr lang="en-US"/>
              <a:t>Second level</a:t>
            </a:r>
          </a:p>
          <a:p>
            <a:pPr lvl="2"/>
            <a:r>
              <a:rPr lang="en-US"/>
              <a:t>Third level</a:t>
            </a:r>
          </a:p>
        </p:txBody>
      </p:sp>
      <p:sp>
        <p:nvSpPr>
          <p:cNvPr id="3" name="Slide Number Placeholder 2"/>
          <p:cNvSpPr>
            <a:spLocks noGrp="1"/>
          </p:cNvSpPr>
          <p:nvPr>
            <p:ph type="sldNum" sz="quarter" idx="17"/>
          </p:nvPr>
        </p:nvSpPr>
        <p:spPr>
          <a:xfrm>
            <a:off x="11684000" y="6510030"/>
            <a:ext cx="406400" cy="333415"/>
          </a:xfrm>
          <a:prstGeom prst="rect">
            <a:avLst/>
          </a:prstGeom>
        </p:spPr>
        <p:txBody>
          <a:bodyPr vert="horz" lIns="45720" tIns="45720" rIns="45720" bIns="45720" rtlCol="0" anchor="b"/>
          <a:lstStyle>
            <a:lvl1pPr algn="ctr">
              <a:defRPr lang="en-US" sz="1333" b="1" smtClean="0">
                <a:solidFill>
                  <a:schemeClr val="tx1"/>
                </a:solidFill>
              </a:defRPr>
            </a:lvl1pPr>
          </a:lstStyle>
          <a:p>
            <a:fld id="{ED4E8DE7-8107-485D-819E-7A652D98D056}" type="slidenum">
              <a:rPr lang="en-US" smtClean="0"/>
              <a:pPr/>
              <a:t>‹#›</a:t>
            </a:fld>
            <a:endParaRPr lang="en-US" dirty="0"/>
          </a:p>
        </p:txBody>
      </p:sp>
      <p:cxnSp>
        <p:nvCxnSpPr>
          <p:cNvPr id="5" name="Straight Connector 4">
            <a:extLst>
              <a:ext uri="{FF2B5EF4-FFF2-40B4-BE49-F238E27FC236}">
                <a16:creationId xmlns:a16="http://schemas.microsoft.com/office/drawing/2014/main" xmlns="" id="{23260E87-EEDB-4DE9-8435-97792BCE7DA2}"/>
              </a:ext>
            </a:extLst>
          </p:cNvPr>
          <p:cNvCxnSpPr/>
          <p:nvPr/>
        </p:nvCxnSpPr>
        <p:spPr bwMode="auto">
          <a:xfrm flipH="1">
            <a:off x="2227072" y="6676736"/>
            <a:ext cx="9330944" cy="0"/>
          </a:xfrm>
          <a:prstGeom prst="line">
            <a:avLst/>
          </a:prstGeom>
          <a:ln w="6350">
            <a:solidFill>
              <a:schemeClr val="tx1"/>
            </a:solidFill>
            <a:headEnd type="none" w="med" len="med"/>
            <a:tailEnd type="none" w="med" len="med"/>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6" name="Title 5">
            <a:extLst>
              <a:ext uri="{FF2B5EF4-FFF2-40B4-BE49-F238E27FC236}">
                <a16:creationId xmlns:a16="http://schemas.microsoft.com/office/drawing/2014/main" xmlns="" id="{79E28296-35E3-47C2-A18D-F7F2AFB922FB}"/>
              </a:ext>
            </a:extLst>
          </p:cNvPr>
          <p:cNvSpPr>
            <a:spLocks noGrp="1"/>
          </p:cNvSpPr>
          <p:nvPr>
            <p:ph type="title"/>
          </p:nvPr>
        </p:nvSpPr>
        <p:spPr>
          <a:xfrm>
            <a:off x="1" y="1"/>
            <a:ext cx="12185843" cy="785895"/>
          </a:xfrm>
          <a:solidFill>
            <a:schemeClr val="tx1"/>
          </a:solidFill>
          <a:effectLst>
            <a:outerShdw blurRad="50800" dist="38100" dir="5400000" algn="t" rotWithShape="0">
              <a:prstClr val="black">
                <a:alpha val="40000"/>
              </a:prstClr>
            </a:outerShdw>
          </a:effectLst>
        </p:spPr>
        <p:txBody>
          <a:bodyPr/>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0826307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26EB3-6BF2-469F-8A90-9A0A93701AEA}"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275969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26EB3-6BF2-469F-8A90-9A0A93701AEA}"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133246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E26EB3-6BF2-469F-8A90-9A0A93701AEA}"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165819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E26EB3-6BF2-469F-8A90-9A0A93701AEA}"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215871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E26EB3-6BF2-469F-8A90-9A0A93701AEA}"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295489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26EB3-6BF2-469F-8A90-9A0A93701AEA}"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41717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26EB3-6BF2-469F-8A90-9A0A93701AEA}"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31122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E26EB3-6BF2-469F-8A90-9A0A93701AEA}"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3AE05-C760-4483-9EA8-07F57DDE89C1}" type="slidenum">
              <a:rPr lang="en-US" smtClean="0"/>
              <a:t>‹#›</a:t>
            </a:fld>
            <a:endParaRPr lang="en-US"/>
          </a:p>
        </p:txBody>
      </p:sp>
    </p:spTree>
    <p:extLst>
      <p:ext uri="{BB962C8B-B14F-4D97-AF65-F5344CB8AC3E}">
        <p14:creationId xmlns:p14="http://schemas.microsoft.com/office/powerpoint/2010/main" val="63997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26EB3-6BF2-469F-8A90-9A0A93701AEA}" type="datetimeFigureOut">
              <a:rPr lang="en-US" smtClean="0"/>
              <a:t>6/2/2020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3AE05-C760-4483-9EA8-07F57DDE89C1}" type="slidenum">
              <a:rPr lang="en-US" smtClean="0"/>
              <a:t>‹#›</a:t>
            </a:fld>
            <a:endParaRPr lang="en-US"/>
          </a:p>
        </p:txBody>
      </p:sp>
    </p:spTree>
    <p:extLst>
      <p:ext uri="{BB962C8B-B14F-4D97-AF65-F5344CB8AC3E}">
        <p14:creationId xmlns:p14="http://schemas.microsoft.com/office/powerpoint/2010/main" val="66362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DD8957A4-D4B3-4C05-8AE3-561FD3A0BC9B}"/>
              </a:ext>
            </a:extLst>
          </p:cNvPr>
          <p:cNvSpPr>
            <a:spLocks noGrp="1"/>
          </p:cNvSpPr>
          <p:nvPr>
            <p:ph type="body" sz="quarter" idx="16"/>
          </p:nvPr>
        </p:nvSpPr>
        <p:spPr>
          <a:xfrm>
            <a:off x="468191" y="2457737"/>
            <a:ext cx="7819415" cy="3644019"/>
          </a:xfrm>
        </p:spPr>
        <p:txBody>
          <a:bodyPr/>
          <a:lstStyle/>
          <a:p>
            <a:r>
              <a:rPr lang="en-US" dirty="0"/>
              <a:t>This section serves to refresh your memory about what a relational database is and how it works. After a quick reminder about how a normalized relational database is structured, we consider the differences between simple (supporting operations) and complex (analytical in nature) queries. This leads us to understanding the need for a different design than the normalized database designs considered in beginning database courses. We introduce and define the concept of data warehousing.</a:t>
            </a:r>
          </a:p>
        </p:txBody>
      </p:sp>
      <p:sp>
        <p:nvSpPr>
          <p:cNvPr id="5" name="Text Placeholder 4">
            <a:extLst>
              <a:ext uri="{FF2B5EF4-FFF2-40B4-BE49-F238E27FC236}">
                <a16:creationId xmlns:a16="http://schemas.microsoft.com/office/drawing/2014/main" xmlns="" id="{67AB77DE-5C26-4399-832A-4F9EFC3DEDE4}"/>
              </a:ext>
            </a:extLst>
          </p:cNvPr>
          <p:cNvSpPr>
            <a:spLocks noGrp="1"/>
          </p:cNvSpPr>
          <p:nvPr>
            <p:ph type="body" sz="quarter" idx="13"/>
          </p:nvPr>
        </p:nvSpPr>
        <p:spPr>
          <a:xfrm>
            <a:off x="9338491" y="1756908"/>
            <a:ext cx="2462213" cy="4558768"/>
          </a:xfrm>
        </p:spPr>
        <p:txBody>
          <a:bodyPr/>
          <a:lstStyle/>
          <a:p>
            <a:r>
              <a:rPr lang="en-US" u="sng" dirty="0"/>
              <a:t>Agenda:</a:t>
            </a:r>
          </a:p>
          <a:p>
            <a:pPr marL="228594" indent="-228594">
              <a:buFont typeface="Arial" panose="020B0604020202020204" pitchFamily="34" charset="0"/>
              <a:buChar char="•"/>
            </a:pPr>
            <a:r>
              <a:rPr lang="en-US" dirty="0"/>
              <a:t>Define relational database</a:t>
            </a:r>
          </a:p>
          <a:p>
            <a:pPr marL="228594" indent="-228594">
              <a:buFont typeface="Arial" panose="020B0604020202020204" pitchFamily="34" charset="0"/>
              <a:buChar char="•"/>
            </a:pPr>
            <a:r>
              <a:rPr lang="en-US" dirty="0"/>
              <a:t>Consider a series of queries on the UBC Example</a:t>
            </a:r>
          </a:p>
          <a:p>
            <a:pPr marL="228594" indent="-228594">
              <a:buFont typeface="Arial" panose="020B0604020202020204" pitchFamily="34" charset="0"/>
              <a:buChar char="•"/>
            </a:pPr>
            <a:r>
              <a:rPr lang="en-US" dirty="0"/>
              <a:t>Describe the nature of analytical queries</a:t>
            </a:r>
          </a:p>
          <a:p>
            <a:pPr marL="228594" indent="-228594">
              <a:buFont typeface="Arial" panose="020B0604020202020204" pitchFamily="34" charset="0"/>
              <a:buChar char="•"/>
            </a:pPr>
            <a:r>
              <a:rPr lang="en-US" dirty="0"/>
              <a:t>Explore the tension between operational &amp; Analytical Data Needs</a:t>
            </a:r>
          </a:p>
          <a:p>
            <a:pPr marL="228594" indent="-228594">
              <a:buFont typeface="Arial" panose="020B0604020202020204" pitchFamily="34" charset="0"/>
              <a:buChar char="•"/>
            </a:pPr>
            <a:r>
              <a:rPr lang="en-US" dirty="0"/>
              <a:t>Define data warehousing</a:t>
            </a:r>
          </a:p>
        </p:txBody>
      </p:sp>
      <p:sp>
        <p:nvSpPr>
          <p:cNvPr id="3" name="Title 2">
            <a:extLst>
              <a:ext uri="{FF2B5EF4-FFF2-40B4-BE49-F238E27FC236}">
                <a16:creationId xmlns:a16="http://schemas.microsoft.com/office/drawing/2014/main" xmlns="" id="{89D36994-AD2C-457E-A5F5-6B122ED0246E}"/>
              </a:ext>
            </a:extLst>
          </p:cNvPr>
          <p:cNvSpPr>
            <a:spLocks noGrp="1"/>
          </p:cNvSpPr>
          <p:nvPr>
            <p:ph type="title"/>
          </p:nvPr>
        </p:nvSpPr>
        <p:spPr/>
        <p:txBody>
          <a:bodyPr/>
          <a:lstStyle/>
          <a:p>
            <a:r>
              <a:rPr lang="en-US" dirty="0"/>
              <a:t>Video 1: Introduction to Data Warehouses</a:t>
            </a:r>
          </a:p>
        </p:txBody>
      </p:sp>
    </p:spTree>
    <p:extLst>
      <p:ext uri="{BB962C8B-B14F-4D97-AF65-F5344CB8AC3E}">
        <p14:creationId xmlns:p14="http://schemas.microsoft.com/office/powerpoint/2010/main" val="375768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marL="0" indent="0">
              <a:buNone/>
            </a:pPr>
            <a:r>
              <a:rPr lang="en-US" sz="3733" dirty="0"/>
              <a:t>Often involve numerical aggregations</a:t>
            </a:r>
          </a:p>
          <a:p>
            <a:pPr lvl="1"/>
            <a:r>
              <a:rPr lang="en-US" sz="3200" dirty="0"/>
              <a:t>How many?</a:t>
            </a:r>
          </a:p>
          <a:p>
            <a:pPr lvl="1"/>
            <a:r>
              <a:rPr lang="en-US" sz="3200" dirty="0"/>
              <a:t>What is the average?</a:t>
            </a:r>
          </a:p>
          <a:p>
            <a:pPr lvl="1"/>
            <a:r>
              <a:rPr lang="en-US" sz="3200" dirty="0"/>
              <a:t>What is the total cost?</a:t>
            </a:r>
          </a:p>
          <a:p>
            <a:pPr marL="0" indent="0">
              <a:buNone/>
            </a:pPr>
            <a:r>
              <a:rPr lang="en-US" sz="3733" dirty="0"/>
              <a:t>Often involve understanding dimensions</a:t>
            </a:r>
          </a:p>
          <a:p>
            <a:pPr lvl="1"/>
            <a:r>
              <a:rPr lang="en-US" sz="3200" dirty="0"/>
              <a:t>Sales by state by customer type</a:t>
            </a:r>
          </a:p>
          <a:p>
            <a:pPr lvl="1"/>
            <a:r>
              <a:rPr lang="en-US" sz="3200" dirty="0"/>
              <a:t>Sales by product by store by quarter</a:t>
            </a:r>
          </a:p>
          <a:p>
            <a:endParaRPr lang="en-US" dirty="0"/>
          </a:p>
        </p:txBody>
      </p:sp>
      <p:sp>
        <p:nvSpPr>
          <p:cNvPr id="5" name="Slide Number Placeholder 4"/>
          <p:cNvSpPr>
            <a:spLocks noGrp="1"/>
          </p:cNvSpPr>
          <p:nvPr>
            <p:ph type="sldNum" sz="quarter" idx="17"/>
          </p:nvPr>
        </p:nvSpPr>
        <p:spPr/>
        <p:txBody>
          <a:bodyPr/>
          <a:lstStyle/>
          <a:p>
            <a:fld id="{ED4E8DE7-8107-485D-819E-7A652D98D056}" type="slidenum">
              <a:rPr lang="en-US" smtClean="0"/>
              <a:pPr/>
              <a:t>10</a:t>
            </a:fld>
            <a:endParaRPr lang="en-US" dirty="0"/>
          </a:p>
        </p:txBody>
      </p:sp>
      <p:sp>
        <p:nvSpPr>
          <p:cNvPr id="2" name="Title 1"/>
          <p:cNvSpPr>
            <a:spLocks noGrp="1"/>
          </p:cNvSpPr>
          <p:nvPr>
            <p:ph type="title"/>
          </p:nvPr>
        </p:nvSpPr>
        <p:spPr/>
        <p:txBody>
          <a:bodyPr/>
          <a:lstStyle/>
          <a:p>
            <a:r>
              <a:rPr lang="en-US" dirty="0"/>
              <a:t>Analytical Queries</a:t>
            </a:r>
          </a:p>
        </p:txBody>
      </p:sp>
    </p:spTree>
    <p:extLst>
      <p:ext uri="{BB962C8B-B14F-4D97-AF65-F5344CB8AC3E}">
        <p14:creationId xmlns:p14="http://schemas.microsoft.com/office/powerpoint/2010/main" val="1034292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6A62AA0E-7067-4383-B239-23663CC67D04}"/>
              </a:ext>
            </a:extLst>
          </p:cNvPr>
          <p:cNvSpPr>
            <a:spLocks noGrp="1"/>
          </p:cNvSpPr>
          <p:nvPr>
            <p:ph type="title"/>
          </p:nvPr>
        </p:nvSpPr>
        <p:spPr/>
        <p:txBody>
          <a:bodyPr/>
          <a:lstStyle/>
          <a:p>
            <a:endParaRPr lang="en-US" dirty="0"/>
          </a:p>
        </p:txBody>
      </p:sp>
      <p:sp>
        <p:nvSpPr>
          <p:cNvPr id="11" name="TextBox 10">
            <a:extLst>
              <a:ext uri="{FF2B5EF4-FFF2-40B4-BE49-F238E27FC236}">
                <a16:creationId xmlns:a16="http://schemas.microsoft.com/office/drawing/2014/main" xmlns="" id="{ABFC2B38-FCB6-4240-B687-3F4D71F9ACA7}"/>
              </a:ext>
            </a:extLst>
          </p:cNvPr>
          <p:cNvSpPr txBox="1"/>
          <p:nvPr/>
        </p:nvSpPr>
        <p:spPr>
          <a:xfrm>
            <a:off x="1364891" y="1817299"/>
            <a:ext cx="9845615"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Reminder: Normalization is the process of organizing data in a relational database via a set of established rules in order to eliminate or at least drastically minimize redundancy.</a:t>
            </a:r>
          </a:p>
        </p:txBody>
      </p:sp>
    </p:spTree>
    <p:extLst>
      <p:ext uri="{BB962C8B-B14F-4D97-AF65-F5344CB8AC3E}">
        <p14:creationId xmlns:p14="http://schemas.microsoft.com/office/powerpoint/2010/main" val="87920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1B5BEE8-47BF-490D-B0E7-032C6F732DAB}"/>
              </a:ext>
            </a:extLst>
          </p:cNvPr>
          <p:cNvSpPr>
            <a:spLocks noGrp="1"/>
          </p:cNvSpPr>
          <p:nvPr>
            <p:ph type="body" sz="quarter" idx="15"/>
          </p:nvPr>
        </p:nvSpPr>
        <p:spPr/>
        <p:txBody>
          <a:bodyPr/>
          <a:lstStyle/>
          <a:p>
            <a:endParaRPr lang="en-US"/>
          </a:p>
        </p:txBody>
      </p:sp>
      <p:sp>
        <p:nvSpPr>
          <p:cNvPr id="5" name="Slide Number Placeholder 4"/>
          <p:cNvSpPr>
            <a:spLocks noGrp="1"/>
          </p:cNvSpPr>
          <p:nvPr>
            <p:ph type="sldNum" sz="quarter" idx="17"/>
          </p:nvPr>
        </p:nvSpPr>
        <p:spPr/>
        <p:txBody>
          <a:bodyPr/>
          <a:lstStyle/>
          <a:p>
            <a:fld id="{ED4E8DE7-8107-485D-819E-7A652D98D056}" type="slidenum">
              <a:rPr lang="en-US" smtClean="0"/>
              <a:pPr/>
              <a:t>12</a:t>
            </a:fld>
            <a:endParaRPr lang="en-US" dirty="0"/>
          </a:p>
        </p:txBody>
      </p:sp>
      <p:sp>
        <p:nvSpPr>
          <p:cNvPr id="2" name="Title 1"/>
          <p:cNvSpPr>
            <a:spLocks noGrp="1"/>
          </p:cNvSpPr>
          <p:nvPr>
            <p:ph type="title"/>
          </p:nvPr>
        </p:nvSpPr>
        <p:spPr/>
        <p:txBody>
          <a:bodyPr/>
          <a:lstStyle/>
          <a:p>
            <a:r>
              <a:rPr lang="en-US" dirty="0"/>
              <a:t>Two Basic Data Needs…</a:t>
            </a:r>
          </a:p>
        </p:txBody>
      </p:sp>
      <p:sp>
        <p:nvSpPr>
          <p:cNvPr id="6" name="TextBox 5"/>
          <p:cNvSpPr txBox="1"/>
          <p:nvPr/>
        </p:nvSpPr>
        <p:spPr bwMode="auto">
          <a:xfrm>
            <a:off x="500746" y="1054140"/>
            <a:ext cx="6813615" cy="2496109"/>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defTabSz="914400" eaLnBrk="1" latinLnBrk="0" hangingPunct="1">
              <a:defRPr>
                <a:solidFill>
                  <a:schemeClr val="tx1"/>
                </a:solidFill>
                <a:latin typeface="Franklin Gothic Book" panose="020B0503020102020204" pitchFamily="34" charset="0"/>
              </a:defRPr>
            </a:lvl1pPr>
            <a:lvl2pPr algn="l" defTabSz="914400" eaLnBrk="1" latinLnBrk="0" hangingPunct="1">
              <a:defRPr sz="1800"/>
            </a:lvl2pPr>
            <a:lvl3pPr algn="l" defTabSz="914400" eaLnBrk="1" latinLnBrk="0" hangingPunct="1">
              <a:defRPr sz="1800"/>
            </a:lvl3pPr>
            <a:lvl4pPr algn="l" defTabSz="914400" eaLnBrk="1" latinLnBrk="0" hangingPunct="1">
              <a:defRPr sz="1800"/>
            </a:lvl4pPr>
            <a:lvl5pPr algn="l" defTabSz="914400" eaLnBrk="1" latinLnBrk="0" hangingPunct="1">
              <a:defRPr sz="1800"/>
            </a:lvl5pPr>
            <a:lvl6pPr>
              <a:defRPr sz="1800"/>
            </a:lvl6pPr>
            <a:lvl7pPr>
              <a:defRPr sz="1800"/>
            </a:lvl7pPr>
            <a:lvl8pPr>
              <a:defRPr sz="1800"/>
            </a:lvl8pPr>
            <a:lvl9pPr>
              <a:defRPr sz="1800"/>
            </a:lvl9pPr>
          </a:lstStyle>
          <a:p>
            <a:r>
              <a:rPr lang="en-US" sz="5333" dirty="0"/>
              <a:t>Operational Needs</a:t>
            </a:r>
          </a:p>
        </p:txBody>
      </p:sp>
      <p:sp>
        <p:nvSpPr>
          <p:cNvPr id="7" name="TextBox 6"/>
          <p:cNvSpPr txBox="1"/>
          <p:nvPr/>
        </p:nvSpPr>
        <p:spPr bwMode="auto">
          <a:xfrm>
            <a:off x="5226033" y="3661943"/>
            <a:ext cx="6772571" cy="2462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defTabSz="914400" eaLnBrk="1" latinLnBrk="0" hangingPunct="1">
              <a:defRPr>
                <a:latin typeface="Franklin Gothic Book" panose="020B0503020102020204" pitchFamily="34" charset="0"/>
              </a:defRPr>
            </a:lvl1pPr>
            <a:lvl2pPr algn="l" defTabSz="914400" eaLnBrk="1" latinLnBrk="0" hangingPunct="1">
              <a:defRPr sz="1800"/>
            </a:lvl2pPr>
            <a:lvl3pPr algn="l" defTabSz="914400" eaLnBrk="1" latinLnBrk="0" hangingPunct="1">
              <a:defRPr sz="1800"/>
            </a:lvl3pPr>
            <a:lvl4pPr algn="l" defTabSz="914400" eaLnBrk="1" latinLnBrk="0" hangingPunct="1">
              <a:defRPr sz="1800"/>
            </a:lvl4pPr>
            <a:lvl5pPr algn="l" defTabSz="914400" eaLnBrk="1" latinLnBrk="0" hangingPunct="1">
              <a:defRPr sz="1800"/>
            </a:lvl5pPr>
            <a:lvl6pPr>
              <a:defRPr sz="1800"/>
            </a:lvl6pPr>
            <a:lvl7pPr>
              <a:defRPr sz="1800"/>
            </a:lvl7pPr>
            <a:lvl8pPr>
              <a:defRPr sz="1800"/>
            </a:lvl8pPr>
            <a:lvl9pPr>
              <a:defRPr sz="1800"/>
            </a:lvl9pPr>
          </a:lstStyle>
          <a:p>
            <a:r>
              <a:rPr lang="en-US" sz="5333" dirty="0"/>
              <a:t>Analytical Needs</a:t>
            </a:r>
          </a:p>
        </p:txBody>
      </p:sp>
      <p:pic>
        <p:nvPicPr>
          <p:cNvPr id="8" name="Picture 5"/>
          <p:cNvPicPr>
            <a:picLocks noChangeAspect="1" noChangeArrowheads="1"/>
          </p:cNvPicPr>
          <p:nvPr/>
        </p:nvPicPr>
        <p:blipFill>
          <a:blip r:embed="rId2" cstate="print"/>
          <a:srcRect/>
          <a:stretch>
            <a:fillRect/>
          </a:stretch>
        </p:blipFill>
        <p:spPr bwMode="auto">
          <a:xfrm>
            <a:off x="7481174" y="1284126"/>
            <a:ext cx="4442412" cy="740689"/>
          </a:xfrm>
          <a:prstGeom prst="rect">
            <a:avLst/>
          </a:prstGeom>
          <a:noFill/>
          <a:ln w="9525">
            <a:noFill/>
            <a:miter lim="800000"/>
            <a:headEnd/>
            <a:tailEnd/>
          </a:ln>
          <a:effectLst/>
        </p:spPr>
      </p:pic>
      <p:sp>
        <p:nvSpPr>
          <p:cNvPr id="9" name="TextBox 8"/>
          <p:cNvSpPr txBox="1"/>
          <p:nvPr/>
        </p:nvSpPr>
        <p:spPr bwMode="auto">
          <a:xfrm>
            <a:off x="7481174" y="2129709"/>
            <a:ext cx="4388393" cy="49244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a:r>
              <a:rPr lang="en-US" sz="3200" dirty="0">
                <a:solidFill>
                  <a:schemeClr val="tx1"/>
                </a:solidFill>
              </a:rPr>
              <a:t>Normalization</a:t>
            </a:r>
          </a:p>
        </p:txBody>
      </p:sp>
      <p:sp>
        <p:nvSpPr>
          <p:cNvPr id="11" name="TextBox 10"/>
          <p:cNvSpPr txBox="1"/>
          <p:nvPr/>
        </p:nvSpPr>
        <p:spPr bwMode="auto">
          <a:xfrm>
            <a:off x="699949" y="5216036"/>
            <a:ext cx="4388393" cy="49244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a:r>
              <a:rPr lang="en-US" sz="3200" dirty="0" err="1">
                <a:solidFill>
                  <a:schemeClr val="tx1"/>
                </a:solidFill>
              </a:rPr>
              <a:t>Denormalization</a:t>
            </a:r>
            <a:endParaRPr lang="en-US" sz="3200" dirty="0">
              <a:solidFill>
                <a:schemeClr val="tx1"/>
              </a:solidFill>
            </a:endParaRPr>
          </a:p>
        </p:txBody>
      </p:sp>
      <p:pic>
        <p:nvPicPr>
          <p:cNvPr id="12" name="Picture 3"/>
          <p:cNvPicPr>
            <a:picLocks noChangeAspect="1" noChangeArrowheads="1"/>
          </p:cNvPicPr>
          <p:nvPr/>
        </p:nvPicPr>
        <p:blipFill>
          <a:blip r:embed="rId3" cstate="print"/>
          <a:srcRect/>
          <a:stretch>
            <a:fillRect/>
          </a:stretch>
        </p:blipFill>
        <p:spPr bwMode="auto">
          <a:xfrm>
            <a:off x="544093" y="4318771"/>
            <a:ext cx="4544248" cy="757668"/>
          </a:xfrm>
          <a:prstGeom prst="rect">
            <a:avLst/>
          </a:prstGeom>
          <a:noFill/>
          <a:ln w="9525">
            <a:noFill/>
            <a:miter lim="800000"/>
            <a:headEnd/>
            <a:tailEnd/>
          </a:ln>
          <a:effectLst/>
        </p:spPr>
      </p:pic>
    </p:spTree>
    <p:extLst>
      <p:ext uri="{BB962C8B-B14F-4D97-AF65-F5344CB8AC3E}">
        <p14:creationId xmlns:p14="http://schemas.microsoft.com/office/powerpoint/2010/main" val="4108746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21A99FF0-197B-41F1-9337-C339E9892BF3}"/>
              </a:ext>
            </a:extLst>
          </p:cNvPr>
          <p:cNvSpPr>
            <a:spLocks noGrp="1"/>
          </p:cNvSpPr>
          <p:nvPr>
            <p:ph type="sldNum" sz="quarter" idx="17"/>
          </p:nvPr>
        </p:nvSpPr>
        <p:spPr/>
        <p:txBody>
          <a:bodyPr/>
          <a:lstStyle/>
          <a:p>
            <a:fld id="{ED4E8DE7-8107-485D-819E-7A652D98D056}" type="slidenum">
              <a:rPr lang="en-US" smtClean="0"/>
              <a:pPr/>
              <a:t>13</a:t>
            </a:fld>
            <a:endParaRPr lang="en-US" dirty="0"/>
          </a:p>
        </p:txBody>
      </p:sp>
      <p:sp>
        <p:nvSpPr>
          <p:cNvPr id="2" name="Title 1">
            <a:extLst>
              <a:ext uri="{FF2B5EF4-FFF2-40B4-BE49-F238E27FC236}">
                <a16:creationId xmlns:a16="http://schemas.microsoft.com/office/drawing/2014/main" xmlns="" id="{EA0C3BE8-1C97-46C5-803A-F2F0AAA9DE1C}"/>
              </a:ext>
            </a:extLst>
          </p:cNvPr>
          <p:cNvSpPr>
            <a:spLocks noGrp="1"/>
          </p:cNvSpPr>
          <p:nvPr>
            <p:ph type="title"/>
          </p:nvPr>
        </p:nvSpPr>
        <p:spPr/>
        <p:txBody>
          <a:bodyPr/>
          <a:lstStyle/>
          <a:p>
            <a:r>
              <a:rPr lang="en-US" dirty="0"/>
              <a:t>Two Basic Data Needs</a:t>
            </a:r>
          </a:p>
        </p:txBody>
      </p:sp>
      <p:sp>
        <p:nvSpPr>
          <p:cNvPr id="8" name="Rectangle 7">
            <a:extLst>
              <a:ext uri="{FF2B5EF4-FFF2-40B4-BE49-F238E27FC236}">
                <a16:creationId xmlns:a16="http://schemas.microsoft.com/office/drawing/2014/main" xmlns="" id="{9013BA7C-A010-49C0-B890-8F36C495D738}"/>
              </a:ext>
            </a:extLst>
          </p:cNvPr>
          <p:cNvSpPr/>
          <p:nvPr/>
        </p:nvSpPr>
        <p:spPr>
          <a:xfrm>
            <a:off x="2303733" y="1312625"/>
            <a:ext cx="3684747" cy="1252025"/>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solidFill>
                  <a:schemeClr val="tx1"/>
                </a:solidFill>
                <a:latin typeface="Franklin Gothic Book" panose="020B0503020102020204" pitchFamily="34" charset="0"/>
              </a:rPr>
              <a:t>Operational </a:t>
            </a:r>
            <a:br>
              <a:rPr lang="en-US" sz="3200" dirty="0">
                <a:solidFill>
                  <a:schemeClr val="tx1"/>
                </a:solidFill>
                <a:latin typeface="Franklin Gothic Book" panose="020B0503020102020204" pitchFamily="34" charset="0"/>
              </a:rPr>
            </a:br>
            <a:r>
              <a:rPr lang="en-US" sz="3200" dirty="0">
                <a:solidFill>
                  <a:schemeClr val="tx1"/>
                </a:solidFill>
                <a:latin typeface="Franklin Gothic Book" panose="020B0503020102020204" pitchFamily="34" charset="0"/>
              </a:rPr>
              <a:t>Needs</a:t>
            </a:r>
          </a:p>
        </p:txBody>
      </p:sp>
      <p:sp>
        <p:nvSpPr>
          <p:cNvPr id="9" name="Rectangle 8">
            <a:extLst>
              <a:ext uri="{FF2B5EF4-FFF2-40B4-BE49-F238E27FC236}">
                <a16:creationId xmlns:a16="http://schemas.microsoft.com/office/drawing/2014/main" xmlns="" id="{1B62888B-EC42-4389-9997-8928DE1EA5B6}"/>
              </a:ext>
            </a:extLst>
          </p:cNvPr>
          <p:cNvSpPr/>
          <p:nvPr/>
        </p:nvSpPr>
        <p:spPr>
          <a:xfrm>
            <a:off x="6681445" y="1316568"/>
            <a:ext cx="3662763" cy="1252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Franklin Gothic Book" panose="020B0503020102020204" pitchFamily="34" charset="0"/>
              </a:rPr>
              <a:t>Analytical </a:t>
            </a:r>
            <a:br>
              <a:rPr lang="en-US" sz="3200" dirty="0">
                <a:latin typeface="Franklin Gothic Book" panose="020B0503020102020204" pitchFamily="34" charset="0"/>
              </a:rPr>
            </a:br>
            <a:r>
              <a:rPr lang="en-US" sz="3200" dirty="0">
                <a:latin typeface="Franklin Gothic Book" panose="020B0503020102020204" pitchFamily="34" charset="0"/>
              </a:rPr>
              <a:t>Needs</a:t>
            </a:r>
          </a:p>
        </p:txBody>
      </p:sp>
      <p:sp>
        <p:nvSpPr>
          <p:cNvPr id="10" name="Rectangle 9">
            <a:extLst>
              <a:ext uri="{FF2B5EF4-FFF2-40B4-BE49-F238E27FC236}">
                <a16:creationId xmlns:a16="http://schemas.microsoft.com/office/drawing/2014/main" xmlns="" id="{33BCBF0A-8D23-424B-A208-A43C4AEA3CB7}"/>
              </a:ext>
            </a:extLst>
          </p:cNvPr>
          <p:cNvSpPr/>
          <p:nvPr/>
        </p:nvSpPr>
        <p:spPr>
          <a:xfrm>
            <a:off x="2281749" y="1312624"/>
            <a:ext cx="3684747" cy="4952555"/>
          </a:xfrm>
          <a:prstGeom prst="rect">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xmlns="" id="{26EEA23B-5F12-45E0-960F-EBCC78C72ED5}"/>
              </a:ext>
            </a:extLst>
          </p:cNvPr>
          <p:cNvSpPr/>
          <p:nvPr/>
        </p:nvSpPr>
        <p:spPr>
          <a:xfrm>
            <a:off x="6659461" y="1312624"/>
            <a:ext cx="3684747" cy="4952555"/>
          </a:xfrm>
          <a:prstGeom prst="rect">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TextBox 11">
            <a:extLst>
              <a:ext uri="{FF2B5EF4-FFF2-40B4-BE49-F238E27FC236}">
                <a16:creationId xmlns:a16="http://schemas.microsoft.com/office/drawing/2014/main" xmlns="" id="{D596C03F-32C4-481B-9D3B-BCCB5E1035C7}"/>
              </a:ext>
            </a:extLst>
          </p:cNvPr>
          <p:cNvSpPr txBox="1"/>
          <p:nvPr/>
        </p:nvSpPr>
        <p:spPr>
          <a:xfrm>
            <a:off x="2185749" y="2691366"/>
            <a:ext cx="3684747" cy="3046988"/>
          </a:xfrm>
          <a:prstGeom prst="rect">
            <a:avLst/>
          </a:prstGeom>
          <a:noFill/>
        </p:spPr>
        <p:txBody>
          <a:bodyPr wrap="square" rtlCol="0">
            <a:spAutoFit/>
          </a:bodyPr>
          <a:lstStyle/>
          <a:p>
            <a:r>
              <a:rPr lang="en-US" sz="2400" dirty="0"/>
              <a:t>Day to day focus</a:t>
            </a:r>
          </a:p>
          <a:p>
            <a:r>
              <a:rPr lang="en-US" sz="2400" dirty="0"/>
              <a:t>Detailed data</a:t>
            </a:r>
          </a:p>
          <a:p>
            <a:r>
              <a:rPr lang="en-US" sz="2400" dirty="0"/>
              <a:t>Current / Snapshot</a:t>
            </a:r>
          </a:p>
          <a:p>
            <a:endParaRPr lang="en-US" sz="2400" dirty="0"/>
          </a:p>
          <a:p>
            <a:r>
              <a:rPr lang="en-US" sz="2400" dirty="0"/>
              <a:t>Queried rarely</a:t>
            </a:r>
          </a:p>
          <a:p>
            <a:r>
              <a:rPr lang="en-US" sz="2400" dirty="0"/>
              <a:t>Updated often</a:t>
            </a:r>
          </a:p>
          <a:p>
            <a:endParaRPr lang="en-US" sz="2400" dirty="0"/>
          </a:p>
          <a:p>
            <a:r>
              <a:rPr lang="en-US" sz="2400" dirty="0"/>
              <a:t>Common (write) access</a:t>
            </a:r>
          </a:p>
        </p:txBody>
      </p:sp>
      <p:sp>
        <p:nvSpPr>
          <p:cNvPr id="13" name="TextBox 12">
            <a:extLst>
              <a:ext uri="{FF2B5EF4-FFF2-40B4-BE49-F238E27FC236}">
                <a16:creationId xmlns:a16="http://schemas.microsoft.com/office/drawing/2014/main" xmlns="" id="{FD0FBEC5-BCCE-459D-A967-19C0C251C395}"/>
              </a:ext>
            </a:extLst>
          </p:cNvPr>
          <p:cNvSpPr txBox="1"/>
          <p:nvPr/>
        </p:nvSpPr>
        <p:spPr>
          <a:xfrm>
            <a:off x="6659461" y="2691366"/>
            <a:ext cx="3684747" cy="3046988"/>
          </a:xfrm>
          <a:prstGeom prst="rect">
            <a:avLst/>
          </a:prstGeom>
          <a:noFill/>
        </p:spPr>
        <p:txBody>
          <a:bodyPr wrap="square" rtlCol="0">
            <a:spAutoFit/>
          </a:bodyPr>
          <a:lstStyle/>
          <a:p>
            <a:r>
              <a:rPr lang="en-US" sz="2400" dirty="0"/>
              <a:t>Long time horizons</a:t>
            </a:r>
          </a:p>
          <a:p>
            <a:r>
              <a:rPr lang="en-US" sz="2400" dirty="0"/>
              <a:t>Aggregate data</a:t>
            </a:r>
          </a:p>
          <a:p>
            <a:r>
              <a:rPr lang="en-US" sz="2400" dirty="0"/>
              <a:t>Temporal questions</a:t>
            </a:r>
          </a:p>
          <a:p>
            <a:endParaRPr lang="en-US" sz="2400" dirty="0"/>
          </a:p>
          <a:p>
            <a:r>
              <a:rPr lang="en-US" sz="2400" dirty="0"/>
              <a:t>Queried often</a:t>
            </a:r>
          </a:p>
          <a:p>
            <a:r>
              <a:rPr lang="en-US" sz="2400" dirty="0"/>
              <a:t>Updated rarely (relative)</a:t>
            </a:r>
          </a:p>
          <a:p>
            <a:endParaRPr lang="en-US" sz="2400" dirty="0"/>
          </a:p>
          <a:p>
            <a:r>
              <a:rPr lang="en-US" sz="2400" dirty="0"/>
              <a:t>Limited access</a:t>
            </a:r>
          </a:p>
        </p:txBody>
      </p:sp>
    </p:spTree>
    <p:extLst>
      <p:ext uri="{BB962C8B-B14F-4D97-AF65-F5344CB8AC3E}">
        <p14:creationId xmlns:p14="http://schemas.microsoft.com/office/powerpoint/2010/main" val="183242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txBox="1">
            <a:spLocks noGrp="1"/>
          </p:cNvSpPr>
          <p:nvPr>
            <p:ph type="body" sz="quarter" idx="15"/>
          </p:nvPr>
        </p:nvSpPr>
        <p:spPr bwMode="auto">
          <a:xfrm>
            <a:off x="329600" y="1613006"/>
            <a:ext cx="11507200" cy="2659190"/>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0" rtlCol="0" anchor="ctr" anchorCtr="0">
            <a:spAutoFit/>
          </a:bodyPr>
          <a:lstStyle/>
          <a:p>
            <a:pPr marL="0" indent="0" algn="ctr">
              <a:buNone/>
            </a:pPr>
            <a:r>
              <a:rPr lang="en-US" sz="4800" dirty="0">
                <a:solidFill>
                  <a:schemeClr val="tx1"/>
                </a:solidFill>
              </a:rPr>
              <a:t>A data warehouse is large store of data accumulated from a wide range of sources, stored in a relational database, that is used to guide management decisions</a:t>
            </a:r>
          </a:p>
        </p:txBody>
      </p:sp>
      <p:sp>
        <p:nvSpPr>
          <p:cNvPr id="5" name="Slide Number Placeholder 4"/>
          <p:cNvSpPr>
            <a:spLocks noGrp="1"/>
          </p:cNvSpPr>
          <p:nvPr>
            <p:ph type="sldNum" sz="quarter" idx="17"/>
          </p:nvPr>
        </p:nvSpPr>
        <p:spPr/>
        <p:txBody>
          <a:bodyPr/>
          <a:lstStyle/>
          <a:p>
            <a:fld id="{ED4E8DE7-8107-485D-819E-7A652D98D056}" type="slidenum">
              <a:rPr lang="en-US" smtClean="0"/>
              <a:pPr/>
              <a:t>14</a:t>
            </a:fld>
            <a:endParaRPr lang="en-US" dirty="0"/>
          </a:p>
        </p:txBody>
      </p:sp>
      <p:sp>
        <p:nvSpPr>
          <p:cNvPr id="2" name="Title 1"/>
          <p:cNvSpPr>
            <a:spLocks noGrp="1"/>
          </p:cNvSpPr>
          <p:nvPr>
            <p:ph type="title"/>
          </p:nvPr>
        </p:nvSpPr>
        <p:spPr/>
        <p:txBody>
          <a:bodyPr/>
          <a:lstStyle/>
          <a:p>
            <a:r>
              <a:rPr lang="en-US" dirty="0"/>
              <a:t>Data Warehouse Definition</a:t>
            </a:r>
          </a:p>
        </p:txBody>
      </p:sp>
    </p:spTree>
    <p:extLst>
      <p:ext uri="{BB962C8B-B14F-4D97-AF65-F5344CB8AC3E}">
        <p14:creationId xmlns:p14="http://schemas.microsoft.com/office/powerpoint/2010/main" val="36535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7"/>
          </p:nvPr>
        </p:nvSpPr>
        <p:spPr/>
        <p:txBody>
          <a:bodyPr/>
          <a:lstStyle/>
          <a:p>
            <a:fld id="{ED4E8DE7-8107-485D-819E-7A652D98D056}" type="slidenum">
              <a:rPr lang="en-US" smtClean="0"/>
              <a:pPr/>
              <a:t>15</a:t>
            </a:fld>
            <a:endParaRPr lang="en-US" dirty="0"/>
          </a:p>
        </p:txBody>
      </p:sp>
      <p:sp>
        <p:nvSpPr>
          <p:cNvPr id="2" name="Title 1"/>
          <p:cNvSpPr>
            <a:spLocks noGrp="1"/>
          </p:cNvSpPr>
          <p:nvPr>
            <p:ph type="title"/>
          </p:nvPr>
        </p:nvSpPr>
        <p:spPr/>
        <p:txBody>
          <a:bodyPr/>
          <a:lstStyle/>
          <a:p>
            <a:r>
              <a:rPr lang="en-US" dirty="0"/>
              <a:t>Data Warehousing in a Nutshell</a:t>
            </a:r>
          </a:p>
        </p:txBody>
      </p:sp>
      <p:sp>
        <p:nvSpPr>
          <p:cNvPr id="6" name="Rectangle 5"/>
          <p:cNvSpPr/>
          <p:nvPr/>
        </p:nvSpPr>
        <p:spPr>
          <a:xfrm>
            <a:off x="1016000" y="4814748"/>
            <a:ext cx="10187008" cy="1763853"/>
          </a:xfrm>
          <a:prstGeom prst="rect">
            <a:avLst/>
          </a:prstGeom>
          <a:solidFill>
            <a:srgbClr val="C0DDA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solidFill>
                  <a:schemeClr val="tx1"/>
                </a:solidFill>
              </a:rPr>
              <a:t>Normalized Database Solution – Fast, Real-Time, Ideal for Transactions</a:t>
            </a:r>
          </a:p>
        </p:txBody>
      </p:sp>
      <p:sp>
        <p:nvSpPr>
          <p:cNvPr id="7" name="Rectangle 6"/>
          <p:cNvSpPr/>
          <p:nvPr/>
        </p:nvSpPr>
        <p:spPr>
          <a:xfrm>
            <a:off x="1043008" y="1193800"/>
            <a:ext cx="10160000" cy="1727200"/>
          </a:xfrm>
          <a:prstGeom prst="rect">
            <a:avLst/>
          </a:prstGeom>
          <a:solidFill>
            <a:srgbClr val="2C451B"/>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3200" dirty="0"/>
              <a:t>Data Warehouse – Data doesn’t necessarily have to be normalized, but is organized to make common reports efficient. Not real-time.</a:t>
            </a:r>
          </a:p>
        </p:txBody>
      </p:sp>
      <p:sp>
        <p:nvSpPr>
          <p:cNvPr id="8" name="Up Arrow 7"/>
          <p:cNvSpPr/>
          <p:nvPr/>
        </p:nvSpPr>
        <p:spPr>
          <a:xfrm>
            <a:off x="4395808" y="2953473"/>
            <a:ext cx="3048000" cy="1828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sz="1867" dirty="0"/>
              <a:t>Periodically Transfer and Transform Data</a:t>
            </a:r>
          </a:p>
        </p:txBody>
      </p:sp>
    </p:spTree>
    <p:extLst>
      <p:ext uri="{BB962C8B-B14F-4D97-AF65-F5344CB8AC3E}">
        <p14:creationId xmlns:p14="http://schemas.microsoft.com/office/powerpoint/2010/main" val="682999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BC8644D-E094-4F70-8C9B-6FA531F24803}"/>
              </a:ext>
            </a:extLst>
          </p:cNvPr>
          <p:cNvSpPr>
            <a:spLocks noGrp="1"/>
          </p:cNvSpPr>
          <p:nvPr>
            <p:ph type="sldNum" sz="quarter" idx="17"/>
          </p:nvPr>
        </p:nvSpPr>
        <p:spPr/>
        <p:txBody>
          <a:bodyPr/>
          <a:lstStyle/>
          <a:p>
            <a:fld id="{ED4E8DE7-8107-485D-819E-7A652D98D056}" type="slidenum">
              <a:rPr lang="en-US" smtClean="0"/>
              <a:pPr/>
              <a:t>16</a:t>
            </a:fld>
            <a:endParaRPr lang="en-US" dirty="0"/>
          </a:p>
        </p:txBody>
      </p:sp>
      <p:sp>
        <p:nvSpPr>
          <p:cNvPr id="3" name="Title 2">
            <a:extLst>
              <a:ext uri="{FF2B5EF4-FFF2-40B4-BE49-F238E27FC236}">
                <a16:creationId xmlns:a16="http://schemas.microsoft.com/office/drawing/2014/main" xmlns="" id="{C52BD65C-3ABE-490A-9027-D2733EE39E8A}"/>
              </a:ext>
            </a:extLst>
          </p:cNvPr>
          <p:cNvSpPr>
            <a:spLocks noGrp="1"/>
          </p:cNvSpPr>
          <p:nvPr>
            <p:ph type="title"/>
          </p:nvPr>
        </p:nvSpPr>
        <p:spPr/>
        <p:txBody>
          <a:bodyPr/>
          <a:lstStyle/>
          <a:p>
            <a:r>
              <a:rPr lang="en-US" dirty="0"/>
              <a:t>Data Storage Landscape</a:t>
            </a:r>
          </a:p>
        </p:txBody>
      </p:sp>
      <p:sp>
        <p:nvSpPr>
          <p:cNvPr id="17" name="Rectangle 16">
            <a:extLst>
              <a:ext uri="{FF2B5EF4-FFF2-40B4-BE49-F238E27FC236}">
                <a16:creationId xmlns:a16="http://schemas.microsoft.com/office/drawing/2014/main" xmlns="" id="{8450F149-7BB1-4AF7-9180-068C5E5CBCDC}"/>
              </a:ext>
            </a:extLst>
          </p:cNvPr>
          <p:cNvSpPr/>
          <p:nvPr/>
        </p:nvSpPr>
        <p:spPr>
          <a:xfrm>
            <a:off x="3680727" y="1170038"/>
            <a:ext cx="2562757" cy="785895"/>
          </a:xfrm>
          <a:prstGeom prst="rect">
            <a:avLst/>
          </a:prstGeom>
          <a:solidFill>
            <a:sysClr val="window" lastClr="FFFFFF">
              <a:lumMod val="85000"/>
            </a:sysClr>
          </a:solidFill>
          <a:ln w="12700" cap="flat" cmpd="sng" algn="ctr">
            <a:noFill/>
            <a:prstDash val="solid"/>
            <a:miter lim="800000"/>
          </a:ln>
          <a:effectLst/>
        </p:spPr>
        <p:txBody>
          <a:bodyPr rtlCol="0" anchor="ctr"/>
          <a:lstStyle/>
          <a:p>
            <a:pPr defTabSz="1219170">
              <a:defRPr/>
            </a:pPr>
            <a:r>
              <a:rPr lang="en-US" sz="2400" kern="0" dirty="0">
                <a:solidFill>
                  <a:prstClr val="black"/>
                </a:solidFill>
                <a:latin typeface="Calibri" panose="020F0502020204030204"/>
              </a:rPr>
              <a:t>Operational </a:t>
            </a:r>
            <a:br>
              <a:rPr lang="en-US" sz="2400" kern="0" dirty="0">
                <a:solidFill>
                  <a:prstClr val="black"/>
                </a:solidFill>
                <a:latin typeface="Calibri" panose="020F0502020204030204"/>
              </a:rPr>
            </a:br>
            <a:r>
              <a:rPr lang="en-US" sz="2400" kern="0" dirty="0">
                <a:solidFill>
                  <a:prstClr val="black"/>
                </a:solidFill>
                <a:latin typeface="Calibri" panose="020F0502020204030204"/>
              </a:rPr>
              <a:t>Needs</a:t>
            </a:r>
          </a:p>
        </p:txBody>
      </p:sp>
      <p:sp>
        <p:nvSpPr>
          <p:cNvPr id="19" name="Rectangle 18">
            <a:extLst>
              <a:ext uri="{FF2B5EF4-FFF2-40B4-BE49-F238E27FC236}">
                <a16:creationId xmlns:a16="http://schemas.microsoft.com/office/drawing/2014/main" xmlns="" id="{F338848A-EAB6-49C8-9DA4-FE57087AF921}"/>
              </a:ext>
            </a:extLst>
          </p:cNvPr>
          <p:cNvSpPr/>
          <p:nvPr/>
        </p:nvSpPr>
        <p:spPr>
          <a:xfrm>
            <a:off x="3027326" y="4264418"/>
            <a:ext cx="6942583" cy="1929437"/>
          </a:xfrm>
          <a:prstGeom prst="rect">
            <a:avLst/>
          </a:prstGeom>
          <a:gradFill flip="none" rotWithShape="1">
            <a:gsLst>
              <a:gs pos="50000">
                <a:srgbClr val="689EC0"/>
              </a:gs>
              <a:gs pos="0">
                <a:srgbClr val="CBEAFD"/>
              </a:gs>
              <a:gs pos="100000">
                <a:srgbClr val="045282"/>
              </a:gs>
            </a:gsLst>
            <a:lin ang="0" scaled="1"/>
            <a:tileRect/>
          </a:gradFill>
          <a:ln w="28575" cap="flat" cmpd="sng" algn="ctr">
            <a:solidFill>
              <a:srgbClr val="045282"/>
            </a:solidFill>
            <a:prstDash val="solid"/>
            <a:miter lim="800000"/>
          </a:ln>
          <a:effectLst/>
        </p:spPr>
        <p:txBody>
          <a:bodyPr rtlCol="0" anchor="ctr"/>
          <a:lstStyle/>
          <a:p>
            <a:pPr defTabSz="1219170">
              <a:defRPr/>
            </a:pPr>
            <a:endParaRPr lang="en-US" sz="2400" kern="0">
              <a:solidFill>
                <a:prstClr val="black"/>
              </a:solidFill>
              <a:latin typeface="Calibri" panose="020F0502020204030204"/>
            </a:endParaRPr>
          </a:p>
        </p:txBody>
      </p:sp>
      <p:sp>
        <p:nvSpPr>
          <p:cNvPr id="20" name="Rectangle 19">
            <a:extLst>
              <a:ext uri="{FF2B5EF4-FFF2-40B4-BE49-F238E27FC236}">
                <a16:creationId xmlns:a16="http://schemas.microsoft.com/office/drawing/2014/main" xmlns="" id="{71588B57-BC52-4F7E-8812-C71040279C0E}"/>
              </a:ext>
            </a:extLst>
          </p:cNvPr>
          <p:cNvSpPr/>
          <p:nvPr/>
        </p:nvSpPr>
        <p:spPr>
          <a:xfrm>
            <a:off x="6784281" y="4389582"/>
            <a:ext cx="2862176" cy="1679105"/>
          </a:xfrm>
          <a:prstGeom prst="rect">
            <a:avLst/>
          </a:prstGeom>
          <a:noFill/>
          <a:ln w="12700" cap="flat" cmpd="sng" algn="ctr">
            <a:noFill/>
            <a:prstDash val="solid"/>
            <a:miter lim="800000"/>
          </a:ln>
          <a:effectLst/>
        </p:spPr>
        <p:txBody>
          <a:bodyPr rtlCol="0" anchor="ctr"/>
          <a:lstStyle/>
          <a:p>
            <a:pPr defTabSz="1219170">
              <a:defRPr/>
            </a:pPr>
            <a:r>
              <a:rPr lang="en-US" sz="2400" kern="0" dirty="0">
                <a:solidFill>
                  <a:prstClr val="white"/>
                </a:solidFill>
                <a:latin typeface="Calibri" panose="020F0502020204030204"/>
              </a:rPr>
              <a:t>Data </a:t>
            </a:r>
            <a:br>
              <a:rPr lang="en-US" sz="2400" kern="0" dirty="0">
                <a:solidFill>
                  <a:prstClr val="white"/>
                </a:solidFill>
                <a:latin typeface="Calibri" panose="020F0502020204030204"/>
              </a:rPr>
            </a:br>
            <a:r>
              <a:rPr lang="en-US" sz="2400" kern="0" dirty="0">
                <a:solidFill>
                  <a:prstClr val="white"/>
                </a:solidFill>
                <a:latin typeface="Calibri" panose="020F0502020204030204"/>
              </a:rPr>
              <a:t>Lakes</a:t>
            </a:r>
          </a:p>
        </p:txBody>
      </p:sp>
      <p:sp>
        <p:nvSpPr>
          <p:cNvPr id="21" name="Rectangle 20">
            <a:extLst>
              <a:ext uri="{FF2B5EF4-FFF2-40B4-BE49-F238E27FC236}">
                <a16:creationId xmlns:a16="http://schemas.microsoft.com/office/drawing/2014/main" xmlns="" id="{111B1E2D-6C0A-4AC8-A8AC-A159B384F1B8}"/>
              </a:ext>
            </a:extLst>
          </p:cNvPr>
          <p:cNvSpPr/>
          <p:nvPr/>
        </p:nvSpPr>
        <p:spPr>
          <a:xfrm>
            <a:off x="3531017" y="4780705"/>
            <a:ext cx="2862176" cy="896859"/>
          </a:xfrm>
          <a:prstGeom prst="rect">
            <a:avLst/>
          </a:prstGeom>
          <a:noFill/>
          <a:ln w="12700" cap="flat" cmpd="sng" algn="ctr">
            <a:noFill/>
            <a:prstDash val="solid"/>
            <a:miter lim="800000"/>
          </a:ln>
          <a:effectLst/>
        </p:spPr>
        <p:txBody>
          <a:bodyPr rtlCol="0" anchor="ctr"/>
          <a:lstStyle/>
          <a:p>
            <a:pPr defTabSz="1219170">
              <a:defRPr/>
            </a:pPr>
            <a:r>
              <a:rPr lang="en-US" sz="2400" kern="0" dirty="0">
                <a:solidFill>
                  <a:prstClr val="black"/>
                </a:solidFill>
                <a:latin typeface="Calibri" panose="020F0502020204030204"/>
              </a:rPr>
              <a:t>Alternative Data Stores</a:t>
            </a:r>
          </a:p>
        </p:txBody>
      </p:sp>
      <p:sp>
        <p:nvSpPr>
          <p:cNvPr id="22" name="Rectangle 21">
            <a:extLst>
              <a:ext uri="{FF2B5EF4-FFF2-40B4-BE49-F238E27FC236}">
                <a16:creationId xmlns:a16="http://schemas.microsoft.com/office/drawing/2014/main" xmlns="" id="{4216F77D-0199-437E-A2A6-D623589FBBA4}"/>
              </a:ext>
            </a:extLst>
          </p:cNvPr>
          <p:cNvSpPr/>
          <p:nvPr/>
        </p:nvSpPr>
        <p:spPr>
          <a:xfrm rot="16200000">
            <a:off x="1580824" y="4778619"/>
            <a:ext cx="1929437" cy="901035"/>
          </a:xfrm>
          <a:prstGeom prst="rect">
            <a:avLst/>
          </a:prstGeom>
          <a:solidFill>
            <a:srgbClr val="045282"/>
          </a:solidFill>
          <a:ln w="28575" cap="flat" cmpd="sng" algn="ctr">
            <a:solidFill>
              <a:srgbClr val="045282"/>
            </a:solidFill>
            <a:prstDash val="solid"/>
            <a:miter lim="800000"/>
          </a:ln>
          <a:effectLst/>
        </p:spPr>
        <p:txBody>
          <a:bodyPr rtlCol="0" anchor="ctr"/>
          <a:lstStyle/>
          <a:p>
            <a:pPr defTabSz="1219170">
              <a:defRPr/>
            </a:pPr>
            <a:r>
              <a:rPr lang="en-US" sz="2133" kern="0" dirty="0">
                <a:solidFill>
                  <a:prstClr val="white"/>
                </a:solidFill>
                <a:latin typeface="Calibri" panose="020F0502020204030204"/>
              </a:rPr>
              <a:t>Non-Relational Technologies</a:t>
            </a:r>
          </a:p>
        </p:txBody>
      </p:sp>
      <p:sp>
        <p:nvSpPr>
          <p:cNvPr id="23" name="Rectangle 22">
            <a:extLst>
              <a:ext uri="{FF2B5EF4-FFF2-40B4-BE49-F238E27FC236}">
                <a16:creationId xmlns:a16="http://schemas.microsoft.com/office/drawing/2014/main" xmlns="" id="{A7D34237-C457-4E0E-9AF7-3A63207B8D7E}"/>
              </a:ext>
            </a:extLst>
          </p:cNvPr>
          <p:cNvSpPr/>
          <p:nvPr/>
        </p:nvSpPr>
        <p:spPr>
          <a:xfrm>
            <a:off x="2987903" y="2116118"/>
            <a:ext cx="6982007" cy="1924940"/>
          </a:xfrm>
          <a:prstGeom prst="rect">
            <a:avLst/>
          </a:prstGeom>
          <a:gradFill flip="none" rotWithShape="1">
            <a:gsLst>
              <a:gs pos="50000">
                <a:srgbClr val="789366"/>
              </a:gs>
              <a:gs pos="0">
                <a:srgbClr val="C4E1B1"/>
              </a:gs>
              <a:gs pos="100000">
                <a:srgbClr val="2C451B"/>
              </a:gs>
            </a:gsLst>
            <a:lin ang="0" scaled="1"/>
            <a:tileRect/>
          </a:gradFill>
          <a:ln w="28575" cap="flat" cmpd="sng" algn="ctr">
            <a:solidFill>
              <a:srgbClr val="2C451B"/>
            </a:solidFill>
            <a:prstDash val="solid"/>
            <a:miter lim="800000"/>
          </a:ln>
          <a:effectLst/>
        </p:spPr>
        <p:txBody>
          <a:bodyPr rtlCol="0" anchor="ctr"/>
          <a:lstStyle/>
          <a:p>
            <a:pPr defTabSz="1219170">
              <a:defRPr/>
            </a:pPr>
            <a:endParaRPr lang="en-US" sz="2400" kern="0">
              <a:solidFill>
                <a:prstClr val="black"/>
              </a:solidFill>
              <a:latin typeface="Calibri" panose="020F0502020204030204"/>
            </a:endParaRPr>
          </a:p>
        </p:txBody>
      </p:sp>
      <p:sp>
        <p:nvSpPr>
          <p:cNvPr id="24" name="Rectangle 23">
            <a:extLst>
              <a:ext uri="{FF2B5EF4-FFF2-40B4-BE49-F238E27FC236}">
                <a16:creationId xmlns:a16="http://schemas.microsoft.com/office/drawing/2014/main" xmlns="" id="{9CB232A4-55E0-429D-868F-3AD30F94E3C4}"/>
              </a:ext>
            </a:extLst>
          </p:cNvPr>
          <p:cNvSpPr/>
          <p:nvPr/>
        </p:nvSpPr>
        <p:spPr>
          <a:xfrm>
            <a:off x="6839176" y="2333968"/>
            <a:ext cx="2862176" cy="1110537"/>
          </a:xfrm>
          <a:prstGeom prst="rect">
            <a:avLst/>
          </a:prstGeom>
          <a:noFill/>
          <a:ln w="12700" cap="flat" cmpd="sng" algn="ctr">
            <a:noFill/>
            <a:prstDash val="solid"/>
            <a:miter lim="800000"/>
          </a:ln>
          <a:effectLst/>
        </p:spPr>
        <p:txBody>
          <a:bodyPr rtlCol="0" anchor="ctr"/>
          <a:lstStyle/>
          <a:p>
            <a:pPr defTabSz="1219170">
              <a:defRPr/>
            </a:pPr>
            <a:r>
              <a:rPr lang="en-US" sz="2400" kern="0" dirty="0">
                <a:solidFill>
                  <a:prstClr val="white"/>
                </a:solidFill>
                <a:latin typeface="Calibri" panose="020F0502020204030204"/>
              </a:rPr>
              <a:t>Data </a:t>
            </a:r>
            <a:br>
              <a:rPr lang="en-US" sz="2400" kern="0" dirty="0">
                <a:solidFill>
                  <a:prstClr val="white"/>
                </a:solidFill>
                <a:latin typeface="Calibri" panose="020F0502020204030204"/>
              </a:rPr>
            </a:br>
            <a:r>
              <a:rPr lang="en-US" sz="2400" kern="0" dirty="0">
                <a:solidFill>
                  <a:prstClr val="white"/>
                </a:solidFill>
                <a:latin typeface="Calibri" panose="020F0502020204030204"/>
              </a:rPr>
              <a:t>Warehouses</a:t>
            </a:r>
          </a:p>
        </p:txBody>
      </p:sp>
      <p:sp>
        <p:nvSpPr>
          <p:cNvPr id="25" name="Rectangle 24">
            <a:extLst>
              <a:ext uri="{FF2B5EF4-FFF2-40B4-BE49-F238E27FC236}">
                <a16:creationId xmlns:a16="http://schemas.microsoft.com/office/drawing/2014/main" xmlns="" id="{8D431FA7-EB17-41E5-917F-0FCD269A7796}"/>
              </a:ext>
            </a:extLst>
          </p:cNvPr>
          <p:cNvSpPr/>
          <p:nvPr/>
        </p:nvSpPr>
        <p:spPr>
          <a:xfrm>
            <a:off x="3482452" y="2413389"/>
            <a:ext cx="2862176" cy="1031115"/>
          </a:xfrm>
          <a:prstGeom prst="rect">
            <a:avLst/>
          </a:prstGeom>
          <a:noFill/>
          <a:ln w="12700" cap="flat" cmpd="sng" algn="ctr">
            <a:noFill/>
            <a:prstDash val="solid"/>
            <a:miter lim="800000"/>
          </a:ln>
          <a:effectLst/>
        </p:spPr>
        <p:txBody>
          <a:bodyPr rtlCol="0" anchor="ctr"/>
          <a:lstStyle/>
          <a:p>
            <a:pPr defTabSz="1219170">
              <a:defRPr/>
            </a:pPr>
            <a:r>
              <a:rPr lang="en-US" sz="2400" kern="0" dirty="0">
                <a:solidFill>
                  <a:prstClr val="black"/>
                </a:solidFill>
                <a:latin typeface="Calibri" panose="020F0502020204030204"/>
              </a:rPr>
              <a:t>Transactional Databases</a:t>
            </a:r>
          </a:p>
        </p:txBody>
      </p:sp>
      <p:sp>
        <p:nvSpPr>
          <p:cNvPr id="26" name="Rectangle 25">
            <a:extLst>
              <a:ext uri="{FF2B5EF4-FFF2-40B4-BE49-F238E27FC236}">
                <a16:creationId xmlns:a16="http://schemas.microsoft.com/office/drawing/2014/main" xmlns="" id="{79F62CF1-00DA-4BD7-A350-CF7BBCC5F545}"/>
              </a:ext>
            </a:extLst>
          </p:cNvPr>
          <p:cNvSpPr/>
          <p:nvPr/>
        </p:nvSpPr>
        <p:spPr>
          <a:xfrm rot="16200000">
            <a:off x="1572669" y="2625823"/>
            <a:ext cx="1929436" cy="901035"/>
          </a:xfrm>
          <a:prstGeom prst="rect">
            <a:avLst/>
          </a:prstGeom>
          <a:solidFill>
            <a:srgbClr val="2C451B"/>
          </a:solidFill>
          <a:ln w="28575" cap="flat" cmpd="sng" algn="ctr">
            <a:solidFill>
              <a:srgbClr val="2C451B"/>
            </a:solidFill>
            <a:prstDash val="solid"/>
            <a:miter lim="800000"/>
          </a:ln>
          <a:effectLst/>
        </p:spPr>
        <p:txBody>
          <a:bodyPr rtlCol="0" anchor="ctr"/>
          <a:lstStyle/>
          <a:p>
            <a:pPr defTabSz="1219170">
              <a:defRPr/>
            </a:pPr>
            <a:r>
              <a:rPr lang="en-US" sz="2133" kern="0" dirty="0">
                <a:solidFill>
                  <a:prstClr val="white"/>
                </a:solidFill>
                <a:latin typeface="Calibri" panose="020F0502020204030204"/>
              </a:rPr>
              <a:t>Relational Databases</a:t>
            </a:r>
          </a:p>
        </p:txBody>
      </p:sp>
      <p:sp>
        <p:nvSpPr>
          <p:cNvPr id="27" name="Rectangle 26">
            <a:extLst>
              <a:ext uri="{FF2B5EF4-FFF2-40B4-BE49-F238E27FC236}">
                <a16:creationId xmlns:a16="http://schemas.microsoft.com/office/drawing/2014/main" xmlns="" id="{AD8D1E04-084F-4E08-9191-4558761EDB1F}"/>
              </a:ext>
            </a:extLst>
          </p:cNvPr>
          <p:cNvSpPr/>
          <p:nvPr/>
        </p:nvSpPr>
        <p:spPr>
          <a:xfrm>
            <a:off x="3680727"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defTabSz="1219170">
              <a:defRPr/>
            </a:pPr>
            <a:endParaRPr lang="en-US" sz="2400" kern="0">
              <a:solidFill>
                <a:prstClr val="white"/>
              </a:solidFill>
              <a:latin typeface="Calibri" panose="020F0502020204030204"/>
            </a:endParaRPr>
          </a:p>
        </p:txBody>
      </p:sp>
      <p:sp>
        <p:nvSpPr>
          <p:cNvPr id="29" name="Rectangle 28">
            <a:extLst>
              <a:ext uri="{FF2B5EF4-FFF2-40B4-BE49-F238E27FC236}">
                <a16:creationId xmlns:a16="http://schemas.microsoft.com/office/drawing/2014/main" xmlns="" id="{843139EC-D5F1-4E92-BFE5-8FFA13658031}"/>
              </a:ext>
            </a:extLst>
          </p:cNvPr>
          <p:cNvSpPr/>
          <p:nvPr/>
        </p:nvSpPr>
        <p:spPr>
          <a:xfrm>
            <a:off x="6933991" y="1170038"/>
            <a:ext cx="2562757" cy="785895"/>
          </a:xfrm>
          <a:prstGeom prst="rect">
            <a:avLst/>
          </a:prstGeom>
          <a:solidFill>
            <a:schemeClr val="tx1"/>
          </a:solidFill>
          <a:ln w="12700" cap="flat" cmpd="sng" algn="ctr">
            <a:noFill/>
            <a:prstDash val="solid"/>
            <a:miter lim="800000"/>
          </a:ln>
          <a:effectLst/>
        </p:spPr>
        <p:txBody>
          <a:bodyPr rtlCol="0" anchor="ctr"/>
          <a:lstStyle/>
          <a:p>
            <a:pPr defTabSz="1219170">
              <a:defRPr/>
            </a:pPr>
            <a:r>
              <a:rPr lang="en-US" sz="2400" kern="0" dirty="0">
                <a:solidFill>
                  <a:schemeClr val="bg2"/>
                </a:solidFill>
                <a:latin typeface="Calibri" panose="020F0502020204030204"/>
              </a:rPr>
              <a:t>Analytical </a:t>
            </a:r>
            <a:br>
              <a:rPr lang="en-US" sz="2400" kern="0" dirty="0">
                <a:solidFill>
                  <a:schemeClr val="bg2"/>
                </a:solidFill>
                <a:latin typeface="Calibri" panose="020F0502020204030204"/>
              </a:rPr>
            </a:br>
            <a:r>
              <a:rPr lang="en-US" sz="2400" kern="0" dirty="0">
                <a:solidFill>
                  <a:schemeClr val="bg2"/>
                </a:solidFill>
                <a:latin typeface="Calibri" panose="020F0502020204030204"/>
              </a:rPr>
              <a:t>Needs</a:t>
            </a:r>
          </a:p>
        </p:txBody>
      </p:sp>
      <p:sp>
        <p:nvSpPr>
          <p:cNvPr id="30" name="Rectangle 29">
            <a:extLst>
              <a:ext uri="{FF2B5EF4-FFF2-40B4-BE49-F238E27FC236}">
                <a16:creationId xmlns:a16="http://schemas.microsoft.com/office/drawing/2014/main" xmlns="" id="{6DC6D3DB-FDCB-4739-850A-AD541D1EFB9C}"/>
              </a:ext>
            </a:extLst>
          </p:cNvPr>
          <p:cNvSpPr/>
          <p:nvPr/>
        </p:nvSpPr>
        <p:spPr>
          <a:xfrm>
            <a:off x="6933991"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defTabSz="1219170">
              <a:defRPr/>
            </a:pPr>
            <a:endParaRPr lang="en-US" sz="2400" kern="0">
              <a:solidFill>
                <a:prstClr val="white"/>
              </a:solidFill>
              <a:latin typeface="Calibri" panose="020F0502020204030204"/>
            </a:endParaRPr>
          </a:p>
        </p:txBody>
      </p:sp>
    </p:spTree>
    <p:extLst>
      <p:ext uri="{BB962C8B-B14F-4D97-AF65-F5344CB8AC3E}">
        <p14:creationId xmlns:p14="http://schemas.microsoft.com/office/powerpoint/2010/main" val="799980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DD8957A4-D4B3-4C05-8AE3-561FD3A0BC9B}"/>
              </a:ext>
            </a:extLst>
          </p:cNvPr>
          <p:cNvSpPr>
            <a:spLocks noGrp="1"/>
          </p:cNvSpPr>
          <p:nvPr>
            <p:ph type="body" sz="quarter" idx="16"/>
          </p:nvPr>
        </p:nvSpPr>
        <p:spPr>
          <a:xfrm>
            <a:off x="468191" y="2457737"/>
            <a:ext cx="7819415" cy="3644019"/>
          </a:xfrm>
        </p:spPr>
        <p:txBody>
          <a:bodyPr/>
          <a:lstStyle/>
          <a:p>
            <a:r>
              <a:rPr lang="en-US" dirty="0"/>
              <a:t>How should the actual design of a data warehouse differ from operations databases? We focus on the dimensional modeling technique and walk through examples of both a Start Schema and a Snowflake Schema, in order to demonstrate classic design strategies of relational databases used in a data warehouse.</a:t>
            </a:r>
          </a:p>
        </p:txBody>
      </p:sp>
      <p:sp>
        <p:nvSpPr>
          <p:cNvPr id="5" name="Text Placeholder 4">
            <a:extLst>
              <a:ext uri="{FF2B5EF4-FFF2-40B4-BE49-F238E27FC236}">
                <a16:creationId xmlns:a16="http://schemas.microsoft.com/office/drawing/2014/main" xmlns="" id="{67AB77DE-5C26-4399-832A-4F9EFC3DEDE4}"/>
              </a:ext>
            </a:extLst>
          </p:cNvPr>
          <p:cNvSpPr>
            <a:spLocks noGrp="1"/>
          </p:cNvSpPr>
          <p:nvPr>
            <p:ph type="body" sz="quarter" idx="13"/>
          </p:nvPr>
        </p:nvSpPr>
        <p:spPr>
          <a:xfrm>
            <a:off x="9024000" y="400763"/>
            <a:ext cx="2908800" cy="4203896"/>
          </a:xfrm>
        </p:spPr>
        <p:txBody>
          <a:bodyPr/>
          <a:lstStyle/>
          <a:p>
            <a:r>
              <a:rPr lang="en-US" u="sng" dirty="0">
                <a:effectLst>
                  <a:outerShdw blurRad="38100" dist="38100" dir="2700000" algn="tl">
                    <a:srgbClr val="000000">
                      <a:alpha val="43137"/>
                    </a:srgbClr>
                  </a:outerShdw>
                </a:effectLst>
              </a:rPr>
              <a:t>Agenda:</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Review of Normalization as a design Principle in Operational databases</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Introduction of dimensional Modeling</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Star Schema and Snowflake Schema Examples</a:t>
            </a:r>
          </a:p>
        </p:txBody>
      </p:sp>
      <p:sp>
        <p:nvSpPr>
          <p:cNvPr id="3" name="Title 2">
            <a:extLst>
              <a:ext uri="{FF2B5EF4-FFF2-40B4-BE49-F238E27FC236}">
                <a16:creationId xmlns:a16="http://schemas.microsoft.com/office/drawing/2014/main" xmlns="" id="{89D36994-AD2C-457E-A5F5-6B122ED0246E}"/>
              </a:ext>
            </a:extLst>
          </p:cNvPr>
          <p:cNvSpPr>
            <a:spLocks noGrp="1"/>
          </p:cNvSpPr>
          <p:nvPr>
            <p:ph type="title"/>
          </p:nvPr>
        </p:nvSpPr>
        <p:spPr/>
        <p:txBody>
          <a:bodyPr/>
          <a:lstStyle/>
          <a:p>
            <a:r>
              <a:rPr lang="en-US" dirty="0"/>
              <a:t>Video 2: Design Patterns Used in Data Warehouses</a:t>
            </a:r>
          </a:p>
        </p:txBody>
      </p:sp>
    </p:spTree>
    <p:extLst>
      <p:ext uri="{BB962C8B-B14F-4D97-AF65-F5344CB8AC3E}">
        <p14:creationId xmlns:p14="http://schemas.microsoft.com/office/powerpoint/2010/main" val="109626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52BD65C-3ABE-490A-9027-D2733EE39E8A}"/>
              </a:ext>
            </a:extLst>
          </p:cNvPr>
          <p:cNvSpPr>
            <a:spLocks noGrp="1"/>
          </p:cNvSpPr>
          <p:nvPr>
            <p:ph type="title"/>
          </p:nvPr>
        </p:nvSpPr>
        <p:spPr/>
        <p:txBody>
          <a:bodyPr/>
          <a:lstStyle/>
          <a:p>
            <a:r>
              <a:rPr lang="en-US" dirty="0"/>
              <a:t>Data Storage Landscape</a:t>
            </a:r>
          </a:p>
        </p:txBody>
      </p:sp>
      <p:sp>
        <p:nvSpPr>
          <p:cNvPr id="17" name="Rectangle 16">
            <a:extLst>
              <a:ext uri="{FF2B5EF4-FFF2-40B4-BE49-F238E27FC236}">
                <a16:creationId xmlns:a16="http://schemas.microsoft.com/office/drawing/2014/main" xmlns="" id="{8450F149-7BB1-4AF7-9180-068C5E5CBCDC}"/>
              </a:ext>
            </a:extLst>
          </p:cNvPr>
          <p:cNvSpPr/>
          <p:nvPr/>
        </p:nvSpPr>
        <p:spPr>
          <a:xfrm>
            <a:off x="3680727" y="1170038"/>
            <a:ext cx="2562757" cy="785895"/>
          </a:xfrm>
          <a:prstGeom prst="rect">
            <a:avLst/>
          </a:prstGeom>
          <a:solidFill>
            <a:sysClr val="window" lastClr="FFFFFF">
              <a:lumMod val="85000"/>
            </a:sysClr>
          </a:solidFill>
          <a:ln w="12700" cap="flat" cmpd="sng" algn="ctr">
            <a:noFill/>
            <a:prstDash val="solid"/>
            <a:miter lim="800000"/>
          </a:ln>
          <a:effectLst/>
        </p:spPr>
        <p:txBody>
          <a:bodyPr rtlCol="0" anchor="ctr"/>
          <a:lstStyle/>
          <a:p>
            <a:pPr algn="ctr" defTabSz="1219170">
              <a:defRPr/>
            </a:pPr>
            <a:r>
              <a:rPr lang="en-US" sz="2400" kern="0" dirty="0">
                <a:solidFill>
                  <a:prstClr val="black"/>
                </a:solidFill>
                <a:latin typeface="Calibri" panose="020F0502020204030204"/>
              </a:rPr>
              <a:t>Operational </a:t>
            </a:r>
            <a:br>
              <a:rPr lang="en-US" sz="2400" kern="0" dirty="0">
                <a:solidFill>
                  <a:prstClr val="black"/>
                </a:solidFill>
                <a:latin typeface="Calibri" panose="020F0502020204030204"/>
              </a:rPr>
            </a:br>
            <a:r>
              <a:rPr lang="en-US" sz="2400" kern="0" dirty="0">
                <a:solidFill>
                  <a:prstClr val="black"/>
                </a:solidFill>
                <a:latin typeface="Calibri" panose="020F0502020204030204"/>
              </a:rPr>
              <a:t>Needs</a:t>
            </a:r>
          </a:p>
        </p:txBody>
      </p:sp>
      <p:sp>
        <p:nvSpPr>
          <p:cNvPr id="23" name="Rectangle 22">
            <a:extLst>
              <a:ext uri="{FF2B5EF4-FFF2-40B4-BE49-F238E27FC236}">
                <a16:creationId xmlns:a16="http://schemas.microsoft.com/office/drawing/2014/main" xmlns="" id="{A7D34237-C457-4E0E-9AF7-3A63207B8D7E}"/>
              </a:ext>
            </a:extLst>
          </p:cNvPr>
          <p:cNvSpPr/>
          <p:nvPr/>
        </p:nvSpPr>
        <p:spPr>
          <a:xfrm>
            <a:off x="2987903" y="2116118"/>
            <a:ext cx="6982007" cy="1924940"/>
          </a:xfrm>
          <a:prstGeom prst="rect">
            <a:avLst/>
          </a:prstGeom>
          <a:gradFill flip="none" rotWithShape="1">
            <a:gsLst>
              <a:gs pos="50000">
                <a:srgbClr val="789366"/>
              </a:gs>
              <a:gs pos="0">
                <a:srgbClr val="C4E1B1"/>
              </a:gs>
              <a:gs pos="100000">
                <a:srgbClr val="2C451B"/>
              </a:gs>
            </a:gsLst>
            <a:lin ang="0" scaled="1"/>
            <a:tileRect/>
          </a:gradFill>
          <a:ln w="28575" cap="flat" cmpd="sng" algn="ctr">
            <a:solidFill>
              <a:srgbClr val="2C451B"/>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24" name="Rectangle 23">
            <a:extLst>
              <a:ext uri="{FF2B5EF4-FFF2-40B4-BE49-F238E27FC236}">
                <a16:creationId xmlns:a16="http://schemas.microsoft.com/office/drawing/2014/main" xmlns="" id="{9CB232A4-55E0-429D-868F-3AD30F94E3C4}"/>
              </a:ext>
            </a:extLst>
          </p:cNvPr>
          <p:cNvSpPr/>
          <p:nvPr/>
        </p:nvSpPr>
        <p:spPr>
          <a:xfrm>
            <a:off x="6839176" y="2333968"/>
            <a:ext cx="2862176" cy="1110537"/>
          </a:xfrm>
          <a:prstGeom prst="rect">
            <a:avLst/>
          </a:prstGeom>
          <a:noFill/>
          <a:ln w="12700" cap="flat" cmpd="sng" algn="ctr">
            <a:noFill/>
            <a:prstDash val="solid"/>
            <a:miter lim="800000"/>
          </a:ln>
          <a:effectLst/>
        </p:spPr>
        <p:txBody>
          <a:bodyPr rtlCol="0" anchor="ctr"/>
          <a:lstStyle/>
          <a:p>
            <a:pPr algn="ctr" defTabSz="1219170">
              <a:defRPr/>
            </a:pPr>
            <a:r>
              <a:rPr lang="en-US" sz="2400" kern="0" dirty="0">
                <a:solidFill>
                  <a:prstClr val="white"/>
                </a:solidFill>
                <a:latin typeface="Calibri" panose="020F0502020204030204"/>
              </a:rPr>
              <a:t>Data </a:t>
            </a:r>
            <a:br>
              <a:rPr lang="en-US" sz="2400" kern="0" dirty="0">
                <a:solidFill>
                  <a:prstClr val="white"/>
                </a:solidFill>
                <a:latin typeface="Calibri" panose="020F0502020204030204"/>
              </a:rPr>
            </a:br>
            <a:r>
              <a:rPr lang="en-US" sz="2400" kern="0" dirty="0">
                <a:solidFill>
                  <a:prstClr val="white"/>
                </a:solidFill>
                <a:latin typeface="Calibri" panose="020F0502020204030204"/>
              </a:rPr>
              <a:t>Warehouses</a:t>
            </a:r>
          </a:p>
        </p:txBody>
      </p:sp>
      <p:sp>
        <p:nvSpPr>
          <p:cNvPr id="25" name="Rectangle 24">
            <a:extLst>
              <a:ext uri="{FF2B5EF4-FFF2-40B4-BE49-F238E27FC236}">
                <a16:creationId xmlns:a16="http://schemas.microsoft.com/office/drawing/2014/main" xmlns="" id="{8D431FA7-EB17-41E5-917F-0FCD269A7796}"/>
              </a:ext>
            </a:extLst>
          </p:cNvPr>
          <p:cNvSpPr/>
          <p:nvPr/>
        </p:nvSpPr>
        <p:spPr>
          <a:xfrm>
            <a:off x="3482452" y="2413389"/>
            <a:ext cx="2862176" cy="1031115"/>
          </a:xfrm>
          <a:prstGeom prst="rect">
            <a:avLst/>
          </a:prstGeom>
          <a:noFill/>
          <a:ln w="12700" cap="flat" cmpd="sng" algn="ctr">
            <a:noFill/>
            <a:prstDash val="solid"/>
            <a:miter lim="800000"/>
          </a:ln>
          <a:effectLst/>
        </p:spPr>
        <p:txBody>
          <a:bodyPr rtlCol="0" anchor="ctr"/>
          <a:lstStyle/>
          <a:p>
            <a:pPr algn="ctr" defTabSz="1219170">
              <a:defRPr/>
            </a:pPr>
            <a:r>
              <a:rPr lang="en-US" sz="2400" kern="0" dirty="0">
                <a:solidFill>
                  <a:prstClr val="black"/>
                </a:solidFill>
                <a:latin typeface="Calibri" panose="020F0502020204030204"/>
              </a:rPr>
              <a:t>Transactional Databases</a:t>
            </a:r>
          </a:p>
        </p:txBody>
      </p:sp>
      <p:sp>
        <p:nvSpPr>
          <p:cNvPr id="26" name="Rectangle 25">
            <a:extLst>
              <a:ext uri="{FF2B5EF4-FFF2-40B4-BE49-F238E27FC236}">
                <a16:creationId xmlns:a16="http://schemas.microsoft.com/office/drawing/2014/main" xmlns="" id="{79F62CF1-00DA-4BD7-A350-CF7BBCC5F545}"/>
              </a:ext>
            </a:extLst>
          </p:cNvPr>
          <p:cNvSpPr/>
          <p:nvPr/>
        </p:nvSpPr>
        <p:spPr>
          <a:xfrm rot="16200000">
            <a:off x="1572669" y="2625823"/>
            <a:ext cx="1929436" cy="901035"/>
          </a:xfrm>
          <a:prstGeom prst="rect">
            <a:avLst/>
          </a:prstGeom>
          <a:solidFill>
            <a:srgbClr val="2C451B"/>
          </a:solidFill>
          <a:ln w="28575" cap="flat" cmpd="sng" algn="ctr">
            <a:solidFill>
              <a:srgbClr val="2C451B"/>
            </a:solidFill>
            <a:prstDash val="solid"/>
            <a:miter lim="800000"/>
          </a:ln>
          <a:effectLst/>
        </p:spPr>
        <p:txBody>
          <a:bodyPr rtlCol="0" anchor="ctr"/>
          <a:lstStyle/>
          <a:p>
            <a:pPr algn="ctr" defTabSz="1219170">
              <a:defRPr/>
            </a:pPr>
            <a:r>
              <a:rPr lang="en-US" sz="2133" kern="0" dirty="0">
                <a:solidFill>
                  <a:prstClr val="white"/>
                </a:solidFill>
                <a:latin typeface="Calibri" panose="020F0502020204030204"/>
              </a:rPr>
              <a:t>Relational Databases</a:t>
            </a:r>
          </a:p>
        </p:txBody>
      </p:sp>
      <p:sp>
        <p:nvSpPr>
          <p:cNvPr id="27" name="Rectangle 26">
            <a:extLst>
              <a:ext uri="{FF2B5EF4-FFF2-40B4-BE49-F238E27FC236}">
                <a16:creationId xmlns:a16="http://schemas.microsoft.com/office/drawing/2014/main" xmlns="" id="{AD8D1E04-084F-4E08-9191-4558761EDB1F}"/>
              </a:ext>
            </a:extLst>
          </p:cNvPr>
          <p:cNvSpPr/>
          <p:nvPr/>
        </p:nvSpPr>
        <p:spPr>
          <a:xfrm>
            <a:off x="3680727"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algn="ctr" defTabSz="1219170">
              <a:defRPr/>
            </a:pPr>
            <a:endParaRPr lang="en-US" sz="2400" kern="0">
              <a:solidFill>
                <a:prstClr val="white"/>
              </a:solidFill>
              <a:latin typeface="Calibri" panose="020F0502020204030204"/>
            </a:endParaRPr>
          </a:p>
        </p:txBody>
      </p:sp>
      <p:sp>
        <p:nvSpPr>
          <p:cNvPr id="29" name="Rectangle 28">
            <a:extLst>
              <a:ext uri="{FF2B5EF4-FFF2-40B4-BE49-F238E27FC236}">
                <a16:creationId xmlns:a16="http://schemas.microsoft.com/office/drawing/2014/main" xmlns="" id="{843139EC-D5F1-4E92-BFE5-8FFA13658031}"/>
              </a:ext>
            </a:extLst>
          </p:cNvPr>
          <p:cNvSpPr/>
          <p:nvPr/>
        </p:nvSpPr>
        <p:spPr>
          <a:xfrm>
            <a:off x="6933991" y="1170038"/>
            <a:ext cx="2562757" cy="785895"/>
          </a:xfrm>
          <a:prstGeom prst="rect">
            <a:avLst/>
          </a:prstGeom>
          <a:solidFill>
            <a:schemeClr val="tx1"/>
          </a:solidFill>
          <a:ln w="12700" cap="flat" cmpd="sng" algn="ctr">
            <a:noFill/>
            <a:prstDash val="solid"/>
            <a:miter lim="800000"/>
          </a:ln>
          <a:effectLst/>
        </p:spPr>
        <p:txBody>
          <a:bodyPr rtlCol="0" anchor="ctr"/>
          <a:lstStyle/>
          <a:p>
            <a:pPr algn="ctr" defTabSz="1219170">
              <a:defRPr/>
            </a:pPr>
            <a:r>
              <a:rPr lang="en-US" sz="2400" kern="0" dirty="0">
                <a:solidFill>
                  <a:srgbClr val="FFFFFF"/>
                </a:solidFill>
                <a:latin typeface="Calibri" panose="020F0502020204030204"/>
              </a:rPr>
              <a:t>Analytical </a:t>
            </a:r>
            <a:br>
              <a:rPr lang="en-US" sz="2400" kern="0" dirty="0">
                <a:solidFill>
                  <a:srgbClr val="FFFFFF"/>
                </a:solidFill>
                <a:latin typeface="Calibri" panose="020F0502020204030204"/>
              </a:rPr>
            </a:br>
            <a:r>
              <a:rPr lang="en-US" sz="2400" kern="0" dirty="0">
                <a:solidFill>
                  <a:srgbClr val="FFFFFF"/>
                </a:solidFill>
                <a:latin typeface="Calibri" panose="020F0502020204030204"/>
              </a:rPr>
              <a:t>Needs</a:t>
            </a:r>
          </a:p>
        </p:txBody>
      </p:sp>
      <p:sp>
        <p:nvSpPr>
          <p:cNvPr id="30" name="Rectangle 29">
            <a:extLst>
              <a:ext uri="{FF2B5EF4-FFF2-40B4-BE49-F238E27FC236}">
                <a16:creationId xmlns:a16="http://schemas.microsoft.com/office/drawing/2014/main" xmlns="" id="{6DC6D3DB-FDCB-4739-850A-AD541D1EFB9C}"/>
              </a:ext>
            </a:extLst>
          </p:cNvPr>
          <p:cNvSpPr/>
          <p:nvPr/>
        </p:nvSpPr>
        <p:spPr>
          <a:xfrm>
            <a:off x="6933991"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algn="ctr" defTabSz="1219170">
              <a:defRPr/>
            </a:pPr>
            <a:endParaRPr lang="en-US" sz="2400" kern="0">
              <a:solidFill>
                <a:prstClr val="white"/>
              </a:solidFill>
              <a:latin typeface="Calibri" panose="020F0502020204030204"/>
            </a:endParaRPr>
          </a:p>
        </p:txBody>
      </p:sp>
      <p:sp>
        <p:nvSpPr>
          <p:cNvPr id="2" name="Oval 1">
            <a:extLst>
              <a:ext uri="{FF2B5EF4-FFF2-40B4-BE49-F238E27FC236}">
                <a16:creationId xmlns:a16="http://schemas.microsoft.com/office/drawing/2014/main" xmlns="" id="{D4EB66BD-8896-496D-861A-14716CCA3044}"/>
              </a:ext>
            </a:extLst>
          </p:cNvPr>
          <p:cNvSpPr/>
          <p:nvPr/>
        </p:nvSpPr>
        <p:spPr>
          <a:xfrm>
            <a:off x="1789652" y="880718"/>
            <a:ext cx="5049523" cy="3691156"/>
          </a:xfrm>
          <a:prstGeom prst="ellipse">
            <a:avLst/>
          </a:prstGeom>
          <a:noFill/>
          <a:ln w="57150">
            <a:solidFill>
              <a:schemeClr val="accent2"/>
            </a:solidFill>
          </a:ln>
        </p:spPr>
        <p:txBody>
          <a:bodyPr wrap="square" rtlCol="0" anchor="ctr">
            <a:noAutofit/>
          </a:bodyPr>
          <a:lstStyle/>
          <a:p>
            <a:pPr algn="ctr" defTabSz="1219170" eaLnBrk="0" fontAlgn="base" hangingPunct="0">
              <a:spcBef>
                <a:spcPct val="0"/>
              </a:spcBef>
              <a:spcAft>
                <a:spcPct val="0"/>
              </a:spcAft>
              <a:defRPr/>
            </a:pPr>
            <a:endParaRPr lang="en-US" sz="3200" dirty="0" err="1">
              <a:solidFill>
                <a:srgbClr val="FFFFFF"/>
              </a:solidFill>
              <a:latin typeface="Franklin Gothic Book"/>
            </a:endParaRPr>
          </a:p>
        </p:txBody>
      </p:sp>
      <p:sp>
        <p:nvSpPr>
          <p:cNvPr id="4" name="Rectangle 3">
            <a:extLst>
              <a:ext uri="{FF2B5EF4-FFF2-40B4-BE49-F238E27FC236}">
                <a16:creationId xmlns:a16="http://schemas.microsoft.com/office/drawing/2014/main" xmlns="" id="{F971CE41-E91A-4229-A76B-D57AC83BA982}"/>
              </a:ext>
            </a:extLst>
          </p:cNvPr>
          <p:cNvSpPr/>
          <p:nvPr/>
        </p:nvSpPr>
        <p:spPr>
          <a:xfrm>
            <a:off x="1618794" y="4869146"/>
            <a:ext cx="8948257" cy="1529415"/>
          </a:xfrm>
          <a:prstGeom prst="rect">
            <a:avLst/>
          </a:prstGeom>
          <a:solidFill>
            <a:srgbClr val="D9D9D9"/>
          </a:solidFill>
          <a:ln w="38100"/>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4800" dirty="0">
                <a:solidFill>
                  <a:srgbClr val="000000"/>
                </a:solidFill>
                <a:latin typeface="Franklin Gothic Book"/>
              </a:rPr>
              <a:t>Guiding Principle: Normalization</a:t>
            </a:r>
          </a:p>
        </p:txBody>
      </p:sp>
      <p:sp>
        <p:nvSpPr>
          <p:cNvPr id="13" name="Slide Number Placeholder 1">
            <a:extLst>
              <a:ext uri="{FF2B5EF4-FFF2-40B4-BE49-F238E27FC236}">
                <a16:creationId xmlns:a16="http://schemas.microsoft.com/office/drawing/2014/main" xmlns="" id="{E19CEAFB-B0FB-40B1-83AE-6B13180A844E}"/>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18</a:t>
            </a:fld>
            <a:endParaRPr lang="en-US" dirty="0"/>
          </a:p>
        </p:txBody>
      </p:sp>
    </p:spTree>
    <p:extLst>
      <p:ext uri="{BB962C8B-B14F-4D97-AF65-F5344CB8AC3E}">
        <p14:creationId xmlns:p14="http://schemas.microsoft.com/office/powerpoint/2010/main" val="1322390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BFA417D-149D-44B1-A0DA-D92DC8924ABE}"/>
              </a:ext>
            </a:extLst>
          </p:cNvPr>
          <p:cNvSpPr>
            <a:spLocks noGrp="1"/>
          </p:cNvSpPr>
          <p:nvPr>
            <p:ph type="body" sz="quarter" idx="15"/>
          </p:nvPr>
        </p:nvSpPr>
        <p:spPr>
          <a:xfrm>
            <a:off x="406400" y="1049044"/>
            <a:ext cx="11277600" cy="2754619"/>
          </a:xfrm>
        </p:spPr>
        <p:txBody>
          <a:bodyPr/>
          <a:lstStyle/>
          <a:p>
            <a:pPr marL="0" indent="0">
              <a:buNone/>
            </a:pPr>
            <a:r>
              <a:rPr lang="en-US" dirty="0"/>
              <a:t>Normalization is the process of organizing a database with minimal redundancy in order to make it more flexible and remove unnecessary dependencies.</a:t>
            </a:r>
          </a:p>
        </p:txBody>
      </p:sp>
      <p:sp>
        <p:nvSpPr>
          <p:cNvPr id="4" name="Title 3">
            <a:extLst>
              <a:ext uri="{FF2B5EF4-FFF2-40B4-BE49-F238E27FC236}">
                <a16:creationId xmlns:a16="http://schemas.microsoft.com/office/drawing/2014/main" xmlns="" id="{351CE55D-226C-406F-85A2-D61913521307}"/>
              </a:ext>
            </a:extLst>
          </p:cNvPr>
          <p:cNvSpPr>
            <a:spLocks noGrp="1"/>
          </p:cNvSpPr>
          <p:nvPr>
            <p:ph type="title"/>
          </p:nvPr>
        </p:nvSpPr>
        <p:spPr/>
        <p:txBody>
          <a:bodyPr/>
          <a:lstStyle/>
          <a:p>
            <a:r>
              <a:rPr lang="en-US" dirty="0"/>
              <a:t>Normalization Review</a:t>
            </a:r>
          </a:p>
        </p:txBody>
      </p:sp>
      <p:sp>
        <p:nvSpPr>
          <p:cNvPr id="6" name="Text Placeholder 1">
            <a:extLst>
              <a:ext uri="{FF2B5EF4-FFF2-40B4-BE49-F238E27FC236}">
                <a16:creationId xmlns:a16="http://schemas.microsoft.com/office/drawing/2014/main" xmlns="" id="{1D391879-FC51-4366-83EB-5BEE02CED5E9}"/>
              </a:ext>
            </a:extLst>
          </p:cNvPr>
          <p:cNvSpPr txBox="1">
            <a:spLocks/>
          </p:cNvSpPr>
          <p:nvPr/>
        </p:nvSpPr>
        <p:spPr>
          <a:xfrm>
            <a:off x="5178804" y="3270277"/>
            <a:ext cx="6203192" cy="3362619"/>
          </a:xfrm>
          <a:prstGeom prst="rect">
            <a:avLst/>
          </a:prstGeom>
        </p:spPr>
        <p:style>
          <a:lnRef idx="1">
            <a:schemeClr val="accent2"/>
          </a:lnRef>
          <a:fillRef idx="2">
            <a:schemeClr val="accent2"/>
          </a:fillRef>
          <a:effectRef idx="1">
            <a:schemeClr val="accent2"/>
          </a:effectRef>
          <a:fontRef idx="minor">
            <a:schemeClr val="dk1"/>
          </a:fontRef>
        </p:style>
        <p:txBody>
          <a:bodyPr vert="horz" lIns="121920" tIns="60960" rIns="121920" bIns="60960" rtlCol="0">
            <a:noAutofit/>
          </a:bodyPr>
          <a:lstStyle>
            <a:lvl1pPr marL="342900" indent="-342900" algn="l" rtl="0" eaLnBrk="1" fontAlgn="base" hangingPunct="1">
              <a:spcBef>
                <a:spcPts val="0"/>
              </a:spcBef>
              <a:spcAft>
                <a:spcPts val="1200"/>
              </a:spcAft>
              <a:buClr>
                <a:srgbClr val="E3621B"/>
              </a:buClr>
              <a:buSzPct val="100000"/>
              <a:buFont typeface="Wingdings" panose="05000000000000000000" pitchFamily="2" charset="2"/>
              <a:buChar char="§"/>
              <a:defRPr lang="en-US" sz="3200">
                <a:solidFill>
                  <a:srgbClr val="000000"/>
                </a:solidFill>
                <a:latin typeface="Franklin Gothic Book" panose="020B0503020102020204" pitchFamily="34" charset="0"/>
                <a:ea typeface="+mn-ea"/>
                <a:cs typeface="+mn-cs"/>
              </a:defRPr>
            </a:lvl1pPr>
            <a:lvl2pPr marL="457200" indent="0" algn="l" rtl="0" eaLnBrk="1" fontAlgn="base" hangingPunct="1">
              <a:spcBef>
                <a:spcPts val="0"/>
              </a:spcBef>
              <a:spcAft>
                <a:spcPts val="1200"/>
              </a:spcAft>
              <a:buClr>
                <a:srgbClr val="FF9900"/>
              </a:buClr>
              <a:buSzPct val="75000"/>
              <a:buFont typeface="Arial" panose="020B0604020202020204" pitchFamily="34" charset="0"/>
              <a:buNone/>
              <a:defRPr lang="en-US" sz="2800">
                <a:solidFill>
                  <a:srgbClr val="000000"/>
                </a:solidFill>
                <a:latin typeface="Franklin Gothic Book" panose="020B0503020102020204" pitchFamily="34" charset="0"/>
                <a:ea typeface="+mn-ea"/>
                <a:cs typeface="+mn-cs"/>
              </a:defRPr>
            </a:lvl2pPr>
            <a:lvl3pPr marL="914400" indent="0" algn="l" rtl="0" eaLnBrk="1" fontAlgn="base" hangingPunct="1">
              <a:spcBef>
                <a:spcPts val="0"/>
              </a:spcBef>
              <a:spcAft>
                <a:spcPts val="1200"/>
              </a:spcAft>
              <a:buClr>
                <a:srgbClr val="FF9900"/>
              </a:buClr>
              <a:buSzPct val="50000"/>
              <a:buFont typeface="Arial" panose="020B0604020202020204" pitchFamily="34" charset="0"/>
              <a:buNone/>
              <a:defRPr lang="en-US" sz="2400">
                <a:solidFill>
                  <a:srgbClr val="000000"/>
                </a:solidFill>
                <a:latin typeface="Franklin Gothic Book" panose="020B0503020102020204" pitchFamily="34" charset="0"/>
                <a:ea typeface="+mn-ea"/>
                <a:cs typeface="+mn-cs"/>
              </a:defRPr>
            </a:lvl3pPr>
            <a:lvl4pPr marL="1714500" indent="-342900" algn="l" rtl="0" eaLnBrk="1" fontAlgn="base" hangingPunct="1">
              <a:spcBef>
                <a:spcPct val="20000"/>
              </a:spcBef>
              <a:spcAft>
                <a:spcPct val="0"/>
              </a:spcAft>
              <a:buClr>
                <a:srgbClr val="C00000"/>
              </a:buClr>
              <a:buFont typeface="Wingdings" panose="05000000000000000000" pitchFamily="2" charset="2"/>
              <a:buChar char="§"/>
              <a:defRPr lang="en-US" sz="2400" dirty="0" smtClean="0">
                <a:solidFill>
                  <a:schemeClr val="tx1"/>
                </a:solidFill>
                <a:latin typeface="+mn-lt"/>
              </a:defRPr>
            </a:lvl4pPr>
            <a:lvl5pPr marL="2171700" indent="-342900" algn="l" rtl="0" eaLnBrk="1" fontAlgn="base" hangingPunct="1">
              <a:spcBef>
                <a:spcPct val="20000"/>
              </a:spcBef>
              <a:spcAft>
                <a:spcPct val="0"/>
              </a:spcAft>
              <a:buClr>
                <a:srgbClr val="C00000"/>
              </a:buClr>
              <a:buSzPct val="85000"/>
              <a:buFont typeface="Wingdings" panose="05000000000000000000" pitchFamily="2" charset="2"/>
              <a:buChar char="§"/>
              <a:defRPr lang="en-US" sz="2400" dirty="0" smtClean="0">
                <a:solidFill>
                  <a:schemeClr val="tx1"/>
                </a:solidFill>
                <a:latin typeface="+mn-lt"/>
              </a:defRPr>
            </a:lvl5pPr>
            <a:lvl6pPr marL="2514600" indent="-228600" algn="l" rtl="0" eaLnBrk="1" fontAlgn="base" hangingPunct="1">
              <a:spcBef>
                <a:spcPct val="20000"/>
              </a:spcBef>
              <a:spcAft>
                <a:spcPct val="0"/>
              </a:spcAft>
              <a:buClr>
                <a:schemeClr val="tx1"/>
              </a:buClr>
              <a:buSzPct val="85000"/>
              <a:defRPr sz="2400">
                <a:solidFill>
                  <a:schemeClr val="tx1"/>
                </a:solidFill>
                <a:latin typeface="+mn-lt"/>
              </a:defRPr>
            </a:lvl6pPr>
            <a:lvl7pPr marL="2971800" indent="-228600" algn="l" rtl="0" eaLnBrk="1" fontAlgn="base" hangingPunct="1">
              <a:spcBef>
                <a:spcPct val="20000"/>
              </a:spcBef>
              <a:spcAft>
                <a:spcPct val="0"/>
              </a:spcAft>
              <a:buClr>
                <a:schemeClr val="tx1"/>
              </a:buClr>
              <a:buSzPct val="85000"/>
              <a:defRPr sz="2400">
                <a:solidFill>
                  <a:schemeClr val="tx1"/>
                </a:solidFill>
                <a:latin typeface="+mn-lt"/>
              </a:defRPr>
            </a:lvl7pPr>
            <a:lvl8pPr marL="3429000" indent="-228600" algn="l" rtl="0" eaLnBrk="1" fontAlgn="base" hangingPunct="1">
              <a:spcBef>
                <a:spcPct val="20000"/>
              </a:spcBef>
              <a:spcAft>
                <a:spcPct val="0"/>
              </a:spcAft>
              <a:buClr>
                <a:schemeClr val="tx1"/>
              </a:buClr>
              <a:buSzPct val="85000"/>
              <a:defRPr sz="2400">
                <a:solidFill>
                  <a:schemeClr val="tx1"/>
                </a:solidFill>
                <a:latin typeface="+mn-lt"/>
              </a:defRPr>
            </a:lvl8pPr>
            <a:lvl9pPr marL="3886200" indent="-228600" algn="l" rtl="0" eaLnBrk="1" fontAlgn="base" hangingPunct="1">
              <a:spcBef>
                <a:spcPct val="20000"/>
              </a:spcBef>
              <a:spcAft>
                <a:spcPct val="0"/>
              </a:spcAft>
              <a:buClr>
                <a:schemeClr val="tx1"/>
              </a:buClr>
              <a:buSzPct val="85000"/>
              <a:defRPr sz="2400">
                <a:solidFill>
                  <a:schemeClr val="tx1"/>
                </a:solidFill>
                <a:latin typeface="+mn-lt"/>
              </a:defRPr>
            </a:lvl9pPr>
          </a:lstStyle>
          <a:p>
            <a:pPr marL="0" indent="0" defTabSz="1219170">
              <a:spcAft>
                <a:spcPts val="1600"/>
              </a:spcAft>
              <a:buNone/>
              <a:defRPr/>
            </a:pPr>
            <a:r>
              <a:rPr lang="en-US" sz="4267" kern="0" dirty="0"/>
              <a:t>It helps avoid:</a:t>
            </a:r>
          </a:p>
          <a:p>
            <a:pPr marL="457189" indent="-457189" defTabSz="1219170">
              <a:spcAft>
                <a:spcPts val="1600"/>
              </a:spcAft>
              <a:defRPr/>
            </a:pPr>
            <a:r>
              <a:rPr lang="en-US" sz="4267" kern="0" dirty="0"/>
              <a:t>Insertion Anomalies</a:t>
            </a:r>
          </a:p>
          <a:p>
            <a:pPr marL="457189" indent="-457189" defTabSz="1219170">
              <a:spcAft>
                <a:spcPts val="1600"/>
              </a:spcAft>
              <a:defRPr/>
            </a:pPr>
            <a:r>
              <a:rPr lang="en-US" sz="4267" kern="0" dirty="0"/>
              <a:t>Deletion Anomalies</a:t>
            </a:r>
          </a:p>
          <a:p>
            <a:pPr marL="457189" indent="-457189" defTabSz="1219170">
              <a:spcAft>
                <a:spcPts val="1600"/>
              </a:spcAft>
              <a:defRPr/>
            </a:pPr>
            <a:r>
              <a:rPr lang="en-US" sz="4267" kern="0" dirty="0"/>
              <a:t>Modification Anomalies</a:t>
            </a:r>
          </a:p>
        </p:txBody>
      </p:sp>
      <p:pic>
        <p:nvPicPr>
          <p:cNvPr id="7" name="Picture 6">
            <a:extLst>
              <a:ext uri="{FF2B5EF4-FFF2-40B4-BE49-F238E27FC236}">
                <a16:creationId xmlns:a16="http://schemas.microsoft.com/office/drawing/2014/main" xmlns="" id="{3F8E6878-4D59-4ABB-AE28-F644805C0F09}"/>
              </a:ext>
            </a:extLst>
          </p:cNvPr>
          <p:cNvPicPr>
            <a:picLocks noChangeAspect="1"/>
          </p:cNvPicPr>
          <p:nvPr/>
        </p:nvPicPr>
        <p:blipFill>
          <a:blip r:embed="rId3"/>
          <a:stretch>
            <a:fillRect/>
          </a:stretch>
        </p:blipFill>
        <p:spPr>
          <a:xfrm>
            <a:off x="10444968" y="0"/>
            <a:ext cx="1747032" cy="1277400"/>
          </a:xfrm>
          <a:prstGeom prst="rect">
            <a:avLst/>
          </a:prstGeom>
        </p:spPr>
      </p:pic>
      <p:sp>
        <p:nvSpPr>
          <p:cNvPr id="8" name="Slide Number Placeholder 1">
            <a:extLst>
              <a:ext uri="{FF2B5EF4-FFF2-40B4-BE49-F238E27FC236}">
                <a16:creationId xmlns:a16="http://schemas.microsoft.com/office/drawing/2014/main" xmlns="" id="{DF2C11A1-CB40-4238-BEC4-FD8D74AC0467}"/>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19</a:t>
            </a:fld>
            <a:endParaRPr lang="en-US" dirty="0"/>
          </a:p>
        </p:txBody>
      </p:sp>
    </p:spTree>
    <p:extLst>
      <p:ext uri="{BB962C8B-B14F-4D97-AF65-F5344CB8AC3E}">
        <p14:creationId xmlns:p14="http://schemas.microsoft.com/office/powerpoint/2010/main" val="2907612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57D1A1B-9401-4500-89A4-5BB34B227BEE}"/>
              </a:ext>
            </a:extLst>
          </p:cNvPr>
          <p:cNvSpPr>
            <a:spLocks noGrp="1"/>
          </p:cNvSpPr>
          <p:nvPr>
            <p:ph type="sldNum" sz="quarter" idx="4294967295"/>
          </p:nvPr>
        </p:nvSpPr>
        <p:spPr>
          <a:xfrm>
            <a:off x="11684000" y="6510030"/>
            <a:ext cx="406400" cy="333415"/>
          </a:xfrm>
          <a:prstGeom prst="rect">
            <a:avLst/>
          </a:prstGeom>
        </p:spPr>
        <p:txBody>
          <a:bodyPr/>
          <a:lstStyle/>
          <a:p>
            <a:fld id="{ED4E8DE7-8107-485D-819E-7A652D98D056}" type="slidenum">
              <a:rPr lang="en-US" smtClean="0"/>
              <a:pPr/>
              <a:t>2</a:t>
            </a:fld>
            <a:endParaRPr lang="en-US" dirty="0"/>
          </a:p>
        </p:txBody>
      </p:sp>
      <p:sp>
        <p:nvSpPr>
          <p:cNvPr id="6" name="TextBox 5">
            <a:extLst>
              <a:ext uri="{FF2B5EF4-FFF2-40B4-BE49-F238E27FC236}">
                <a16:creationId xmlns:a16="http://schemas.microsoft.com/office/drawing/2014/main" xmlns="" id="{282A977B-C4E9-464C-B861-968F84070691}"/>
              </a:ext>
            </a:extLst>
          </p:cNvPr>
          <p:cNvSpPr txBox="1"/>
          <p:nvPr/>
        </p:nvSpPr>
        <p:spPr bwMode="auto">
          <a:xfrm>
            <a:off x="516238" y="548175"/>
            <a:ext cx="11357233" cy="221599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t" anchorCtr="0">
            <a:spAutoFit/>
          </a:bodyPr>
          <a:lstStyle/>
          <a:p>
            <a:pPr algn="l"/>
            <a:r>
              <a:rPr lang="en-US" sz="4800" dirty="0">
                <a:solidFill>
                  <a:schemeClr val="tx1">
                    <a:lumMod val="90000"/>
                    <a:lumOff val="10000"/>
                  </a:schemeClr>
                </a:solidFill>
              </a:rPr>
              <a:t>A                                   is a database that stores both                                           between pieces of data.</a:t>
            </a:r>
          </a:p>
        </p:txBody>
      </p:sp>
      <p:sp>
        <p:nvSpPr>
          <p:cNvPr id="7" name="TextBox 6">
            <a:extLst>
              <a:ext uri="{FF2B5EF4-FFF2-40B4-BE49-F238E27FC236}">
                <a16:creationId xmlns:a16="http://schemas.microsoft.com/office/drawing/2014/main" xmlns="" id="{90CDC112-D491-48D7-9F38-4C3B7B226D66}"/>
              </a:ext>
            </a:extLst>
          </p:cNvPr>
          <p:cNvSpPr txBox="1"/>
          <p:nvPr/>
        </p:nvSpPr>
        <p:spPr bwMode="auto">
          <a:xfrm>
            <a:off x="1021493" y="548175"/>
            <a:ext cx="5074508" cy="7386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t" anchorCtr="0">
            <a:spAutoFit/>
          </a:bodyPr>
          <a:lstStyle/>
          <a:p>
            <a:pPr algn="ctr"/>
            <a:r>
              <a:rPr lang="en-US" sz="4800" dirty="0">
                <a:solidFill>
                  <a:schemeClr val="tx1">
                    <a:lumMod val="90000"/>
                    <a:lumOff val="10000"/>
                  </a:schemeClr>
                </a:solidFill>
              </a:rPr>
              <a:t>relational database</a:t>
            </a:r>
          </a:p>
        </p:txBody>
      </p:sp>
      <p:sp>
        <p:nvSpPr>
          <p:cNvPr id="8" name="TextBox 7">
            <a:extLst>
              <a:ext uri="{FF2B5EF4-FFF2-40B4-BE49-F238E27FC236}">
                <a16:creationId xmlns:a16="http://schemas.microsoft.com/office/drawing/2014/main" xmlns="" id="{718F1916-8F41-4D6A-AD97-3A5B387A3B63}"/>
              </a:ext>
            </a:extLst>
          </p:cNvPr>
          <p:cNvSpPr txBox="1"/>
          <p:nvPr/>
        </p:nvSpPr>
        <p:spPr bwMode="auto">
          <a:xfrm>
            <a:off x="3558745" y="1286839"/>
            <a:ext cx="6573795" cy="7386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t" anchorCtr="0">
            <a:spAutoFit/>
          </a:bodyPr>
          <a:lstStyle/>
          <a:p>
            <a:pPr algn="ctr"/>
            <a:r>
              <a:rPr lang="en-US" sz="4800" dirty="0">
                <a:solidFill>
                  <a:schemeClr val="tx1">
                    <a:lumMod val="90000"/>
                    <a:lumOff val="10000"/>
                  </a:schemeClr>
                </a:solidFill>
              </a:rPr>
              <a:t>data and the relationship</a:t>
            </a:r>
          </a:p>
        </p:txBody>
      </p:sp>
      <p:sp>
        <p:nvSpPr>
          <p:cNvPr id="9" name="Rectangle 8">
            <a:extLst>
              <a:ext uri="{FF2B5EF4-FFF2-40B4-BE49-F238E27FC236}">
                <a16:creationId xmlns:a16="http://schemas.microsoft.com/office/drawing/2014/main" xmlns="" id="{D8115064-4B32-45D3-8AA6-DAF824982E06}"/>
              </a:ext>
            </a:extLst>
          </p:cNvPr>
          <p:cNvSpPr/>
          <p:nvPr/>
        </p:nvSpPr>
        <p:spPr>
          <a:xfrm>
            <a:off x="9396751" y="4295587"/>
            <a:ext cx="1320800" cy="1625600"/>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en-US" sz="1867" dirty="0">
                <a:solidFill>
                  <a:schemeClr val="tx1"/>
                </a:solidFill>
              </a:rPr>
              <a:t>Patron</a:t>
            </a:r>
          </a:p>
          <a:p>
            <a:pPr algn="ctr"/>
            <a:endParaRPr lang="en-US" sz="1867" dirty="0">
              <a:solidFill>
                <a:schemeClr val="tx1"/>
              </a:solidFill>
            </a:endParaRPr>
          </a:p>
          <a:p>
            <a:pPr algn="ctr"/>
            <a:endParaRPr lang="en-US" sz="1867" dirty="0">
              <a:solidFill>
                <a:schemeClr val="tx1"/>
              </a:solidFill>
            </a:endParaRPr>
          </a:p>
          <a:p>
            <a:pPr algn="ctr"/>
            <a:endParaRPr lang="en-US" sz="1867" dirty="0">
              <a:solidFill>
                <a:schemeClr val="tx1"/>
              </a:solidFill>
            </a:endParaRPr>
          </a:p>
          <a:p>
            <a:pPr algn="ctr"/>
            <a:endParaRPr lang="en-US" sz="1867" dirty="0">
              <a:solidFill>
                <a:schemeClr val="tx1"/>
              </a:solidFill>
            </a:endParaRPr>
          </a:p>
          <a:p>
            <a:pPr algn="ctr"/>
            <a:endParaRPr lang="en-US" sz="1867" dirty="0">
              <a:solidFill>
                <a:schemeClr val="tx1"/>
              </a:solidFill>
            </a:endParaRPr>
          </a:p>
        </p:txBody>
      </p:sp>
      <p:sp>
        <p:nvSpPr>
          <p:cNvPr id="10" name="Rectangle 9">
            <a:extLst>
              <a:ext uri="{FF2B5EF4-FFF2-40B4-BE49-F238E27FC236}">
                <a16:creationId xmlns:a16="http://schemas.microsoft.com/office/drawing/2014/main" xmlns="" id="{328C2B83-C688-448A-A186-4FBD1D3218FD}"/>
              </a:ext>
            </a:extLst>
          </p:cNvPr>
          <p:cNvSpPr/>
          <p:nvPr/>
        </p:nvSpPr>
        <p:spPr>
          <a:xfrm>
            <a:off x="10057151" y="4893733"/>
            <a:ext cx="1320800" cy="1625600"/>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en-US" sz="1867" dirty="0">
                <a:solidFill>
                  <a:schemeClr val="tx1"/>
                </a:solidFill>
              </a:rPr>
              <a:t>Book</a:t>
            </a:r>
          </a:p>
          <a:p>
            <a:pPr algn="ctr"/>
            <a:endParaRPr lang="en-US" sz="1867" dirty="0">
              <a:solidFill>
                <a:schemeClr val="tx1"/>
              </a:solidFill>
            </a:endParaRPr>
          </a:p>
          <a:p>
            <a:pPr algn="ctr"/>
            <a:endParaRPr lang="en-US" sz="1867" dirty="0">
              <a:solidFill>
                <a:schemeClr val="tx1"/>
              </a:solidFill>
            </a:endParaRPr>
          </a:p>
          <a:p>
            <a:pPr algn="ctr"/>
            <a:endParaRPr lang="en-US" sz="1867" dirty="0">
              <a:solidFill>
                <a:schemeClr val="tx1"/>
              </a:solidFill>
            </a:endParaRPr>
          </a:p>
          <a:p>
            <a:pPr algn="ctr"/>
            <a:endParaRPr lang="en-US" sz="1867" dirty="0">
              <a:solidFill>
                <a:schemeClr val="tx1"/>
              </a:solidFill>
            </a:endParaRPr>
          </a:p>
          <a:p>
            <a:pPr algn="ctr"/>
            <a:endParaRPr lang="en-US" sz="1867" dirty="0">
              <a:solidFill>
                <a:schemeClr val="tx1"/>
              </a:solidFill>
            </a:endParaRPr>
          </a:p>
        </p:txBody>
      </p:sp>
      <p:pic>
        <p:nvPicPr>
          <p:cNvPr id="11" name="Picture 10">
            <a:extLst>
              <a:ext uri="{FF2B5EF4-FFF2-40B4-BE49-F238E27FC236}">
                <a16:creationId xmlns:a16="http://schemas.microsoft.com/office/drawing/2014/main" xmlns="" id="{5AA3BEEB-C2DC-4D81-A41A-45B634514AC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8878249" y="2664845"/>
            <a:ext cx="2995223" cy="1528311"/>
          </a:xfrm>
          <a:prstGeom prst="rect">
            <a:avLst/>
          </a:prstGeom>
        </p:spPr>
      </p:pic>
      <p:sp>
        <p:nvSpPr>
          <p:cNvPr id="12" name="TextBox 11">
            <a:extLst>
              <a:ext uri="{FF2B5EF4-FFF2-40B4-BE49-F238E27FC236}">
                <a16:creationId xmlns:a16="http://schemas.microsoft.com/office/drawing/2014/main" xmlns="" id="{014C25E3-E465-4CDF-AD07-2F335DD3749F}"/>
              </a:ext>
            </a:extLst>
          </p:cNvPr>
          <p:cNvSpPr txBox="1"/>
          <p:nvPr/>
        </p:nvSpPr>
        <p:spPr bwMode="auto">
          <a:xfrm>
            <a:off x="9940430" y="2336582"/>
            <a:ext cx="870857" cy="32823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rtlCol="0" anchor="ctr" anchorCtr="0">
            <a:spAutoFit/>
          </a:bodyPr>
          <a:lstStyle/>
          <a:p>
            <a:pPr algn="ctr"/>
            <a:r>
              <a:rPr lang="en-US" sz="2133" dirty="0">
                <a:solidFill>
                  <a:schemeClr val="tx1">
                    <a:lumMod val="90000"/>
                    <a:lumOff val="10000"/>
                  </a:schemeClr>
                </a:solidFill>
              </a:rPr>
              <a:t>Library</a:t>
            </a:r>
          </a:p>
        </p:txBody>
      </p:sp>
      <p:pic>
        <p:nvPicPr>
          <p:cNvPr id="32" name="Picture 31">
            <a:extLst>
              <a:ext uri="{FF2B5EF4-FFF2-40B4-BE49-F238E27FC236}">
                <a16:creationId xmlns:a16="http://schemas.microsoft.com/office/drawing/2014/main" xmlns="" id="{4DB55E66-5451-4F44-B2FD-8C0E9CA6FB66}"/>
              </a:ext>
            </a:extLst>
          </p:cNvPr>
          <p:cNvPicPr>
            <a:picLocks noChangeAspect="1"/>
          </p:cNvPicPr>
          <p:nvPr/>
        </p:nvPicPr>
        <p:blipFill>
          <a:blip r:embed="rId4"/>
          <a:stretch>
            <a:fillRect/>
          </a:stretch>
        </p:blipFill>
        <p:spPr>
          <a:xfrm>
            <a:off x="318530" y="3763960"/>
            <a:ext cx="7815943" cy="2259547"/>
          </a:xfrm>
          <a:prstGeom prst="rect">
            <a:avLst/>
          </a:prstGeom>
        </p:spPr>
      </p:pic>
    </p:spTree>
    <p:extLst>
      <p:ext uri="{BB962C8B-B14F-4D97-AF65-F5344CB8AC3E}">
        <p14:creationId xmlns:p14="http://schemas.microsoft.com/office/powerpoint/2010/main" val="2576747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7"/>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8"/>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68EC501-0151-448A-A0F7-153D09571BB3}"/>
              </a:ext>
            </a:extLst>
          </p:cNvPr>
          <p:cNvSpPr>
            <a:spLocks noGrp="1"/>
          </p:cNvSpPr>
          <p:nvPr>
            <p:ph type="title"/>
          </p:nvPr>
        </p:nvSpPr>
        <p:spPr>
          <a:xfrm>
            <a:off x="1015879" y="2630401"/>
            <a:ext cx="10004923" cy="3291495"/>
          </a:xfrm>
        </p:spPr>
        <p:txBody>
          <a:bodyPr/>
          <a:lstStyle/>
          <a:p>
            <a:pPr algn="ctr"/>
            <a:r>
              <a:rPr lang="en-US" sz="7200" dirty="0"/>
              <a:t>Data warehouses are </a:t>
            </a:r>
            <a:r>
              <a:rPr lang="en-US" sz="7200" u="sng" dirty="0"/>
              <a:t>non-volatile.</a:t>
            </a:r>
          </a:p>
        </p:txBody>
      </p:sp>
      <p:pic>
        <p:nvPicPr>
          <p:cNvPr id="14" name="Picture 13">
            <a:extLst>
              <a:ext uri="{FF2B5EF4-FFF2-40B4-BE49-F238E27FC236}">
                <a16:creationId xmlns:a16="http://schemas.microsoft.com/office/drawing/2014/main" xmlns="" id="{B878A63F-960E-4C87-AA77-C0DEC2C28726}"/>
              </a:ext>
            </a:extLst>
          </p:cNvPr>
          <p:cNvPicPr>
            <a:picLocks noChangeAspect="1"/>
          </p:cNvPicPr>
          <p:nvPr/>
        </p:nvPicPr>
        <p:blipFill>
          <a:blip r:embed="rId3"/>
          <a:stretch>
            <a:fillRect/>
          </a:stretch>
        </p:blipFill>
        <p:spPr>
          <a:xfrm>
            <a:off x="3160890" y="108467"/>
            <a:ext cx="5714900" cy="2141383"/>
          </a:xfrm>
          <a:prstGeom prst="rect">
            <a:avLst/>
          </a:prstGeom>
        </p:spPr>
      </p:pic>
      <p:sp>
        <p:nvSpPr>
          <p:cNvPr id="15" name="Oval 14">
            <a:extLst>
              <a:ext uri="{FF2B5EF4-FFF2-40B4-BE49-F238E27FC236}">
                <a16:creationId xmlns:a16="http://schemas.microsoft.com/office/drawing/2014/main" xmlns="" id="{F2DDE7F6-1F29-4AFE-BB2A-4924DCD83000}"/>
              </a:ext>
            </a:extLst>
          </p:cNvPr>
          <p:cNvSpPr/>
          <p:nvPr/>
        </p:nvSpPr>
        <p:spPr>
          <a:xfrm>
            <a:off x="6345599" y="108467"/>
            <a:ext cx="2530191" cy="2063407"/>
          </a:xfrm>
          <a:prstGeom prst="ellipse">
            <a:avLst/>
          </a:prstGeom>
          <a:noFill/>
          <a:ln w="57150">
            <a:solidFill>
              <a:schemeClr val="accent2"/>
            </a:solidFill>
          </a:ln>
        </p:spPr>
        <p:txBody>
          <a:bodyPr wrap="square" rtlCol="0" anchor="ctr">
            <a:noAutofit/>
          </a:bodyPr>
          <a:lstStyle/>
          <a:p>
            <a:pPr algn="ctr" defTabSz="1219170" eaLnBrk="0" fontAlgn="base" hangingPunct="0">
              <a:spcBef>
                <a:spcPct val="0"/>
              </a:spcBef>
              <a:spcAft>
                <a:spcPct val="0"/>
              </a:spcAft>
              <a:defRPr/>
            </a:pPr>
            <a:endParaRPr lang="en-US" sz="3200" dirty="0" err="1">
              <a:solidFill>
                <a:srgbClr val="FFFFFF"/>
              </a:solidFill>
              <a:latin typeface="Franklin Gothic Book"/>
            </a:endParaRPr>
          </a:p>
        </p:txBody>
      </p:sp>
      <p:sp>
        <p:nvSpPr>
          <p:cNvPr id="5" name="Slide Number Placeholder 1">
            <a:extLst>
              <a:ext uri="{FF2B5EF4-FFF2-40B4-BE49-F238E27FC236}">
                <a16:creationId xmlns:a16="http://schemas.microsoft.com/office/drawing/2014/main" xmlns="" id="{FF55D0C2-D1F8-46BD-BE4D-D5FE04DBDEC8}"/>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20</a:t>
            </a:fld>
            <a:endParaRPr lang="en-US" dirty="0"/>
          </a:p>
        </p:txBody>
      </p:sp>
    </p:spTree>
    <p:extLst>
      <p:ext uri="{BB962C8B-B14F-4D97-AF65-F5344CB8AC3E}">
        <p14:creationId xmlns:p14="http://schemas.microsoft.com/office/powerpoint/2010/main" val="1304896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85843" cy="1728000"/>
          </a:xfrm>
        </p:spPr>
        <p:txBody>
          <a:bodyPr/>
          <a:lstStyle/>
          <a:p>
            <a:r>
              <a:rPr lang="en-US" dirty="0"/>
              <a:t>What’s the best way to design data warehouses?</a:t>
            </a:r>
          </a:p>
        </p:txBody>
      </p:sp>
      <p:sp>
        <p:nvSpPr>
          <p:cNvPr id="11" name="TextBox 10"/>
          <p:cNvSpPr txBox="1"/>
          <p:nvPr/>
        </p:nvSpPr>
        <p:spPr bwMode="auto">
          <a:xfrm>
            <a:off x="3848749" y="3123236"/>
            <a:ext cx="4388393" cy="49244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3200" dirty="0" err="1">
                <a:solidFill>
                  <a:srgbClr val="000000"/>
                </a:solidFill>
                <a:latin typeface="Franklin Gothic Book"/>
              </a:rPr>
              <a:t>Denormalization</a:t>
            </a:r>
            <a:endParaRPr lang="en-US" sz="3200" dirty="0">
              <a:solidFill>
                <a:srgbClr val="000000"/>
              </a:solidFill>
              <a:latin typeface="Franklin Gothic Book"/>
            </a:endParaRPr>
          </a:p>
        </p:txBody>
      </p:sp>
      <p:pic>
        <p:nvPicPr>
          <p:cNvPr id="12" name="Picture 3"/>
          <p:cNvPicPr>
            <a:picLocks noChangeAspect="1" noChangeArrowheads="1"/>
          </p:cNvPicPr>
          <p:nvPr/>
        </p:nvPicPr>
        <p:blipFill>
          <a:blip r:embed="rId3" cstate="print"/>
          <a:srcRect/>
          <a:stretch>
            <a:fillRect/>
          </a:stretch>
        </p:blipFill>
        <p:spPr bwMode="auto">
          <a:xfrm>
            <a:off x="3692893" y="2225971"/>
            <a:ext cx="4544248" cy="757668"/>
          </a:xfrm>
          <a:prstGeom prst="rect">
            <a:avLst/>
          </a:prstGeom>
          <a:noFill/>
          <a:ln w="9525">
            <a:noFill/>
            <a:miter lim="800000"/>
            <a:headEnd/>
            <a:tailEnd/>
          </a:ln>
          <a:effectLst/>
        </p:spPr>
      </p:pic>
      <p:sp>
        <p:nvSpPr>
          <p:cNvPr id="13" name="Rectangle 12">
            <a:extLst>
              <a:ext uri="{FF2B5EF4-FFF2-40B4-BE49-F238E27FC236}">
                <a16:creationId xmlns:a16="http://schemas.microsoft.com/office/drawing/2014/main" xmlns="" id="{403F9691-A72A-4B56-ABAC-56E63EAB529B}"/>
              </a:ext>
            </a:extLst>
          </p:cNvPr>
          <p:cNvSpPr/>
          <p:nvPr/>
        </p:nvSpPr>
        <p:spPr>
          <a:xfrm>
            <a:off x="1737519" y="4542746"/>
            <a:ext cx="8710807" cy="1529415"/>
          </a:xfrm>
          <a:prstGeom prst="rect">
            <a:avLst/>
          </a:prstGeom>
          <a:solidFill>
            <a:srgbClr val="D9D9D9"/>
          </a:solidFill>
          <a:ln w="38100"/>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4800" dirty="0">
                <a:solidFill>
                  <a:srgbClr val="000000"/>
                </a:solidFill>
                <a:latin typeface="Franklin Gothic Book"/>
              </a:rPr>
              <a:t>Guiding Principle: Dimensional Modeling</a:t>
            </a:r>
          </a:p>
        </p:txBody>
      </p:sp>
      <p:sp>
        <p:nvSpPr>
          <p:cNvPr id="6" name="Slide Number Placeholder 1">
            <a:extLst>
              <a:ext uri="{FF2B5EF4-FFF2-40B4-BE49-F238E27FC236}">
                <a16:creationId xmlns:a16="http://schemas.microsoft.com/office/drawing/2014/main" xmlns="" id="{529282A1-56E5-4656-B258-66F8408604D0}"/>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21</a:t>
            </a:fld>
            <a:endParaRPr lang="en-US" dirty="0"/>
          </a:p>
        </p:txBody>
      </p:sp>
    </p:spTree>
    <p:extLst>
      <p:ext uri="{BB962C8B-B14F-4D97-AF65-F5344CB8AC3E}">
        <p14:creationId xmlns:p14="http://schemas.microsoft.com/office/powerpoint/2010/main" val="283654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068D5B5-F4AB-4489-9245-516F60B61EB8}"/>
              </a:ext>
            </a:extLst>
          </p:cNvPr>
          <p:cNvSpPr>
            <a:spLocks noGrp="1"/>
          </p:cNvSpPr>
          <p:nvPr>
            <p:ph type="body" sz="quarter" idx="15"/>
          </p:nvPr>
        </p:nvSpPr>
        <p:spPr/>
        <p:txBody>
          <a:bodyPr/>
          <a:lstStyle/>
          <a:p>
            <a:r>
              <a:rPr lang="en-US" dirty="0"/>
              <a:t>Data design technique that optimizes queries in a data warehouse environment</a:t>
            </a:r>
          </a:p>
          <a:p>
            <a:r>
              <a:rPr lang="en-US" dirty="0"/>
              <a:t>Instead of thinking about the entities you want to keep up with, think about the </a:t>
            </a:r>
            <a:r>
              <a:rPr lang="en-US" dirty="0">
                <a:solidFill>
                  <a:schemeClr val="accent2"/>
                </a:solidFill>
              </a:rPr>
              <a:t>key fact </a:t>
            </a:r>
            <a:r>
              <a:rPr lang="en-US" dirty="0"/>
              <a:t>that you care about and all of the </a:t>
            </a:r>
            <a:r>
              <a:rPr lang="en-US" dirty="0">
                <a:solidFill>
                  <a:schemeClr val="accent2"/>
                </a:solidFill>
              </a:rPr>
              <a:t>various dimensions</a:t>
            </a:r>
            <a:r>
              <a:rPr lang="en-US" dirty="0"/>
              <a:t> of that fact.</a:t>
            </a:r>
          </a:p>
        </p:txBody>
      </p:sp>
      <p:sp>
        <p:nvSpPr>
          <p:cNvPr id="4" name="Title 3">
            <a:extLst>
              <a:ext uri="{FF2B5EF4-FFF2-40B4-BE49-F238E27FC236}">
                <a16:creationId xmlns:a16="http://schemas.microsoft.com/office/drawing/2014/main" xmlns="" id="{B434050C-2F26-4B69-BF50-4E99439B45EE}"/>
              </a:ext>
            </a:extLst>
          </p:cNvPr>
          <p:cNvSpPr>
            <a:spLocks noGrp="1"/>
          </p:cNvSpPr>
          <p:nvPr>
            <p:ph type="title"/>
          </p:nvPr>
        </p:nvSpPr>
        <p:spPr/>
        <p:txBody>
          <a:bodyPr/>
          <a:lstStyle/>
          <a:p>
            <a:r>
              <a:rPr lang="en-US" dirty="0"/>
              <a:t>Dimensional Modeling</a:t>
            </a:r>
          </a:p>
        </p:txBody>
      </p:sp>
      <p:sp>
        <p:nvSpPr>
          <p:cNvPr id="5" name="Slide Number Placeholder 1">
            <a:extLst>
              <a:ext uri="{FF2B5EF4-FFF2-40B4-BE49-F238E27FC236}">
                <a16:creationId xmlns:a16="http://schemas.microsoft.com/office/drawing/2014/main" xmlns="" id="{C3A3F34B-1E33-4DB4-88B9-E6BEECE1966C}"/>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22</a:t>
            </a:fld>
            <a:endParaRPr lang="en-US" dirty="0"/>
          </a:p>
        </p:txBody>
      </p:sp>
    </p:spTree>
    <p:extLst>
      <p:ext uri="{BB962C8B-B14F-4D97-AF65-F5344CB8AC3E}">
        <p14:creationId xmlns:p14="http://schemas.microsoft.com/office/powerpoint/2010/main" val="2507789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07AF2DC-91D6-44AD-A6D4-9335DABBB73B}"/>
              </a:ext>
            </a:extLst>
          </p:cNvPr>
          <p:cNvSpPr>
            <a:spLocks noGrp="1"/>
          </p:cNvSpPr>
          <p:nvPr>
            <p:ph type="title"/>
          </p:nvPr>
        </p:nvSpPr>
        <p:spPr/>
        <p:txBody>
          <a:bodyPr/>
          <a:lstStyle/>
          <a:p>
            <a:r>
              <a:rPr lang="en-US" dirty="0"/>
              <a:t>Facts &amp; Dimensions</a:t>
            </a:r>
          </a:p>
        </p:txBody>
      </p:sp>
      <p:sp>
        <p:nvSpPr>
          <p:cNvPr id="5" name="Rectangle 4">
            <a:extLst>
              <a:ext uri="{FF2B5EF4-FFF2-40B4-BE49-F238E27FC236}">
                <a16:creationId xmlns:a16="http://schemas.microsoft.com/office/drawing/2014/main" xmlns="" id="{50FB571A-18FB-479A-B120-D9E302AE4FF4}"/>
              </a:ext>
            </a:extLst>
          </p:cNvPr>
          <p:cNvSpPr/>
          <p:nvPr/>
        </p:nvSpPr>
        <p:spPr>
          <a:xfrm>
            <a:off x="4895037" y="2091988"/>
            <a:ext cx="2395771" cy="1763305"/>
          </a:xfrm>
          <a:prstGeom prst="rect">
            <a:avLst/>
          </a:prstGeom>
          <a:solidFill>
            <a:schemeClr val="accent3">
              <a:lumMod val="75000"/>
            </a:schemeClr>
          </a:solidFill>
        </p:spPr>
        <p:txBody>
          <a:bodyPr wrap="square" rtlCol="0" anchor="ctr">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FACT: </a:t>
            </a:r>
          </a:p>
          <a:p>
            <a:pPr algn="ctr" defTabSz="1219170" eaLnBrk="0" fontAlgn="base" hangingPunct="0">
              <a:spcBef>
                <a:spcPct val="0"/>
              </a:spcBef>
              <a:spcAft>
                <a:spcPct val="0"/>
              </a:spcAft>
              <a:defRPr/>
            </a:pPr>
            <a:r>
              <a:rPr lang="en-US" sz="2400" dirty="0">
                <a:solidFill>
                  <a:srgbClr val="FFFFFF"/>
                </a:solidFill>
                <a:latin typeface="Franklin Gothic Book"/>
              </a:rPr>
              <a:t>A Specific Sale of an Item</a:t>
            </a:r>
          </a:p>
        </p:txBody>
      </p:sp>
      <p:sp>
        <p:nvSpPr>
          <p:cNvPr id="7" name="Rectangle 6">
            <a:extLst>
              <a:ext uri="{FF2B5EF4-FFF2-40B4-BE49-F238E27FC236}">
                <a16:creationId xmlns:a16="http://schemas.microsoft.com/office/drawing/2014/main" xmlns="" id="{6E990DC8-591B-4D4E-A3E4-349499C81FF6}"/>
              </a:ext>
            </a:extLst>
          </p:cNvPr>
          <p:cNvSpPr/>
          <p:nvPr/>
        </p:nvSpPr>
        <p:spPr>
          <a:xfrm>
            <a:off x="673721" y="1779808"/>
            <a:ext cx="2395771" cy="1763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DIMENSION:</a:t>
            </a:r>
          </a:p>
          <a:p>
            <a:pPr algn="ctr" defTabSz="1219170" eaLnBrk="0" fontAlgn="base" hangingPunct="0">
              <a:spcBef>
                <a:spcPct val="0"/>
              </a:spcBef>
              <a:spcAft>
                <a:spcPct val="0"/>
              </a:spcAft>
              <a:defRPr/>
            </a:pPr>
            <a:r>
              <a:rPr lang="en-US" sz="2400" dirty="0">
                <a:solidFill>
                  <a:srgbClr val="FFFFFF"/>
                </a:solidFill>
                <a:latin typeface="Franklin Gothic Book"/>
              </a:rPr>
              <a:t>Store it was </a:t>
            </a:r>
          </a:p>
          <a:p>
            <a:pPr algn="ctr" defTabSz="1219170" eaLnBrk="0" fontAlgn="base" hangingPunct="0">
              <a:spcBef>
                <a:spcPct val="0"/>
              </a:spcBef>
              <a:spcAft>
                <a:spcPct val="0"/>
              </a:spcAft>
              <a:defRPr/>
            </a:pPr>
            <a:r>
              <a:rPr lang="en-US" sz="2400" dirty="0">
                <a:solidFill>
                  <a:srgbClr val="FFFFFF"/>
                </a:solidFill>
                <a:latin typeface="Franklin Gothic Book"/>
              </a:rPr>
              <a:t>sold in</a:t>
            </a:r>
          </a:p>
        </p:txBody>
      </p:sp>
      <p:sp>
        <p:nvSpPr>
          <p:cNvPr id="8" name="Rectangle 7">
            <a:extLst>
              <a:ext uri="{FF2B5EF4-FFF2-40B4-BE49-F238E27FC236}">
                <a16:creationId xmlns:a16="http://schemas.microsoft.com/office/drawing/2014/main" xmlns="" id="{3ABBC7D3-5DC2-4810-829C-DF548A00B1C2}"/>
              </a:ext>
            </a:extLst>
          </p:cNvPr>
          <p:cNvSpPr/>
          <p:nvPr/>
        </p:nvSpPr>
        <p:spPr>
          <a:xfrm>
            <a:off x="4328043" y="5009497"/>
            <a:ext cx="2395771" cy="1763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DIMENSION:</a:t>
            </a:r>
          </a:p>
          <a:p>
            <a:pPr algn="ctr" defTabSz="1219170" eaLnBrk="0" fontAlgn="base" hangingPunct="0">
              <a:spcBef>
                <a:spcPct val="0"/>
              </a:spcBef>
              <a:spcAft>
                <a:spcPct val="0"/>
              </a:spcAft>
              <a:defRPr/>
            </a:pPr>
            <a:r>
              <a:rPr lang="en-US" sz="2400" dirty="0">
                <a:solidFill>
                  <a:srgbClr val="FFFFFF"/>
                </a:solidFill>
                <a:latin typeface="Franklin Gothic Book"/>
              </a:rPr>
              <a:t>Product details</a:t>
            </a:r>
          </a:p>
        </p:txBody>
      </p:sp>
      <p:sp>
        <p:nvSpPr>
          <p:cNvPr id="9" name="Rectangle 8">
            <a:extLst>
              <a:ext uri="{FF2B5EF4-FFF2-40B4-BE49-F238E27FC236}">
                <a16:creationId xmlns:a16="http://schemas.microsoft.com/office/drawing/2014/main" xmlns="" id="{8100CBE0-0647-4891-A55E-E5FFDB028911}"/>
              </a:ext>
            </a:extLst>
          </p:cNvPr>
          <p:cNvSpPr/>
          <p:nvPr/>
        </p:nvSpPr>
        <p:spPr>
          <a:xfrm>
            <a:off x="9116353" y="3246192"/>
            <a:ext cx="2395771" cy="1763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DIMENSION:</a:t>
            </a:r>
          </a:p>
          <a:p>
            <a:pPr algn="ctr" defTabSz="1219170" eaLnBrk="0" fontAlgn="base" hangingPunct="0">
              <a:spcBef>
                <a:spcPct val="0"/>
              </a:spcBef>
              <a:spcAft>
                <a:spcPct val="0"/>
              </a:spcAft>
              <a:defRPr/>
            </a:pPr>
            <a:r>
              <a:rPr lang="en-US" sz="2400" dirty="0">
                <a:solidFill>
                  <a:srgbClr val="FFFFFF"/>
                </a:solidFill>
                <a:latin typeface="Franklin Gothic Book"/>
              </a:rPr>
              <a:t>Time Period of Sale</a:t>
            </a:r>
          </a:p>
        </p:txBody>
      </p:sp>
      <p:pic>
        <p:nvPicPr>
          <p:cNvPr id="10" name="Picture 9">
            <a:extLst>
              <a:ext uri="{FF2B5EF4-FFF2-40B4-BE49-F238E27FC236}">
                <a16:creationId xmlns:a16="http://schemas.microsoft.com/office/drawing/2014/main" xmlns="" id="{B91F6CC6-9093-45CD-98DF-0A034B373D78}"/>
              </a:ext>
            </a:extLst>
          </p:cNvPr>
          <p:cNvPicPr>
            <a:picLocks noChangeAspect="1"/>
          </p:cNvPicPr>
          <p:nvPr/>
        </p:nvPicPr>
        <p:blipFill>
          <a:blip r:embed="rId3"/>
          <a:stretch>
            <a:fillRect/>
          </a:stretch>
        </p:blipFill>
        <p:spPr>
          <a:xfrm>
            <a:off x="8954827" y="234620"/>
            <a:ext cx="3029467" cy="1763305"/>
          </a:xfrm>
          <a:prstGeom prst="rect">
            <a:avLst/>
          </a:prstGeom>
        </p:spPr>
      </p:pic>
      <p:sp>
        <p:nvSpPr>
          <p:cNvPr id="11" name="Slide Number Placeholder 1">
            <a:extLst>
              <a:ext uri="{FF2B5EF4-FFF2-40B4-BE49-F238E27FC236}">
                <a16:creationId xmlns:a16="http://schemas.microsoft.com/office/drawing/2014/main" xmlns="" id="{4507BC0D-5E4E-4034-B0E1-F86CCBBB654A}"/>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23</a:t>
            </a:fld>
            <a:endParaRPr lang="en-US" dirty="0"/>
          </a:p>
        </p:txBody>
      </p:sp>
    </p:spTree>
    <p:extLst>
      <p:ext uri="{BB962C8B-B14F-4D97-AF65-F5344CB8AC3E}">
        <p14:creationId xmlns:p14="http://schemas.microsoft.com/office/powerpoint/2010/main" val="2601576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07AF2DC-91D6-44AD-A6D4-9335DABBB73B}"/>
              </a:ext>
            </a:extLst>
          </p:cNvPr>
          <p:cNvSpPr>
            <a:spLocks noGrp="1"/>
          </p:cNvSpPr>
          <p:nvPr>
            <p:ph type="title"/>
          </p:nvPr>
        </p:nvSpPr>
        <p:spPr/>
        <p:txBody>
          <a:bodyPr/>
          <a:lstStyle/>
          <a:p>
            <a:r>
              <a:rPr lang="en-US" dirty="0"/>
              <a:t>Facts &amp; Dimensions -&gt; Star Schema</a:t>
            </a:r>
          </a:p>
        </p:txBody>
      </p:sp>
      <p:cxnSp>
        <p:nvCxnSpPr>
          <p:cNvPr id="11" name="Straight Connector 10">
            <a:extLst>
              <a:ext uri="{FF2B5EF4-FFF2-40B4-BE49-F238E27FC236}">
                <a16:creationId xmlns:a16="http://schemas.microsoft.com/office/drawing/2014/main" xmlns="" id="{56C606A0-2772-42BC-97C8-158B8718BA10}"/>
              </a:ext>
            </a:extLst>
          </p:cNvPr>
          <p:cNvCxnSpPr/>
          <p:nvPr/>
        </p:nvCxnSpPr>
        <p:spPr bwMode="auto">
          <a:xfrm flipV="1">
            <a:off x="6353015" y="4190997"/>
            <a:ext cx="31907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xmlns="" id="{86CA375A-90DE-4075-A353-7C802CB6850F}"/>
              </a:ext>
            </a:extLst>
          </p:cNvPr>
          <p:cNvSpPr/>
          <p:nvPr/>
        </p:nvSpPr>
        <p:spPr>
          <a:xfrm>
            <a:off x="5450372" y="2438401"/>
            <a:ext cx="1864065" cy="1763305"/>
          </a:xfrm>
          <a:prstGeom prst="rect">
            <a:avLst/>
          </a:prstGeom>
          <a:solidFill>
            <a:schemeClr val="accent3">
              <a:lumMod val="75000"/>
            </a:schemeClr>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Store ID</a:t>
            </a:r>
          </a:p>
          <a:p>
            <a:pPr algn="ctr" defTabSz="1219170" eaLnBrk="0" fontAlgn="base" hangingPunct="0">
              <a:spcBef>
                <a:spcPct val="0"/>
              </a:spcBef>
              <a:spcAft>
                <a:spcPct val="0"/>
              </a:spcAft>
              <a:defRPr/>
            </a:pPr>
            <a:r>
              <a:rPr lang="en-US" sz="1867" u="sng" dirty="0">
                <a:solidFill>
                  <a:srgbClr val="FFFFFF"/>
                </a:solidFill>
                <a:latin typeface="Franklin Gothic Book"/>
              </a:rPr>
              <a:t>Product ID</a:t>
            </a:r>
          </a:p>
          <a:p>
            <a:pPr algn="ctr" defTabSz="1219170" eaLnBrk="0" fontAlgn="base" hangingPunct="0">
              <a:spcBef>
                <a:spcPct val="0"/>
              </a:spcBef>
              <a:spcAft>
                <a:spcPct val="0"/>
              </a:spcAft>
              <a:defRPr/>
            </a:pPr>
            <a:r>
              <a:rPr lang="en-US" sz="1867" u="sng" dirty="0">
                <a:solidFill>
                  <a:srgbClr val="FFFFFF"/>
                </a:solidFill>
                <a:latin typeface="Franklin Gothic Book"/>
              </a:rPr>
              <a:t>Period ID</a:t>
            </a:r>
          </a:p>
          <a:p>
            <a:pPr algn="ctr" defTabSz="1219170" eaLnBrk="0" fontAlgn="base" hangingPunct="0">
              <a:spcBef>
                <a:spcPct val="0"/>
              </a:spcBef>
              <a:spcAft>
                <a:spcPct val="0"/>
              </a:spcAft>
              <a:defRPr/>
            </a:pPr>
            <a:r>
              <a:rPr lang="en-US" sz="1867" dirty="0">
                <a:solidFill>
                  <a:srgbClr val="FFFFFF"/>
                </a:solidFill>
                <a:latin typeface="Franklin Gothic Book"/>
              </a:rPr>
              <a:t>Dollars</a:t>
            </a:r>
          </a:p>
          <a:p>
            <a:pPr algn="ctr" defTabSz="1219170" eaLnBrk="0" fontAlgn="base" hangingPunct="0">
              <a:spcBef>
                <a:spcPct val="0"/>
              </a:spcBef>
              <a:spcAft>
                <a:spcPct val="0"/>
              </a:spcAft>
              <a:defRPr/>
            </a:pPr>
            <a:r>
              <a:rPr lang="en-US" sz="1867" dirty="0">
                <a:solidFill>
                  <a:srgbClr val="FFFFFF"/>
                </a:solidFill>
                <a:latin typeface="Franklin Gothic Book"/>
              </a:rPr>
              <a:t>Unit</a:t>
            </a:r>
          </a:p>
          <a:p>
            <a:pPr algn="ctr" defTabSz="1219170" eaLnBrk="0" fontAlgn="base" hangingPunct="0">
              <a:spcBef>
                <a:spcPct val="0"/>
              </a:spcBef>
              <a:spcAft>
                <a:spcPct val="0"/>
              </a:spcAft>
              <a:defRPr/>
            </a:pPr>
            <a:r>
              <a:rPr lang="en-US" sz="1867" dirty="0">
                <a:solidFill>
                  <a:srgbClr val="FFFFFF"/>
                </a:solidFill>
                <a:latin typeface="Franklin Gothic Book"/>
              </a:rPr>
              <a:t>Price</a:t>
            </a:r>
          </a:p>
        </p:txBody>
      </p:sp>
      <p:sp>
        <p:nvSpPr>
          <p:cNvPr id="13" name="Rectangle 12">
            <a:extLst>
              <a:ext uri="{FF2B5EF4-FFF2-40B4-BE49-F238E27FC236}">
                <a16:creationId xmlns:a16="http://schemas.microsoft.com/office/drawing/2014/main" xmlns="" id="{3A9EDE2D-3079-47A8-97BE-AC27749B90E4}"/>
              </a:ext>
            </a:extLst>
          </p:cNvPr>
          <p:cNvSpPr/>
          <p:nvPr/>
        </p:nvSpPr>
        <p:spPr>
          <a:xfrm>
            <a:off x="5450372" y="4690564"/>
            <a:ext cx="1864065" cy="1763305"/>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Product ID</a:t>
            </a:r>
          </a:p>
          <a:p>
            <a:pPr algn="ctr" defTabSz="1219170" eaLnBrk="0" fontAlgn="base" hangingPunct="0">
              <a:spcBef>
                <a:spcPct val="0"/>
              </a:spcBef>
              <a:spcAft>
                <a:spcPct val="0"/>
              </a:spcAft>
              <a:defRPr/>
            </a:pPr>
            <a:r>
              <a:rPr lang="en-US" sz="1867" dirty="0">
                <a:solidFill>
                  <a:srgbClr val="FFFFFF"/>
                </a:solidFill>
                <a:latin typeface="Franklin Gothic Book"/>
              </a:rPr>
              <a:t>Description</a:t>
            </a:r>
          </a:p>
          <a:p>
            <a:pPr algn="ctr" defTabSz="1219170" eaLnBrk="0" fontAlgn="base" hangingPunct="0">
              <a:spcBef>
                <a:spcPct val="0"/>
              </a:spcBef>
              <a:spcAft>
                <a:spcPct val="0"/>
              </a:spcAft>
              <a:defRPr/>
            </a:pPr>
            <a:r>
              <a:rPr lang="en-US" sz="1867" dirty="0">
                <a:solidFill>
                  <a:srgbClr val="FFFFFF"/>
                </a:solidFill>
                <a:latin typeface="Franklin Gothic Book"/>
              </a:rPr>
              <a:t>Brand</a:t>
            </a:r>
          </a:p>
          <a:p>
            <a:pPr algn="ctr" defTabSz="1219170" eaLnBrk="0" fontAlgn="base" hangingPunct="0">
              <a:spcBef>
                <a:spcPct val="0"/>
              </a:spcBef>
              <a:spcAft>
                <a:spcPct val="0"/>
              </a:spcAft>
              <a:defRPr/>
            </a:pPr>
            <a:r>
              <a:rPr lang="en-US" sz="1867" dirty="0">
                <a:solidFill>
                  <a:srgbClr val="FFFFFF"/>
                </a:solidFill>
                <a:latin typeface="Franklin Gothic Book"/>
              </a:rPr>
              <a:t>Color</a:t>
            </a:r>
          </a:p>
          <a:p>
            <a:pPr algn="ctr" defTabSz="1219170" eaLnBrk="0" fontAlgn="base" hangingPunct="0">
              <a:spcBef>
                <a:spcPct val="0"/>
              </a:spcBef>
              <a:spcAft>
                <a:spcPct val="0"/>
              </a:spcAft>
              <a:defRPr/>
            </a:pPr>
            <a:r>
              <a:rPr lang="en-US" sz="1867" dirty="0">
                <a:solidFill>
                  <a:srgbClr val="FFFFFF"/>
                </a:solidFill>
                <a:latin typeface="Franklin Gothic Book"/>
              </a:rPr>
              <a:t>Size</a:t>
            </a:r>
          </a:p>
          <a:p>
            <a:pPr algn="ctr" defTabSz="1219170" eaLnBrk="0" fontAlgn="base" hangingPunct="0">
              <a:spcBef>
                <a:spcPct val="0"/>
              </a:spcBef>
              <a:spcAft>
                <a:spcPct val="0"/>
              </a:spcAft>
              <a:defRPr/>
            </a:pPr>
            <a:r>
              <a:rPr lang="en-US" sz="1867" dirty="0">
                <a:solidFill>
                  <a:srgbClr val="FFFFFF"/>
                </a:solidFill>
                <a:latin typeface="Franklin Gothic Book"/>
              </a:rPr>
              <a:t>Manufacturer</a:t>
            </a:r>
          </a:p>
        </p:txBody>
      </p:sp>
      <p:sp>
        <p:nvSpPr>
          <p:cNvPr id="14" name="Rectangle 13">
            <a:extLst>
              <a:ext uri="{FF2B5EF4-FFF2-40B4-BE49-F238E27FC236}">
                <a16:creationId xmlns:a16="http://schemas.microsoft.com/office/drawing/2014/main" xmlns="" id="{8C48C88F-9118-44F2-B84D-8B9C073DCC4A}"/>
              </a:ext>
            </a:extLst>
          </p:cNvPr>
          <p:cNvSpPr/>
          <p:nvPr/>
        </p:nvSpPr>
        <p:spPr>
          <a:xfrm>
            <a:off x="8394252" y="3743245"/>
            <a:ext cx="1864065" cy="2025608"/>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Period ID</a:t>
            </a:r>
          </a:p>
          <a:p>
            <a:pPr algn="ctr" defTabSz="1219170" eaLnBrk="0" fontAlgn="base" hangingPunct="0">
              <a:spcBef>
                <a:spcPct val="0"/>
              </a:spcBef>
              <a:spcAft>
                <a:spcPct val="0"/>
              </a:spcAft>
              <a:defRPr/>
            </a:pPr>
            <a:r>
              <a:rPr lang="en-US" sz="1867" dirty="0">
                <a:solidFill>
                  <a:srgbClr val="FFFFFF"/>
                </a:solidFill>
                <a:latin typeface="Franklin Gothic Book"/>
              </a:rPr>
              <a:t>Year</a:t>
            </a:r>
          </a:p>
          <a:p>
            <a:pPr algn="ctr" defTabSz="1219170" eaLnBrk="0" fontAlgn="base" hangingPunct="0">
              <a:spcBef>
                <a:spcPct val="0"/>
              </a:spcBef>
              <a:spcAft>
                <a:spcPct val="0"/>
              </a:spcAft>
              <a:defRPr/>
            </a:pPr>
            <a:r>
              <a:rPr lang="en-US" sz="1867" dirty="0">
                <a:solidFill>
                  <a:srgbClr val="FFFFFF"/>
                </a:solidFill>
                <a:latin typeface="Franklin Gothic Book"/>
              </a:rPr>
              <a:t>Quarter</a:t>
            </a:r>
          </a:p>
          <a:p>
            <a:pPr algn="ctr" defTabSz="1219170" eaLnBrk="0" fontAlgn="base" hangingPunct="0">
              <a:spcBef>
                <a:spcPct val="0"/>
              </a:spcBef>
              <a:spcAft>
                <a:spcPct val="0"/>
              </a:spcAft>
              <a:defRPr/>
            </a:pPr>
            <a:r>
              <a:rPr lang="en-US" sz="1867" dirty="0">
                <a:solidFill>
                  <a:srgbClr val="FFFFFF"/>
                </a:solidFill>
                <a:latin typeface="Franklin Gothic Book"/>
              </a:rPr>
              <a:t>Month</a:t>
            </a:r>
          </a:p>
          <a:p>
            <a:pPr algn="ctr" defTabSz="1219170" eaLnBrk="0" fontAlgn="base" hangingPunct="0">
              <a:spcBef>
                <a:spcPct val="0"/>
              </a:spcBef>
              <a:spcAft>
                <a:spcPct val="0"/>
              </a:spcAft>
              <a:defRPr/>
            </a:pPr>
            <a:r>
              <a:rPr lang="en-US" sz="1867" dirty="0">
                <a:solidFill>
                  <a:srgbClr val="FFFFFF"/>
                </a:solidFill>
                <a:latin typeface="Franklin Gothic Book"/>
              </a:rPr>
              <a:t>Day</a:t>
            </a:r>
          </a:p>
          <a:p>
            <a:pPr algn="ctr" defTabSz="1219170" eaLnBrk="0" fontAlgn="base" hangingPunct="0">
              <a:spcBef>
                <a:spcPct val="0"/>
              </a:spcBef>
              <a:spcAft>
                <a:spcPct val="0"/>
              </a:spcAft>
              <a:defRPr/>
            </a:pPr>
            <a:r>
              <a:rPr lang="en-US" sz="1867" dirty="0">
                <a:solidFill>
                  <a:srgbClr val="FFFFFF"/>
                </a:solidFill>
                <a:latin typeface="Franklin Gothic Book"/>
              </a:rPr>
              <a:t>Current Flag</a:t>
            </a:r>
          </a:p>
          <a:p>
            <a:pPr algn="ctr" defTabSz="1219170" eaLnBrk="0" fontAlgn="base" hangingPunct="0">
              <a:spcBef>
                <a:spcPct val="0"/>
              </a:spcBef>
              <a:spcAft>
                <a:spcPct val="0"/>
              </a:spcAft>
              <a:defRPr/>
            </a:pPr>
            <a:r>
              <a:rPr lang="en-US" sz="1867" dirty="0">
                <a:solidFill>
                  <a:srgbClr val="FFFFFF"/>
                </a:solidFill>
                <a:latin typeface="Franklin Gothic Book"/>
              </a:rPr>
              <a:t>Sequence</a:t>
            </a:r>
          </a:p>
        </p:txBody>
      </p:sp>
      <p:cxnSp>
        <p:nvCxnSpPr>
          <p:cNvPr id="15" name="Elbow Connector 12">
            <a:extLst>
              <a:ext uri="{FF2B5EF4-FFF2-40B4-BE49-F238E27FC236}">
                <a16:creationId xmlns:a16="http://schemas.microsoft.com/office/drawing/2014/main" xmlns="" id="{52B754B7-BDCD-43F0-8E97-7D00FDE3771D}"/>
              </a:ext>
            </a:extLst>
          </p:cNvPr>
          <p:cNvCxnSpPr>
            <a:endCxn id="12" idx="1"/>
          </p:cNvCxnSpPr>
          <p:nvPr/>
        </p:nvCxnSpPr>
        <p:spPr bwMode="auto">
          <a:xfrm>
            <a:off x="4202619" y="2123058"/>
            <a:ext cx="1247752" cy="1196996"/>
          </a:xfrm>
          <a:prstGeom prst="bentConnector3">
            <a:avLst>
              <a:gd name="adj1" fmla="val 50000"/>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Elbow Connector 20">
            <a:extLst>
              <a:ext uri="{FF2B5EF4-FFF2-40B4-BE49-F238E27FC236}">
                <a16:creationId xmlns:a16="http://schemas.microsoft.com/office/drawing/2014/main" xmlns="" id="{2F1A8EBA-C1B2-4CD5-8C56-962F40639AD6}"/>
              </a:ext>
            </a:extLst>
          </p:cNvPr>
          <p:cNvCxnSpPr>
            <a:stCxn id="12" idx="3"/>
            <a:endCxn id="14" idx="0"/>
          </p:cNvCxnSpPr>
          <p:nvPr/>
        </p:nvCxnSpPr>
        <p:spPr bwMode="auto">
          <a:xfrm>
            <a:off x="7314436" y="3320053"/>
            <a:ext cx="2011848" cy="42319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xmlns="" id="{CDEA14AC-7DBE-4B28-8B17-B296B2B4E2C9}"/>
              </a:ext>
            </a:extLst>
          </p:cNvPr>
          <p:cNvCxnSpPr/>
          <p:nvPr/>
        </p:nvCxnSpPr>
        <p:spPr bwMode="auto">
          <a:xfrm flipV="1">
            <a:off x="5178317" y="3032885"/>
            <a:ext cx="272055" cy="296483"/>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8B4FA6D3-A3FF-4B9F-A36D-E6FB2C3DD4AA}"/>
              </a:ext>
            </a:extLst>
          </p:cNvPr>
          <p:cNvCxnSpPr/>
          <p:nvPr/>
        </p:nvCxnSpPr>
        <p:spPr bwMode="auto">
          <a:xfrm flipV="1">
            <a:off x="7308560" y="3320118"/>
            <a:ext cx="283808" cy="250244"/>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xmlns="" id="{65AB30BC-18C5-4E5A-B810-494584226D93}"/>
              </a:ext>
            </a:extLst>
          </p:cNvPr>
          <p:cNvCxnSpPr/>
          <p:nvPr/>
        </p:nvCxnSpPr>
        <p:spPr bwMode="auto">
          <a:xfrm>
            <a:off x="5178317" y="3329369"/>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xmlns="" id="{3F433DBA-88B6-4F47-8F22-56001C0E3C5C}"/>
              </a:ext>
            </a:extLst>
          </p:cNvPr>
          <p:cNvCxnSpPr/>
          <p:nvPr/>
        </p:nvCxnSpPr>
        <p:spPr bwMode="auto">
          <a:xfrm>
            <a:off x="7314437" y="3070272"/>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39C7DA19-9299-4FF2-8EC0-250CC25EDDF3}"/>
              </a:ext>
            </a:extLst>
          </p:cNvPr>
          <p:cNvCxnSpPr/>
          <p:nvPr/>
        </p:nvCxnSpPr>
        <p:spPr bwMode="auto">
          <a:xfrm>
            <a:off x="6127981" y="4190997"/>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E61EE3EB-9607-4AFA-8173-AEC087FD2AEA}"/>
              </a:ext>
            </a:extLst>
          </p:cNvPr>
          <p:cNvCxnSpPr/>
          <p:nvPr/>
        </p:nvCxnSpPr>
        <p:spPr bwMode="auto">
          <a:xfrm>
            <a:off x="6372328" y="4201706"/>
            <a:ext cx="0" cy="488857"/>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98C4908D-7269-4836-B9E1-E14F28D054B8}"/>
              </a:ext>
            </a:extLst>
          </p:cNvPr>
          <p:cNvSpPr txBox="1"/>
          <p:nvPr/>
        </p:nvSpPr>
        <p:spPr bwMode="auto">
          <a:xfrm>
            <a:off x="2719765" y="1045169"/>
            <a:ext cx="1482855"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Store</a:t>
            </a:r>
          </a:p>
        </p:txBody>
      </p:sp>
      <p:sp>
        <p:nvSpPr>
          <p:cNvPr id="24" name="TextBox 23">
            <a:extLst>
              <a:ext uri="{FF2B5EF4-FFF2-40B4-BE49-F238E27FC236}">
                <a16:creationId xmlns:a16="http://schemas.microsoft.com/office/drawing/2014/main" xmlns="" id="{700EEEA4-75DF-48E4-A9DA-3B36042DE235}"/>
              </a:ext>
            </a:extLst>
          </p:cNvPr>
          <p:cNvSpPr txBox="1"/>
          <p:nvPr/>
        </p:nvSpPr>
        <p:spPr bwMode="auto">
          <a:xfrm>
            <a:off x="9450558" y="3484679"/>
            <a:ext cx="1482855"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Time</a:t>
            </a:r>
          </a:p>
        </p:txBody>
      </p:sp>
      <p:sp>
        <p:nvSpPr>
          <p:cNvPr id="25" name="TextBox 24">
            <a:extLst>
              <a:ext uri="{FF2B5EF4-FFF2-40B4-BE49-F238E27FC236}">
                <a16:creationId xmlns:a16="http://schemas.microsoft.com/office/drawing/2014/main" xmlns="" id="{0C1A4C17-F970-45CA-AC89-E612263897F2}"/>
              </a:ext>
            </a:extLst>
          </p:cNvPr>
          <p:cNvSpPr txBox="1"/>
          <p:nvPr/>
        </p:nvSpPr>
        <p:spPr bwMode="auto">
          <a:xfrm>
            <a:off x="4630854" y="4446102"/>
            <a:ext cx="171376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Product</a:t>
            </a:r>
          </a:p>
        </p:txBody>
      </p:sp>
      <p:sp>
        <p:nvSpPr>
          <p:cNvPr id="26" name="TextBox 25">
            <a:extLst>
              <a:ext uri="{FF2B5EF4-FFF2-40B4-BE49-F238E27FC236}">
                <a16:creationId xmlns:a16="http://schemas.microsoft.com/office/drawing/2014/main" xmlns="" id="{D16FFF41-1361-4DED-9C5B-D2F01B9D9F0C}"/>
              </a:ext>
            </a:extLst>
          </p:cNvPr>
          <p:cNvSpPr txBox="1"/>
          <p:nvPr/>
        </p:nvSpPr>
        <p:spPr bwMode="auto">
          <a:xfrm>
            <a:off x="6400035" y="2197026"/>
            <a:ext cx="94126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Fact: Sale</a:t>
            </a:r>
          </a:p>
        </p:txBody>
      </p:sp>
      <p:sp>
        <p:nvSpPr>
          <p:cNvPr id="27" name="Rectangle 26">
            <a:extLst>
              <a:ext uri="{FF2B5EF4-FFF2-40B4-BE49-F238E27FC236}">
                <a16:creationId xmlns:a16="http://schemas.microsoft.com/office/drawing/2014/main" xmlns="" id="{80EEE6A0-2E4D-4CE5-A3A8-C0FBA8A6E701}"/>
              </a:ext>
            </a:extLst>
          </p:cNvPr>
          <p:cNvSpPr/>
          <p:nvPr/>
        </p:nvSpPr>
        <p:spPr bwMode="auto">
          <a:xfrm>
            <a:off x="134813" y="3635397"/>
            <a:ext cx="4470400" cy="2898873"/>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solidFill>
                <a:latin typeface="Franklin Gothic Book"/>
              </a:rPr>
              <a:t>It is an intersection table that expresses the many-to-many relationships among various dimensions</a:t>
            </a:r>
          </a:p>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solidFill>
                <a:latin typeface="Franklin Gothic Book"/>
              </a:rPr>
              <a:t>Fact table has many foreign keys</a:t>
            </a:r>
          </a:p>
        </p:txBody>
      </p:sp>
      <p:cxnSp>
        <p:nvCxnSpPr>
          <p:cNvPr id="28" name="Straight Arrow Connector 27">
            <a:extLst>
              <a:ext uri="{FF2B5EF4-FFF2-40B4-BE49-F238E27FC236}">
                <a16:creationId xmlns:a16="http://schemas.microsoft.com/office/drawing/2014/main" xmlns="" id="{117D880F-E2AC-440A-80B3-9EA061FD5CE6}"/>
              </a:ext>
            </a:extLst>
          </p:cNvPr>
          <p:cNvCxnSpPr>
            <a:stCxn id="27" idx="3"/>
          </p:cNvCxnSpPr>
          <p:nvPr/>
        </p:nvCxnSpPr>
        <p:spPr bwMode="auto">
          <a:xfrm flipV="1">
            <a:off x="4605213" y="3807287"/>
            <a:ext cx="867379" cy="1277547"/>
          </a:xfrm>
          <a:prstGeom prst="straightConnector1">
            <a:avLst/>
          </a:prstGeom>
          <a:ln w="38100">
            <a:solidFill>
              <a:schemeClr val="tx2">
                <a:lumMod val="50000"/>
                <a:lumOff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xmlns="" id="{053CE29C-0C1B-4A88-B4A8-35EA87ECFCD0}"/>
              </a:ext>
            </a:extLst>
          </p:cNvPr>
          <p:cNvSpPr/>
          <p:nvPr/>
        </p:nvSpPr>
        <p:spPr>
          <a:xfrm>
            <a:off x="2338556" y="1271261"/>
            <a:ext cx="1864065" cy="2041595"/>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Store ID</a:t>
            </a:r>
          </a:p>
          <a:p>
            <a:pPr algn="ctr" defTabSz="1219170" eaLnBrk="0" fontAlgn="base" hangingPunct="0">
              <a:spcBef>
                <a:spcPct val="0"/>
              </a:spcBef>
              <a:spcAft>
                <a:spcPct val="0"/>
              </a:spcAft>
              <a:defRPr/>
            </a:pPr>
            <a:r>
              <a:rPr lang="en-US" sz="1867" dirty="0">
                <a:solidFill>
                  <a:srgbClr val="FFFFFF"/>
                </a:solidFill>
                <a:latin typeface="Franklin Gothic Book"/>
              </a:rPr>
              <a:t>Name</a:t>
            </a:r>
          </a:p>
          <a:p>
            <a:pPr algn="ctr" defTabSz="1219170" eaLnBrk="0" fontAlgn="base" hangingPunct="0">
              <a:spcBef>
                <a:spcPct val="0"/>
              </a:spcBef>
              <a:spcAft>
                <a:spcPct val="0"/>
              </a:spcAft>
              <a:defRPr/>
            </a:pPr>
            <a:r>
              <a:rPr lang="en-US" sz="1867" dirty="0">
                <a:solidFill>
                  <a:srgbClr val="FFFFFF"/>
                </a:solidFill>
                <a:latin typeface="Franklin Gothic Book"/>
              </a:rPr>
              <a:t>City</a:t>
            </a:r>
          </a:p>
          <a:p>
            <a:pPr algn="ctr" defTabSz="1219170" eaLnBrk="0" fontAlgn="base" hangingPunct="0">
              <a:spcBef>
                <a:spcPct val="0"/>
              </a:spcBef>
              <a:spcAft>
                <a:spcPct val="0"/>
              </a:spcAft>
              <a:defRPr/>
            </a:pPr>
            <a:r>
              <a:rPr lang="en-US" sz="1867" dirty="0">
                <a:solidFill>
                  <a:srgbClr val="FFFFFF"/>
                </a:solidFill>
                <a:latin typeface="Franklin Gothic Book"/>
              </a:rPr>
              <a:t>State</a:t>
            </a:r>
          </a:p>
          <a:p>
            <a:pPr algn="ctr" defTabSz="1219170" eaLnBrk="0" fontAlgn="base" hangingPunct="0">
              <a:spcBef>
                <a:spcPct val="0"/>
              </a:spcBef>
              <a:spcAft>
                <a:spcPct val="0"/>
              </a:spcAft>
              <a:defRPr/>
            </a:pPr>
            <a:r>
              <a:rPr lang="en-US" sz="1867" dirty="0">
                <a:solidFill>
                  <a:srgbClr val="FFFFFF"/>
                </a:solidFill>
                <a:latin typeface="Franklin Gothic Book"/>
              </a:rPr>
              <a:t>District </a:t>
            </a:r>
            <a:r>
              <a:rPr lang="en-US" sz="1867" dirty="0" err="1">
                <a:solidFill>
                  <a:srgbClr val="FFFFFF"/>
                </a:solidFill>
                <a:latin typeface="Franklin Gothic Book"/>
              </a:rPr>
              <a:t>Desc</a:t>
            </a:r>
            <a:endParaRPr lang="en-US" sz="1867" dirty="0">
              <a:solidFill>
                <a:srgbClr val="FFFFFF"/>
              </a:solidFill>
              <a:latin typeface="Franklin Gothic Book"/>
            </a:endParaRPr>
          </a:p>
          <a:p>
            <a:pPr algn="ctr" defTabSz="1219170" eaLnBrk="0" fontAlgn="base" hangingPunct="0">
              <a:spcBef>
                <a:spcPct val="0"/>
              </a:spcBef>
              <a:spcAft>
                <a:spcPct val="0"/>
              </a:spcAft>
              <a:defRPr/>
            </a:pPr>
            <a:r>
              <a:rPr lang="en-US" sz="1867" dirty="0">
                <a:solidFill>
                  <a:srgbClr val="FFFFFF"/>
                </a:solidFill>
                <a:latin typeface="Franklin Gothic Book"/>
              </a:rPr>
              <a:t>District </a:t>
            </a:r>
            <a:r>
              <a:rPr lang="en-US" sz="1867" dirty="0" err="1">
                <a:solidFill>
                  <a:srgbClr val="FFFFFF"/>
                </a:solidFill>
                <a:latin typeface="Franklin Gothic Book"/>
              </a:rPr>
              <a:t>Mngr</a:t>
            </a:r>
            <a:endParaRPr lang="en-US" sz="1867" dirty="0">
              <a:solidFill>
                <a:srgbClr val="FFFFFF"/>
              </a:solidFill>
              <a:latin typeface="Franklin Gothic Book"/>
            </a:endParaRPr>
          </a:p>
          <a:p>
            <a:pPr algn="ctr" defTabSz="1219170" eaLnBrk="0" fontAlgn="base" hangingPunct="0">
              <a:spcBef>
                <a:spcPct val="0"/>
              </a:spcBef>
              <a:spcAft>
                <a:spcPct val="0"/>
              </a:spcAft>
              <a:defRPr/>
            </a:pPr>
            <a:r>
              <a:rPr lang="en-US" sz="1867" dirty="0">
                <a:solidFill>
                  <a:srgbClr val="FFFFFF"/>
                </a:solidFill>
                <a:latin typeface="Franklin Gothic Book"/>
              </a:rPr>
              <a:t>Region </a:t>
            </a:r>
            <a:r>
              <a:rPr lang="en-US" sz="1867" dirty="0" err="1">
                <a:solidFill>
                  <a:srgbClr val="FFFFFF"/>
                </a:solidFill>
                <a:latin typeface="Franklin Gothic Book"/>
              </a:rPr>
              <a:t>Mngr</a:t>
            </a:r>
            <a:endParaRPr lang="en-US" sz="1867" dirty="0">
              <a:solidFill>
                <a:srgbClr val="FFFFFF"/>
              </a:solidFill>
              <a:latin typeface="Franklin Gothic Book"/>
            </a:endParaRPr>
          </a:p>
        </p:txBody>
      </p:sp>
      <p:sp>
        <p:nvSpPr>
          <p:cNvPr id="30" name="Slide Number Placeholder 1">
            <a:extLst>
              <a:ext uri="{FF2B5EF4-FFF2-40B4-BE49-F238E27FC236}">
                <a16:creationId xmlns:a16="http://schemas.microsoft.com/office/drawing/2014/main" xmlns="" id="{65107313-9E03-4CE6-8542-7B5BBF28C3AE}"/>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24</a:t>
            </a:fld>
            <a:endParaRPr lang="en-US" dirty="0"/>
          </a:p>
        </p:txBody>
      </p:sp>
    </p:spTree>
    <p:extLst>
      <p:ext uri="{BB962C8B-B14F-4D97-AF65-F5344CB8AC3E}">
        <p14:creationId xmlns:p14="http://schemas.microsoft.com/office/powerpoint/2010/main" val="291725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07AF2DC-91D6-44AD-A6D4-9335DABBB73B}"/>
              </a:ext>
            </a:extLst>
          </p:cNvPr>
          <p:cNvSpPr>
            <a:spLocks noGrp="1"/>
          </p:cNvSpPr>
          <p:nvPr>
            <p:ph type="title"/>
          </p:nvPr>
        </p:nvSpPr>
        <p:spPr/>
        <p:txBody>
          <a:bodyPr/>
          <a:lstStyle/>
          <a:p>
            <a:r>
              <a:rPr lang="en-US" dirty="0"/>
              <a:t>Facts &amp; Dimensions -&gt; Star Schema</a:t>
            </a:r>
          </a:p>
        </p:txBody>
      </p:sp>
      <p:cxnSp>
        <p:nvCxnSpPr>
          <p:cNvPr id="11" name="Straight Connector 10">
            <a:extLst>
              <a:ext uri="{FF2B5EF4-FFF2-40B4-BE49-F238E27FC236}">
                <a16:creationId xmlns:a16="http://schemas.microsoft.com/office/drawing/2014/main" xmlns="" id="{56C606A0-2772-42BC-97C8-158B8718BA10}"/>
              </a:ext>
            </a:extLst>
          </p:cNvPr>
          <p:cNvCxnSpPr/>
          <p:nvPr/>
        </p:nvCxnSpPr>
        <p:spPr bwMode="auto">
          <a:xfrm flipV="1">
            <a:off x="6353015" y="4190997"/>
            <a:ext cx="31907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xmlns="" id="{86CA375A-90DE-4075-A353-7C802CB6850F}"/>
              </a:ext>
            </a:extLst>
          </p:cNvPr>
          <p:cNvSpPr/>
          <p:nvPr/>
        </p:nvSpPr>
        <p:spPr>
          <a:xfrm>
            <a:off x="5450372" y="2438401"/>
            <a:ext cx="1864065" cy="1763305"/>
          </a:xfrm>
          <a:prstGeom prst="rect">
            <a:avLst/>
          </a:prstGeom>
          <a:solidFill>
            <a:schemeClr val="accent3">
              <a:lumMod val="75000"/>
            </a:schemeClr>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Store ID</a:t>
            </a:r>
          </a:p>
          <a:p>
            <a:pPr algn="ctr" defTabSz="1219170" eaLnBrk="0" fontAlgn="base" hangingPunct="0">
              <a:spcBef>
                <a:spcPct val="0"/>
              </a:spcBef>
              <a:spcAft>
                <a:spcPct val="0"/>
              </a:spcAft>
              <a:defRPr/>
            </a:pPr>
            <a:r>
              <a:rPr lang="en-US" sz="1867" u="sng" dirty="0">
                <a:solidFill>
                  <a:srgbClr val="FFFFFF"/>
                </a:solidFill>
                <a:latin typeface="Franklin Gothic Book"/>
              </a:rPr>
              <a:t>Product ID</a:t>
            </a:r>
          </a:p>
          <a:p>
            <a:pPr algn="ctr" defTabSz="1219170" eaLnBrk="0" fontAlgn="base" hangingPunct="0">
              <a:spcBef>
                <a:spcPct val="0"/>
              </a:spcBef>
              <a:spcAft>
                <a:spcPct val="0"/>
              </a:spcAft>
              <a:defRPr/>
            </a:pPr>
            <a:r>
              <a:rPr lang="en-US" sz="1867" u="sng" dirty="0">
                <a:solidFill>
                  <a:srgbClr val="FFFFFF"/>
                </a:solidFill>
                <a:latin typeface="Franklin Gothic Book"/>
              </a:rPr>
              <a:t>Period ID</a:t>
            </a:r>
          </a:p>
          <a:p>
            <a:pPr algn="ctr" defTabSz="1219170" eaLnBrk="0" fontAlgn="base" hangingPunct="0">
              <a:spcBef>
                <a:spcPct val="0"/>
              </a:spcBef>
              <a:spcAft>
                <a:spcPct val="0"/>
              </a:spcAft>
              <a:defRPr/>
            </a:pPr>
            <a:r>
              <a:rPr lang="en-US" sz="1867" dirty="0">
                <a:solidFill>
                  <a:srgbClr val="FFFFFF"/>
                </a:solidFill>
                <a:latin typeface="Franklin Gothic Book"/>
              </a:rPr>
              <a:t>Dollars</a:t>
            </a:r>
          </a:p>
          <a:p>
            <a:pPr algn="ctr" defTabSz="1219170" eaLnBrk="0" fontAlgn="base" hangingPunct="0">
              <a:spcBef>
                <a:spcPct val="0"/>
              </a:spcBef>
              <a:spcAft>
                <a:spcPct val="0"/>
              </a:spcAft>
              <a:defRPr/>
            </a:pPr>
            <a:r>
              <a:rPr lang="en-US" sz="1867" dirty="0">
                <a:solidFill>
                  <a:srgbClr val="FFFFFF"/>
                </a:solidFill>
                <a:latin typeface="Franklin Gothic Book"/>
              </a:rPr>
              <a:t>Unit</a:t>
            </a:r>
          </a:p>
          <a:p>
            <a:pPr algn="ctr" defTabSz="1219170" eaLnBrk="0" fontAlgn="base" hangingPunct="0">
              <a:spcBef>
                <a:spcPct val="0"/>
              </a:spcBef>
              <a:spcAft>
                <a:spcPct val="0"/>
              </a:spcAft>
              <a:defRPr/>
            </a:pPr>
            <a:r>
              <a:rPr lang="en-US" sz="1867" dirty="0">
                <a:solidFill>
                  <a:srgbClr val="FFFFFF"/>
                </a:solidFill>
                <a:latin typeface="Franklin Gothic Book"/>
              </a:rPr>
              <a:t>Price</a:t>
            </a:r>
          </a:p>
        </p:txBody>
      </p:sp>
      <p:sp>
        <p:nvSpPr>
          <p:cNvPr id="13" name="Rectangle 12">
            <a:extLst>
              <a:ext uri="{FF2B5EF4-FFF2-40B4-BE49-F238E27FC236}">
                <a16:creationId xmlns:a16="http://schemas.microsoft.com/office/drawing/2014/main" xmlns="" id="{3A9EDE2D-3079-47A8-97BE-AC27749B90E4}"/>
              </a:ext>
            </a:extLst>
          </p:cNvPr>
          <p:cNvSpPr/>
          <p:nvPr/>
        </p:nvSpPr>
        <p:spPr>
          <a:xfrm>
            <a:off x="5450372" y="4690564"/>
            <a:ext cx="1864065" cy="1763305"/>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Product ID</a:t>
            </a:r>
          </a:p>
          <a:p>
            <a:pPr algn="ctr" defTabSz="1219170" eaLnBrk="0" fontAlgn="base" hangingPunct="0">
              <a:spcBef>
                <a:spcPct val="0"/>
              </a:spcBef>
              <a:spcAft>
                <a:spcPct val="0"/>
              </a:spcAft>
              <a:defRPr/>
            </a:pPr>
            <a:r>
              <a:rPr lang="en-US" sz="1867" dirty="0">
                <a:solidFill>
                  <a:srgbClr val="FFFFFF"/>
                </a:solidFill>
                <a:latin typeface="Franklin Gothic Book"/>
              </a:rPr>
              <a:t>Description</a:t>
            </a:r>
          </a:p>
          <a:p>
            <a:pPr algn="ctr" defTabSz="1219170" eaLnBrk="0" fontAlgn="base" hangingPunct="0">
              <a:spcBef>
                <a:spcPct val="0"/>
              </a:spcBef>
              <a:spcAft>
                <a:spcPct val="0"/>
              </a:spcAft>
              <a:defRPr/>
            </a:pPr>
            <a:r>
              <a:rPr lang="en-US" sz="1867" dirty="0">
                <a:solidFill>
                  <a:srgbClr val="FFFFFF"/>
                </a:solidFill>
                <a:latin typeface="Franklin Gothic Book"/>
              </a:rPr>
              <a:t>Brand</a:t>
            </a:r>
          </a:p>
          <a:p>
            <a:pPr algn="ctr" defTabSz="1219170" eaLnBrk="0" fontAlgn="base" hangingPunct="0">
              <a:spcBef>
                <a:spcPct val="0"/>
              </a:spcBef>
              <a:spcAft>
                <a:spcPct val="0"/>
              </a:spcAft>
              <a:defRPr/>
            </a:pPr>
            <a:r>
              <a:rPr lang="en-US" sz="1867" dirty="0">
                <a:solidFill>
                  <a:srgbClr val="FFFFFF"/>
                </a:solidFill>
                <a:latin typeface="Franklin Gothic Book"/>
              </a:rPr>
              <a:t>Color</a:t>
            </a:r>
          </a:p>
          <a:p>
            <a:pPr algn="ctr" defTabSz="1219170" eaLnBrk="0" fontAlgn="base" hangingPunct="0">
              <a:spcBef>
                <a:spcPct val="0"/>
              </a:spcBef>
              <a:spcAft>
                <a:spcPct val="0"/>
              </a:spcAft>
              <a:defRPr/>
            </a:pPr>
            <a:r>
              <a:rPr lang="en-US" sz="1867" dirty="0">
                <a:solidFill>
                  <a:srgbClr val="FFFFFF"/>
                </a:solidFill>
                <a:latin typeface="Franklin Gothic Book"/>
              </a:rPr>
              <a:t>Size</a:t>
            </a:r>
          </a:p>
          <a:p>
            <a:pPr algn="ctr" defTabSz="1219170" eaLnBrk="0" fontAlgn="base" hangingPunct="0">
              <a:spcBef>
                <a:spcPct val="0"/>
              </a:spcBef>
              <a:spcAft>
                <a:spcPct val="0"/>
              </a:spcAft>
              <a:defRPr/>
            </a:pPr>
            <a:r>
              <a:rPr lang="en-US" sz="1867" dirty="0">
                <a:solidFill>
                  <a:srgbClr val="FFFFFF"/>
                </a:solidFill>
                <a:latin typeface="Franklin Gothic Book"/>
              </a:rPr>
              <a:t>Manufacturer</a:t>
            </a:r>
          </a:p>
        </p:txBody>
      </p:sp>
      <p:sp>
        <p:nvSpPr>
          <p:cNvPr id="14" name="Rectangle 13">
            <a:extLst>
              <a:ext uri="{FF2B5EF4-FFF2-40B4-BE49-F238E27FC236}">
                <a16:creationId xmlns:a16="http://schemas.microsoft.com/office/drawing/2014/main" xmlns="" id="{8C48C88F-9118-44F2-B84D-8B9C073DCC4A}"/>
              </a:ext>
            </a:extLst>
          </p:cNvPr>
          <p:cNvSpPr/>
          <p:nvPr/>
        </p:nvSpPr>
        <p:spPr>
          <a:xfrm>
            <a:off x="8394252" y="3743245"/>
            <a:ext cx="1864065" cy="2025608"/>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Period ID</a:t>
            </a:r>
          </a:p>
          <a:p>
            <a:pPr algn="ctr" defTabSz="1219170" eaLnBrk="0" fontAlgn="base" hangingPunct="0">
              <a:spcBef>
                <a:spcPct val="0"/>
              </a:spcBef>
              <a:spcAft>
                <a:spcPct val="0"/>
              </a:spcAft>
              <a:defRPr/>
            </a:pPr>
            <a:r>
              <a:rPr lang="en-US" sz="1867" dirty="0">
                <a:solidFill>
                  <a:srgbClr val="FFFFFF"/>
                </a:solidFill>
                <a:latin typeface="Franklin Gothic Book"/>
              </a:rPr>
              <a:t>Year</a:t>
            </a:r>
          </a:p>
          <a:p>
            <a:pPr algn="ctr" defTabSz="1219170" eaLnBrk="0" fontAlgn="base" hangingPunct="0">
              <a:spcBef>
                <a:spcPct val="0"/>
              </a:spcBef>
              <a:spcAft>
                <a:spcPct val="0"/>
              </a:spcAft>
              <a:defRPr/>
            </a:pPr>
            <a:r>
              <a:rPr lang="en-US" sz="1867" dirty="0">
                <a:solidFill>
                  <a:srgbClr val="FFFFFF"/>
                </a:solidFill>
                <a:latin typeface="Franklin Gothic Book"/>
              </a:rPr>
              <a:t>Quarter</a:t>
            </a:r>
          </a:p>
          <a:p>
            <a:pPr algn="ctr" defTabSz="1219170" eaLnBrk="0" fontAlgn="base" hangingPunct="0">
              <a:spcBef>
                <a:spcPct val="0"/>
              </a:spcBef>
              <a:spcAft>
                <a:spcPct val="0"/>
              </a:spcAft>
              <a:defRPr/>
            </a:pPr>
            <a:r>
              <a:rPr lang="en-US" sz="1867" dirty="0">
                <a:solidFill>
                  <a:srgbClr val="FFFFFF"/>
                </a:solidFill>
                <a:latin typeface="Franklin Gothic Book"/>
              </a:rPr>
              <a:t>Month</a:t>
            </a:r>
          </a:p>
          <a:p>
            <a:pPr algn="ctr" defTabSz="1219170" eaLnBrk="0" fontAlgn="base" hangingPunct="0">
              <a:spcBef>
                <a:spcPct val="0"/>
              </a:spcBef>
              <a:spcAft>
                <a:spcPct val="0"/>
              </a:spcAft>
              <a:defRPr/>
            </a:pPr>
            <a:r>
              <a:rPr lang="en-US" sz="1867" dirty="0">
                <a:solidFill>
                  <a:srgbClr val="FFFFFF"/>
                </a:solidFill>
                <a:latin typeface="Franklin Gothic Book"/>
              </a:rPr>
              <a:t>Day</a:t>
            </a:r>
          </a:p>
          <a:p>
            <a:pPr algn="ctr" defTabSz="1219170" eaLnBrk="0" fontAlgn="base" hangingPunct="0">
              <a:spcBef>
                <a:spcPct val="0"/>
              </a:spcBef>
              <a:spcAft>
                <a:spcPct val="0"/>
              </a:spcAft>
              <a:defRPr/>
            </a:pPr>
            <a:r>
              <a:rPr lang="en-US" sz="1867" dirty="0">
                <a:solidFill>
                  <a:srgbClr val="FFFFFF"/>
                </a:solidFill>
                <a:latin typeface="Franklin Gothic Book"/>
              </a:rPr>
              <a:t>Current Flag</a:t>
            </a:r>
          </a:p>
          <a:p>
            <a:pPr algn="ctr" defTabSz="1219170" eaLnBrk="0" fontAlgn="base" hangingPunct="0">
              <a:spcBef>
                <a:spcPct val="0"/>
              </a:spcBef>
              <a:spcAft>
                <a:spcPct val="0"/>
              </a:spcAft>
              <a:defRPr/>
            </a:pPr>
            <a:r>
              <a:rPr lang="en-US" sz="1867" dirty="0">
                <a:solidFill>
                  <a:srgbClr val="FFFFFF"/>
                </a:solidFill>
                <a:latin typeface="Franklin Gothic Book"/>
              </a:rPr>
              <a:t>Sequence</a:t>
            </a:r>
          </a:p>
        </p:txBody>
      </p:sp>
      <p:cxnSp>
        <p:nvCxnSpPr>
          <p:cNvPr id="15" name="Elbow Connector 12">
            <a:extLst>
              <a:ext uri="{FF2B5EF4-FFF2-40B4-BE49-F238E27FC236}">
                <a16:creationId xmlns:a16="http://schemas.microsoft.com/office/drawing/2014/main" xmlns="" id="{52B754B7-BDCD-43F0-8E97-7D00FDE3771D}"/>
              </a:ext>
            </a:extLst>
          </p:cNvPr>
          <p:cNvCxnSpPr>
            <a:endCxn id="12" idx="1"/>
          </p:cNvCxnSpPr>
          <p:nvPr/>
        </p:nvCxnSpPr>
        <p:spPr bwMode="auto">
          <a:xfrm>
            <a:off x="4202619" y="2123058"/>
            <a:ext cx="1247752" cy="1196996"/>
          </a:xfrm>
          <a:prstGeom prst="bentConnector3">
            <a:avLst>
              <a:gd name="adj1" fmla="val 50000"/>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Elbow Connector 20">
            <a:extLst>
              <a:ext uri="{FF2B5EF4-FFF2-40B4-BE49-F238E27FC236}">
                <a16:creationId xmlns:a16="http://schemas.microsoft.com/office/drawing/2014/main" xmlns="" id="{2F1A8EBA-C1B2-4CD5-8C56-962F40639AD6}"/>
              </a:ext>
            </a:extLst>
          </p:cNvPr>
          <p:cNvCxnSpPr>
            <a:stCxn id="12" idx="3"/>
            <a:endCxn id="14" idx="0"/>
          </p:cNvCxnSpPr>
          <p:nvPr/>
        </p:nvCxnSpPr>
        <p:spPr bwMode="auto">
          <a:xfrm>
            <a:off x="7314436" y="3320053"/>
            <a:ext cx="2011848" cy="42319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xmlns="" id="{CDEA14AC-7DBE-4B28-8B17-B296B2B4E2C9}"/>
              </a:ext>
            </a:extLst>
          </p:cNvPr>
          <p:cNvCxnSpPr/>
          <p:nvPr/>
        </p:nvCxnSpPr>
        <p:spPr bwMode="auto">
          <a:xfrm flipV="1">
            <a:off x="5178317" y="3032885"/>
            <a:ext cx="272055" cy="296483"/>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8B4FA6D3-A3FF-4B9F-A36D-E6FB2C3DD4AA}"/>
              </a:ext>
            </a:extLst>
          </p:cNvPr>
          <p:cNvCxnSpPr/>
          <p:nvPr/>
        </p:nvCxnSpPr>
        <p:spPr bwMode="auto">
          <a:xfrm flipV="1">
            <a:off x="7308560" y="3320118"/>
            <a:ext cx="283808" cy="250244"/>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xmlns="" id="{65AB30BC-18C5-4E5A-B810-494584226D93}"/>
              </a:ext>
            </a:extLst>
          </p:cNvPr>
          <p:cNvCxnSpPr/>
          <p:nvPr/>
        </p:nvCxnSpPr>
        <p:spPr bwMode="auto">
          <a:xfrm>
            <a:off x="5178317" y="3329369"/>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xmlns="" id="{3F433DBA-88B6-4F47-8F22-56001C0E3C5C}"/>
              </a:ext>
            </a:extLst>
          </p:cNvPr>
          <p:cNvCxnSpPr/>
          <p:nvPr/>
        </p:nvCxnSpPr>
        <p:spPr bwMode="auto">
          <a:xfrm>
            <a:off x="7314437" y="3070272"/>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39C7DA19-9299-4FF2-8EC0-250CC25EDDF3}"/>
              </a:ext>
            </a:extLst>
          </p:cNvPr>
          <p:cNvCxnSpPr/>
          <p:nvPr/>
        </p:nvCxnSpPr>
        <p:spPr bwMode="auto">
          <a:xfrm>
            <a:off x="6127981" y="4190997"/>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E61EE3EB-9607-4AFA-8173-AEC087FD2AEA}"/>
              </a:ext>
            </a:extLst>
          </p:cNvPr>
          <p:cNvCxnSpPr/>
          <p:nvPr/>
        </p:nvCxnSpPr>
        <p:spPr bwMode="auto">
          <a:xfrm>
            <a:off x="6372328" y="4201706"/>
            <a:ext cx="0" cy="488857"/>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98C4908D-7269-4836-B9E1-E14F28D054B8}"/>
              </a:ext>
            </a:extLst>
          </p:cNvPr>
          <p:cNvSpPr txBox="1"/>
          <p:nvPr/>
        </p:nvSpPr>
        <p:spPr bwMode="auto">
          <a:xfrm>
            <a:off x="2719765" y="1045169"/>
            <a:ext cx="1482855"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Store</a:t>
            </a:r>
          </a:p>
        </p:txBody>
      </p:sp>
      <p:sp>
        <p:nvSpPr>
          <p:cNvPr id="24" name="TextBox 23">
            <a:extLst>
              <a:ext uri="{FF2B5EF4-FFF2-40B4-BE49-F238E27FC236}">
                <a16:creationId xmlns:a16="http://schemas.microsoft.com/office/drawing/2014/main" xmlns="" id="{700EEEA4-75DF-48E4-A9DA-3B36042DE235}"/>
              </a:ext>
            </a:extLst>
          </p:cNvPr>
          <p:cNvSpPr txBox="1"/>
          <p:nvPr/>
        </p:nvSpPr>
        <p:spPr bwMode="auto">
          <a:xfrm>
            <a:off x="9450558" y="3484679"/>
            <a:ext cx="1482855"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Time</a:t>
            </a:r>
          </a:p>
        </p:txBody>
      </p:sp>
      <p:sp>
        <p:nvSpPr>
          <p:cNvPr id="25" name="TextBox 24">
            <a:extLst>
              <a:ext uri="{FF2B5EF4-FFF2-40B4-BE49-F238E27FC236}">
                <a16:creationId xmlns:a16="http://schemas.microsoft.com/office/drawing/2014/main" xmlns="" id="{0C1A4C17-F970-45CA-AC89-E612263897F2}"/>
              </a:ext>
            </a:extLst>
          </p:cNvPr>
          <p:cNvSpPr txBox="1"/>
          <p:nvPr/>
        </p:nvSpPr>
        <p:spPr bwMode="auto">
          <a:xfrm>
            <a:off x="4630854" y="4446102"/>
            <a:ext cx="171376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Product</a:t>
            </a:r>
          </a:p>
        </p:txBody>
      </p:sp>
      <p:sp>
        <p:nvSpPr>
          <p:cNvPr id="26" name="TextBox 25">
            <a:extLst>
              <a:ext uri="{FF2B5EF4-FFF2-40B4-BE49-F238E27FC236}">
                <a16:creationId xmlns:a16="http://schemas.microsoft.com/office/drawing/2014/main" xmlns="" id="{D16FFF41-1361-4DED-9C5B-D2F01B9D9F0C}"/>
              </a:ext>
            </a:extLst>
          </p:cNvPr>
          <p:cNvSpPr txBox="1"/>
          <p:nvPr/>
        </p:nvSpPr>
        <p:spPr bwMode="auto">
          <a:xfrm>
            <a:off x="6400035" y="2197026"/>
            <a:ext cx="94126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Fact: Sale</a:t>
            </a:r>
          </a:p>
        </p:txBody>
      </p:sp>
      <p:cxnSp>
        <p:nvCxnSpPr>
          <p:cNvPr id="28" name="Straight Arrow Connector 27">
            <a:extLst>
              <a:ext uri="{FF2B5EF4-FFF2-40B4-BE49-F238E27FC236}">
                <a16:creationId xmlns:a16="http://schemas.microsoft.com/office/drawing/2014/main" xmlns="" id="{117D880F-E2AC-440A-80B3-9EA061FD5CE6}"/>
              </a:ext>
            </a:extLst>
          </p:cNvPr>
          <p:cNvCxnSpPr>
            <a:cxnSpLocks/>
            <a:endCxn id="29" idx="1"/>
          </p:cNvCxnSpPr>
          <p:nvPr/>
        </p:nvCxnSpPr>
        <p:spPr bwMode="auto">
          <a:xfrm flipV="1">
            <a:off x="1258589" y="2292059"/>
            <a:ext cx="1079967" cy="1239589"/>
          </a:xfrm>
          <a:prstGeom prst="straightConnector1">
            <a:avLst/>
          </a:prstGeom>
          <a:ln w="38100">
            <a:solidFill>
              <a:schemeClr val="tx2">
                <a:lumMod val="50000"/>
                <a:lumOff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xmlns="" id="{053CE29C-0C1B-4A88-B4A8-35EA87ECFCD0}"/>
              </a:ext>
            </a:extLst>
          </p:cNvPr>
          <p:cNvSpPr/>
          <p:nvPr/>
        </p:nvSpPr>
        <p:spPr>
          <a:xfrm>
            <a:off x="2338556" y="1271261"/>
            <a:ext cx="1864065" cy="2041595"/>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Store ID</a:t>
            </a:r>
          </a:p>
          <a:p>
            <a:pPr algn="ctr" defTabSz="1219170" eaLnBrk="0" fontAlgn="base" hangingPunct="0">
              <a:spcBef>
                <a:spcPct val="0"/>
              </a:spcBef>
              <a:spcAft>
                <a:spcPct val="0"/>
              </a:spcAft>
              <a:defRPr/>
            </a:pPr>
            <a:r>
              <a:rPr lang="en-US" sz="1867" dirty="0">
                <a:solidFill>
                  <a:srgbClr val="FFFFFF"/>
                </a:solidFill>
                <a:latin typeface="Franklin Gothic Book"/>
              </a:rPr>
              <a:t>Name</a:t>
            </a:r>
          </a:p>
          <a:p>
            <a:pPr algn="ctr" defTabSz="1219170" eaLnBrk="0" fontAlgn="base" hangingPunct="0">
              <a:spcBef>
                <a:spcPct val="0"/>
              </a:spcBef>
              <a:spcAft>
                <a:spcPct val="0"/>
              </a:spcAft>
              <a:defRPr/>
            </a:pPr>
            <a:r>
              <a:rPr lang="en-US" sz="1867" dirty="0">
                <a:solidFill>
                  <a:srgbClr val="FFFFFF"/>
                </a:solidFill>
                <a:latin typeface="Franklin Gothic Book"/>
              </a:rPr>
              <a:t>City</a:t>
            </a:r>
          </a:p>
          <a:p>
            <a:pPr algn="ctr" defTabSz="1219170" eaLnBrk="0" fontAlgn="base" hangingPunct="0">
              <a:spcBef>
                <a:spcPct val="0"/>
              </a:spcBef>
              <a:spcAft>
                <a:spcPct val="0"/>
              </a:spcAft>
              <a:defRPr/>
            </a:pPr>
            <a:r>
              <a:rPr lang="en-US" sz="1867" dirty="0">
                <a:solidFill>
                  <a:srgbClr val="FFFFFF"/>
                </a:solidFill>
                <a:latin typeface="Franklin Gothic Book"/>
              </a:rPr>
              <a:t>State</a:t>
            </a:r>
          </a:p>
          <a:p>
            <a:pPr algn="ctr" defTabSz="1219170" eaLnBrk="0" fontAlgn="base" hangingPunct="0">
              <a:spcBef>
                <a:spcPct val="0"/>
              </a:spcBef>
              <a:spcAft>
                <a:spcPct val="0"/>
              </a:spcAft>
              <a:defRPr/>
            </a:pPr>
            <a:r>
              <a:rPr lang="en-US" sz="1867" dirty="0">
                <a:solidFill>
                  <a:srgbClr val="FFFFFF"/>
                </a:solidFill>
                <a:latin typeface="Franklin Gothic Book"/>
              </a:rPr>
              <a:t>District </a:t>
            </a:r>
            <a:r>
              <a:rPr lang="en-US" sz="1867" dirty="0" err="1">
                <a:solidFill>
                  <a:srgbClr val="FFFFFF"/>
                </a:solidFill>
                <a:latin typeface="Franklin Gothic Book"/>
              </a:rPr>
              <a:t>Desc</a:t>
            </a:r>
            <a:endParaRPr lang="en-US" sz="1867" dirty="0">
              <a:solidFill>
                <a:srgbClr val="FFFFFF"/>
              </a:solidFill>
              <a:latin typeface="Franklin Gothic Book"/>
            </a:endParaRPr>
          </a:p>
          <a:p>
            <a:pPr algn="ctr" defTabSz="1219170" eaLnBrk="0" fontAlgn="base" hangingPunct="0">
              <a:spcBef>
                <a:spcPct val="0"/>
              </a:spcBef>
              <a:spcAft>
                <a:spcPct val="0"/>
              </a:spcAft>
              <a:defRPr/>
            </a:pPr>
            <a:r>
              <a:rPr lang="en-US" sz="1867" dirty="0">
                <a:solidFill>
                  <a:srgbClr val="FFFFFF"/>
                </a:solidFill>
                <a:latin typeface="Franklin Gothic Book"/>
              </a:rPr>
              <a:t>District </a:t>
            </a:r>
            <a:r>
              <a:rPr lang="en-US" sz="1867" dirty="0" err="1">
                <a:solidFill>
                  <a:srgbClr val="FFFFFF"/>
                </a:solidFill>
                <a:latin typeface="Franklin Gothic Book"/>
              </a:rPr>
              <a:t>Mngr</a:t>
            </a:r>
            <a:endParaRPr lang="en-US" sz="1867" dirty="0">
              <a:solidFill>
                <a:srgbClr val="FFFFFF"/>
              </a:solidFill>
              <a:latin typeface="Franklin Gothic Book"/>
            </a:endParaRPr>
          </a:p>
          <a:p>
            <a:pPr algn="ctr" defTabSz="1219170" eaLnBrk="0" fontAlgn="base" hangingPunct="0">
              <a:spcBef>
                <a:spcPct val="0"/>
              </a:spcBef>
              <a:spcAft>
                <a:spcPct val="0"/>
              </a:spcAft>
              <a:defRPr/>
            </a:pPr>
            <a:r>
              <a:rPr lang="en-US" sz="1867" dirty="0">
                <a:solidFill>
                  <a:srgbClr val="FFFFFF"/>
                </a:solidFill>
                <a:latin typeface="Franklin Gothic Book"/>
              </a:rPr>
              <a:t>Region </a:t>
            </a:r>
            <a:r>
              <a:rPr lang="en-US" sz="1867" dirty="0" err="1">
                <a:solidFill>
                  <a:srgbClr val="FFFFFF"/>
                </a:solidFill>
                <a:latin typeface="Franklin Gothic Book"/>
              </a:rPr>
              <a:t>Mngr</a:t>
            </a:r>
            <a:endParaRPr lang="en-US" sz="1867" dirty="0">
              <a:solidFill>
                <a:srgbClr val="FFFFFF"/>
              </a:solidFill>
              <a:latin typeface="Franklin Gothic Book"/>
            </a:endParaRPr>
          </a:p>
        </p:txBody>
      </p:sp>
      <p:sp>
        <p:nvSpPr>
          <p:cNvPr id="30" name="Rectangle 29">
            <a:extLst>
              <a:ext uri="{FF2B5EF4-FFF2-40B4-BE49-F238E27FC236}">
                <a16:creationId xmlns:a16="http://schemas.microsoft.com/office/drawing/2014/main" xmlns="" id="{F8F5EFE2-AA90-40F4-8FA5-46D105087285}"/>
              </a:ext>
            </a:extLst>
          </p:cNvPr>
          <p:cNvSpPr/>
          <p:nvPr/>
        </p:nvSpPr>
        <p:spPr bwMode="auto">
          <a:xfrm>
            <a:off x="231822" y="3525192"/>
            <a:ext cx="4274759" cy="302128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380990" indent="-380990" defTabSz="1219170" eaLnBrk="0" fontAlgn="base" hangingPunct="0">
              <a:spcBef>
                <a:spcPct val="0"/>
              </a:spcBef>
              <a:spcAft>
                <a:spcPct val="0"/>
              </a:spcAft>
              <a:buFont typeface="Arial" panose="020B0604020202020204" pitchFamily="34" charset="0"/>
              <a:buChar char="•"/>
              <a:defRPr/>
            </a:pPr>
            <a:r>
              <a:rPr lang="en-US" sz="2133" dirty="0">
                <a:solidFill>
                  <a:srgbClr val="000000"/>
                </a:solidFill>
                <a:latin typeface="Franklin Gothic Book"/>
              </a:rPr>
              <a:t>Dimensions contains </a:t>
            </a:r>
            <a:r>
              <a:rPr lang="en-US" sz="2133" i="1" dirty="0">
                <a:solidFill>
                  <a:srgbClr val="000000"/>
                </a:solidFill>
                <a:latin typeface="Franklin Gothic Book"/>
              </a:rPr>
              <a:t>attributes</a:t>
            </a:r>
            <a:r>
              <a:rPr lang="en-US" sz="2133" dirty="0">
                <a:solidFill>
                  <a:srgbClr val="000000"/>
                </a:solidFill>
                <a:latin typeface="Franklin Gothic Book"/>
              </a:rPr>
              <a:t>, but are often denormalized</a:t>
            </a:r>
          </a:p>
          <a:p>
            <a:pPr marL="380990" indent="-380990" defTabSz="1219170" eaLnBrk="0" fontAlgn="base" hangingPunct="0">
              <a:spcBef>
                <a:spcPct val="0"/>
              </a:spcBef>
              <a:spcAft>
                <a:spcPct val="0"/>
              </a:spcAft>
              <a:buFont typeface="Arial" panose="020B0604020202020204" pitchFamily="34" charset="0"/>
              <a:buChar char="•"/>
              <a:defRPr/>
            </a:pPr>
            <a:r>
              <a:rPr lang="en-US" sz="2133" dirty="0">
                <a:solidFill>
                  <a:srgbClr val="000000"/>
                </a:solidFill>
                <a:latin typeface="Franklin Gothic Book"/>
              </a:rPr>
              <a:t>Could hold calculated/aggregated data</a:t>
            </a:r>
          </a:p>
          <a:p>
            <a:pPr marL="380990" indent="-380990" defTabSz="1219170" eaLnBrk="0" fontAlgn="base" hangingPunct="0">
              <a:spcBef>
                <a:spcPct val="0"/>
              </a:spcBef>
              <a:spcAft>
                <a:spcPct val="0"/>
              </a:spcAft>
              <a:buFont typeface="Arial" panose="020B0604020202020204" pitchFamily="34" charset="0"/>
              <a:buChar char="•"/>
              <a:defRPr/>
            </a:pPr>
            <a:r>
              <a:rPr lang="en-US" sz="2133" dirty="0">
                <a:solidFill>
                  <a:srgbClr val="000000"/>
                </a:solidFill>
                <a:latin typeface="Franklin Gothic Book"/>
              </a:rPr>
              <a:t>Often 4-15 dimensions per star schema</a:t>
            </a:r>
          </a:p>
          <a:p>
            <a:pPr marL="380990" indent="-380990" defTabSz="1219170" eaLnBrk="0" fontAlgn="base" hangingPunct="0">
              <a:spcBef>
                <a:spcPct val="0"/>
              </a:spcBef>
              <a:spcAft>
                <a:spcPct val="0"/>
              </a:spcAft>
              <a:buFont typeface="Arial" panose="020B0604020202020204" pitchFamily="34" charset="0"/>
              <a:buChar char="•"/>
              <a:defRPr/>
            </a:pPr>
            <a:r>
              <a:rPr lang="en-US" sz="2133" dirty="0">
                <a:solidFill>
                  <a:srgbClr val="000000"/>
                </a:solidFill>
                <a:latin typeface="Franklin Gothic Book"/>
              </a:rPr>
              <a:t>May connect to two or more fact tables (“conformed”)</a:t>
            </a:r>
          </a:p>
        </p:txBody>
      </p:sp>
      <p:sp>
        <p:nvSpPr>
          <p:cNvPr id="27" name="Slide Number Placeholder 1">
            <a:extLst>
              <a:ext uri="{FF2B5EF4-FFF2-40B4-BE49-F238E27FC236}">
                <a16:creationId xmlns:a16="http://schemas.microsoft.com/office/drawing/2014/main" xmlns="" id="{5244FDA3-0A91-461C-950F-13CAE44B3180}"/>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25</a:t>
            </a:fld>
            <a:endParaRPr lang="en-US" dirty="0"/>
          </a:p>
        </p:txBody>
      </p:sp>
    </p:spTree>
    <p:extLst>
      <p:ext uri="{BB962C8B-B14F-4D97-AF65-F5344CB8AC3E}">
        <p14:creationId xmlns:p14="http://schemas.microsoft.com/office/powerpoint/2010/main" val="3984008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07AF2DC-91D6-44AD-A6D4-9335DABBB73B}"/>
              </a:ext>
            </a:extLst>
          </p:cNvPr>
          <p:cNvSpPr>
            <a:spLocks noGrp="1"/>
          </p:cNvSpPr>
          <p:nvPr>
            <p:ph type="title"/>
          </p:nvPr>
        </p:nvSpPr>
        <p:spPr>
          <a:xfrm>
            <a:off x="1" y="1"/>
            <a:ext cx="12185843" cy="785895"/>
          </a:xfrm>
        </p:spPr>
        <p:txBody>
          <a:bodyPr/>
          <a:lstStyle/>
          <a:p>
            <a:r>
              <a:rPr lang="en-US" dirty="0"/>
              <a:t>Snowflake Schema Variation</a:t>
            </a:r>
          </a:p>
        </p:txBody>
      </p:sp>
      <p:cxnSp>
        <p:nvCxnSpPr>
          <p:cNvPr id="27" name="Straight Connector 26">
            <a:extLst>
              <a:ext uri="{FF2B5EF4-FFF2-40B4-BE49-F238E27FC236}">
                <a16:creationId xmlns:a16="http://schemas.microsoft.com/office/drawing/2014/main" xmlns="" id="{B3C03C55-543E-46C7-8D09-D27163EE02F7}"/>
              </a:ext>
            </a:extLst>
          </p:cNvPr>
          <p:cNvCxnSpPr/>
          <p:nvPr/>
        </p:nvCxnSpPr>
        <p:spPr bwMode="auto">
          <a:xfrm flipV="1">
            <a:off x="4773513" y="2824954"/>
            <a:ext cx="31907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xmlns="" id="{3EE3A09E-5A16-4C78-A732-AB536AEC483E}"/>
              </a:ext>
            </a:extLst>
          </p:cNvPr>
          <p:cNvCxnSpPr/>
          <p:nvPr/>
        </p:nvCxnSpPr>
        <p:spPr bwMode="auto">
          <a:xfrm>
            <a:off x="4548479" y="2824954"/>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xmlns="" id="{1C780B5A-6F45-491F-9F74-C441530DBD42}"/>
              </a:ext>
            </a:extLst>
          </p:cNvPr>
          <p:cNvCxnSpPr/>
          <p:nvPr/>
        </p:nvCxnSpPr>
        <p:spPr bwMode="auto">
          <a:xfrm>
            <a:off x="4792827" y="2835664"/>
            <a:ext cx="0" cy="488857"/>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781EFB51-D752-4C12-B9C8-FE876026B67A}"/>
              </a:ext>
            </a:extLst>
          </p:cNvPr>
          <p:cNvCxnSpPr/>
          <p:nvPr/>
        </p:nvCxnSpPr>
        <p:spPr bwMode="auto">
          <a:xfrm flipV="1">
            <a:off x="4785465" y="4537632"/>
            <a:ext cx="31907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xmlns="" id="{310A3068-48DD-47C2-8F08-D931E2FC6B42}"/>
              </a:ext>
            </a:extLst>
          </p:cNvPr>
          <p:cNvCxnSpPr/>
          <p:nvPr/>
        </p:nvCxnSpPr>
        <p:spPr bwMode="auto">
          <a:xfrm>
            <a:off x="4560431" y="4537632"/>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xmlns="" id="{CD5ABCB0-0048-4880-BCC6-C8EEF8ACF1DC}"/>
              </a:ext>
            </a:extLst>
          </p:cNvPr>
          <p:cNvCxnSpPr/>
          <p:nvPr/>
        </p:nvCxnSpPr>
        <p:spPr bwMode="auto">
          <a:xfrm>
            <a:off x="4804779" y="4548341"/>
            <a:ext cx="0" cy="488857"/>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B2688DAC-AA97-4394-8BCA-FDB675796A0C}"/>
              </a:ext>
            </a:extLst>
          </p:cNvPr>
          <p:cNvCxnSpPr/>
          <p:nvPr/>
        </p:nvCxnSpPr>
        <p:spPr bwMode="auto">
          <a:xfrm flipV="1">
            <a:off x="7922244" y="4190997"/>
            <a:ext cx="31907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xmlns="" id="{CFAC348C-8EC1-426A-9B33-72728C1A8104}"/>
              </a:ext>
            </a:extLst>
          </p:cNvPr>
          <p:cNvSpPr/>
          <p:nvPr/>
        </p:nvSpPr>
        <p:spPr>
          <a:xfrm>
            <a:off x="7019601" y="2438401"/>
            <a:ext cx="1864065" cy="1763305"/>
          </a:xfrm>
          <a:prstGeom prst="rect">
            <a:avLst/>
          </a:prstGeom>
          <a:solidFill>
            <a:schemeClr val="accent3">
              <a:lumMod val="75000"/>
            </a:schemeClr>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Store ID</a:t>
            </a:r>
          </a:p>
          <a:p>
            <a:pPr algn="ctr" defTabSz="1219170" eaLnBrk="0" fontAlgn="base" hangingPunct="0">
              <a:spcBef>
                <a:spcPct val="0"/>
              </a:spcBef>
              <a:spcAft>
                <a:spcPct val="0"/>
              </a:spcAft>
              <a:defRPr/>
            </a:pPr>
            <a:r>
              <a:rPr lang="en-US" sz="1867" u="sng" dirty="0">
                <a:solidFill>
                  <a:srgbClr val="FFFFFF"/>
                </a:solidFill>
                <a:latin typeface="Franklin Gothic Book"/>
              </a:rPr>
              <a:t>Product ID</a:t>
            </a:r>
          </a:p>
          <a:p>
            <a:pPr algn="ctr" defTabSz="1219170" eaLnBrk="0" fontAlgn="base" hangingPunct="0">
              <a:spcBef>
                <a:spcPct val="0"/>
              </a:spcBef>
              <a:spcAft>
                <a:spcPct val="0"/>
              </a:spcAft>
              <a:defRPr/>
            </a:pPr>
            <a:r>
              <a:rPr lang="en-US" sz="1867" u="sng" dirty="0">
                <a:solidFill>
                  <a:srgbClr val="FFFFFF"/>
                </a:solidFill>
                <a:latin typeface="Franklin Gothic Book"/>
              </a:rPr>
              <a:t>Period ID</a:t>
            </a:r>
          </a:p>
          <a:p>
            <a:pPr algn="ctr" defTabSz="1219170" eaLnBrk="0" fontAlgn="base" hangingPunct="0">
              <a:spcBef>
                <a:spcPct val="0"/>
              </a:spcBef>
              <a:spcAft>
                <a:spcPct val="0"/>
              </a:spcAft>
              <a:defRPr/>
            </a:pPr>
            <a:r>
              <a:rPr lang="en-US" sz="1867" dirty="0">
                <a:solidFill>
                  <a:srgbClr val="FFFFFF"/>
                </a:solidFill>
                <a:latin typeface="Franklin Gothic Book"/>
              </a:rPr>
              <a:t>Dollars</a:t>
            </a:r>
          </a:p>
          <a:p>
            <a:pPr algn="ctr" defTabSz="1219170" eaLnBrk="0" fontAlgn="base" hangingPunct="0">
              <a:spcBef>
                <a:spcPct val="0"/>
              </a:spcBef>
              <a:spcAft>
                <a:spcPct val="0"/>
              </a:spcAft>
              <a:defRPr/>
            </a:pPr>
            <a:r>
              <a:rPr lang="en-US" sz="1867" dirty="0">
                <a:solidFill>
                  <a:srgbClr val="FFFFFF"/>
                </a:solidFill>
                <a:latin typeface="Franklin Gothic Book"/>
              </a:rPr>
              <a:t>Unit</a:t>
            </a:r>
          </a:p>
          <a:p>
            <a:pPr algn="ctr" defTabSz="1219170" eaLnBrk="0" fontAlgn="base" hangingPunct="0">
              <a:spcBef>
                <a:spcPct val="0"/>
              </a:spcBef>
              <a:spcAft>
                <a:spcPct val="0"/>
              </a:spcAft>
              <a:defRPr/>
            </a:pPr>
            <a:r>
              <a:rPr lang="en-US" sz="1867" dirty="0">
                <a:solidFill>
                  <a:srgbClr val="FFFFFF"/>
                </a:solidFill>
                <a:latin typeface="Franklin Gothic Book"/>
              </a:rPr>
              <a:t>Price</a:t>
            </a:r>
          </a:p>
        </p:txBody>
      </p:sp>
      <p:sp>
        <p:nvSpPr>
          <p:cNvPr id="39" name="Rectangle 38">
            <a:extLst>
              <a:ext uri="{FF2B5EF4-FFF2-40B4-BE49-F238E27FC236}">
                <a16:creationId xmlns:a16="http://schemas.microsoft.com/office/drawing/2014/main" xmlns="" id="{DBF49276-8157-43C1-83AA-CEF1E00272F0}"/>
              </a:ext>
            </a:extLst>
          </p:cNvPr>
          <p:cNvSpPr/>
          <p:nvPr/>
        </p:nvSpPr>
        <p:spPr>
          <a:xfrm>
            <a:off x="3907785" y="1271262"/>
            <a:ext cx="1864065" cy="1597205"/>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Store ID</a:t>
            </a:r>
          </a:p>
          <a:p>
            <a:pPr algn="ctr" defTabSz="1219170" eaLnBrk="0" fontAlgn="base" hangingPunct="0">
              <a:spcBef>
                <a:spcPct val="0"/>
              </a:spcBef>
              <a:spcAft>
                <a:spcPct val="0"/>
              </a:spcAft>
              <a:defRPr/>
            </a:pPr>
            <a:r>
              <a:rPr lang="en-US" sz="1867" dirty="0">
                <a:solidFill>
                  <a:srgbClr val="FFFFFF"/>
                </a:solidFill>
                <a:latin typeface="Franklin Gothic Book"/>
              </a:rPr>
              <a:t>Name</a:t>
            </a:r>
          </a:p>
          <a:p>
            <a:pPr algn="ctr" defTabSz="1219170" eaLnBrk="0" fontAlgn="base" hangingPunct="0">
              <a:spcBef>
                <a:spcPct val="0"/>
              </a:spcBef>
              <a:spcAft>
                <a:spcPct val="0"/>
              </a:spcAft>
              <a:defRPr/>
            </a:pPr>
            <a:r>
              <a:rPr lang="en-US" sz="1867" dirty="0">
                <a:solidFill>
                  <a:srgbClr val="FFFFFF"/>
                </a:solidFill>
                <a:latin typeface="Franklin Gothic Book"/>
              </a:rPr>
              <a:t>City</a:t>
            </a:r>
          </a:p>
          <a:p>
            <a:pPr algn="ctr" defTabSz="1219170" eaLnBrk="0" fontAlgn="base" hangingPunct="0">
              <a:spcBef>
                <a:spcPct val="0"/>
              </a:spcBef>
              <a:spcAft>
                <a:spcPct val="0"/>
              </a:spcAft>
              <a:defRPr/>
            </a:pPr>
            <a:r>
              <a:rPr lang="en-US" sz="1867" dirty="0">
                <a:solidFill>
                  <a:srgbClr val="FFFFFF"/>
                </a:solidFill>
                <a:latin typeface="Franklin Gothic Book"/>
              </a:rPr>
              <a:t>State</a:t>
            </a:r>
          </a:p>
          <a:p>
            <a:pPr algn="ctr" defTabSz="1219170" eaLnBrk="0" fontAlgn="base" hangingPunct="0">
              <a:spcBef>
                <a:spcPct val="0"/>
              </a:spcBef>
              <a:spcAft>
                <a:spcPct val="0"/>
              </a:spcAft>
              <a:defRPr/>
            </a:pPr>
            <a:r>
              <a:rPr lang="en-US" sz="1867" i="1" dirty="0">
                <a:solidFill>
                  <a:srgbClr val="FFFFFF"/>
                </a:solidFill>
                <a:latin typeface="Franklin Gothic Book"/>
              </a:rPr>
              <a:t>District ID (</a:t>
            </a:r>
            <a:r>
              <a:rPr lang="en-US" sz="1867" i="1" dirty="0" err="1">
                <a:solidFill>
                  <a:srgbClr val="FFFFFF"/>
                </a:solidFill>
                <a:latin typeface="Franklin Gothic Book"/>
              </a:rPr>
              <a:t>fk</a:t>
            </a:r>
            <a:r>
              <a:rPr lang="en-US" sz="1867" i="1" dirty="0">
                <a:solidFill>
                  <a:srgbClr val="FFFFFF"/>
                </a:solidFill>
                <a:latin typeface="Franklin Gothic Book"/>
              </a:rPr>
              <a:t>)</a:t>
            </a:r>
          </a:p>
        </p:txBody>
      </p:sp>
      <p:sp>
        <p:nvSpPr>
          <p:cNvPr id="40" name="Rectangle 39">
            <a:extLst>
              <a:ext uri="{FF2B5EF4-FFF2-40B4-BE49-F238E27FC236}">
                <a16:creationId xmlns:a16="http://schemas.microsoft.com/office/drawing/2014/main" xmlns="" id="{BB9DCD46-530F-4E0E-B5D6-A30FD322C6C5}"/>
              </a:ext>
            </a:extLst>
          </p:cNvPr>
          <p:cNvSpPr/>
          <p:nvPr/>
        </p:nvSpPr>
        <p:spPr>
          <a:xfrm>
            <a:off x="3907784" y="3237767"/>
            <a:ext cx="1864065" cy="1387132"/>
          </a:xfrm>
          <a:prstGeom prst="rect">
            <a:avLst/>
          </a:prstGeom>
          <a:solidFill>
            <a:schemeClr val="accent1">
              <a:lumMod val="60000"/>
              <a:lumOff val="40000"/>
            </a:schemeClr>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District ID</a:t>
            </a:r>
          </a:p>
          <a:p>
            <a:pPr algn="ctr" defTabSz="1219170" eaLnBrk="0" fontAlgn="base" hangingPunct="0">
              <a:spcBef>
                <a:spcPct val="0"/>
              </a:spcBef>
              <a:spcAft>
                <a:spcPct val="0"/>
              </a:spcAft>
              <a:defRPr/>
            </a:pPr>
            <a:r>
              <a:rPr lang="en-US" sz="1867" dirty="0">
                <a:solidFill>
                  <a:srgbClr val="FFFFFF"/>
                </a:solidFill>
                <a:latin typeface="Franklin Gothic Book"/>
              </a:rPr>
              <a:t>District </a:t>
            </a:r>
            <a:r>
              <a:rPr lang="en-US" sz="1867" dirty="0" err="1">
                <a:solidFill>
                  <a:srgbClr val="FFFFFF"/>
                </a:solidFill>
                <a:latin typeface="Franklin Gothic Book"/>
              </a:rPr>
              <a:t>Desc</a:t>
            </a:r>
            <a:endParaRPr lang="en-US" sz="1867" dirty="0">
              <a:solidFill>
                <a:srgbClr val="FFFFFF"/>
              </a:solidFill>
              <a:latin typeface="Franklin Gothic Book"/>
            </a:endParaRPr>
          </a:p>
          <a:p>
            <a:pPr algn="ctr" defTabSz="1219170" eaLnBrk="0" fontAlgn="base" hangingPunct="0">
              <a:spcBef>
                <a:spcPct val="0"/>
              </a:spcBef>
              <a:spcAft>
                <a:spcPct val="0"/>
              </a:spcAft>
              <a:defRPr/>
            </a:pPr>
            <a:r>
              <a:rPr lang="en-US" sz="1867" dirty="0">
                <a:solidFill>
                  <a:srgbClr val="FFFFFF"/>
                </a:solidFill>
                <a:latin typeface="Franklin Gothic Book"/>
              </a:rPr>
              <a:t>District </a:t>
            </a:r>
            <a:r>
              <a:rPr lang="en-US" sz="1867" dirty="0" err="1">
                <a:solidFill>
                  <a:srgbClr val="FFFFFF"/>
                </a:solidFill>
                <a:latin typeface="Franklin Gothic Book"/>
              </a:rPr>
              <a:t>Mngr</a:t>
            </a:r>
            <a:endParaRPr lang="en-US" sz="1867" dirty="0">
              <a:solidFill>
                <a:srgbClr val="FFFFFF"/>
              </a:solidFill>
              <a:latin typeface="Franklin Gothic Book"/>
            </a:endParaRPr>
          </a:p>
          <a:p>
            <a:pPr algn="ctr" defTabSz="1219170" eaLnBrk="0" fontAlgn="base" hangingPunct="0">
              <a:spcBef>
                <a:spcPct val="0"/>
              </a:spcBef>
              <a:spcAft>
                <a:spcPct val="0"/>
              </a:spcAft>
              <a:defRPr/>
            </a:pPr>
            <a:r>
              <a:rPr lang="en-US" sz="1867" i="1" dirty="0">
                <a:solidFill>
                  <a:srgbClr val="FFFFFF"/>
                </a:solidFill>
                <a:latin typeface="Franklin Gothic Book"/>
              </a:rPr>
              <a:t>Region ID (</a:t>
            </a:r>
            <a:r>
              <a:rPr lang="en-US" sz="1867" i="1" dirty="0" err="1">
                <a:solidFill>
                  <a:srgbClr val="FFFFFF"/>
                </a:solidFill>
                <a:latin typeface="Franklin Gothic Book"/>
              </a:rPr>
              <a:t>fk</a:t>
            </a:r>
            <a:r>
              <a:rPr lang="en-US" sz="1867" i="1" dirty="0">
                <a:solidFill>
                  <a:srgbClr val="FFFFFF"/>
                </a:solidFill>
                <a:latin typeface="Franklin Gothic Book"/>
              </a:rPr>
              <a:t>)</a:t>
            </a:r>
          </a:p>
        </p:txBody>
      </p:sp>
      <p:sp>
        <p:nvSpPr>
          <p:cNvPr id="41" name="Rectangle 40">
            <a:extLst>
              <a:ext uri="{FF2B5EF4-FFF2-40B4-BE49-F238E27FC236}">
                <a16:creationId xmlns:a16="http://schemas.microsoft.com/office/drawing/2014/main" xmlns="" id="{BE0D5B72-C2C3-4CCA-9018-C2BDFF0E0783}"/>
              </a:ext>
            </a:extLst>
          </p:cNvPr>
          <p:cNvSpPr/>
          <p:nvPr/>
        </p:nvSpPr>
        <p:spPr>
          <a:xfrm>
            <a:off x="3907784" y="4974696"/>
            <a:ext cx="1864065" cy="794157"/>
          </a:xfrm>
          <a:prstGeom prst="rect">
            <a:avLst/>
          </a:prstGeom>
          <a:solidFill>
            <a:schemeClr val="accent1">
              <a:lumMod val="60000"/>
              <a:lumOff val="40000"/>
            </a:schemeClr>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Region ID</a:t>
            </a:r>
          </a:p>
          <a:p>
            <a:pPr algn="ctr" defTabSz="1219170" eaLnBrk="0" fontAlgn="base" hangingPunct="0">
              <a:spcBef>
                <a:spcPct val="0"/>
              </a:spcBef>
              <a:spcAft>
                <a:spcPct val="0"/>
              </a:spcAft>
              <a:defRPr/>
            </a:pPr>
            <a:r>
              <a:rPr lang="en-US" sz="1867" dirty="0">
                <a:solidFill>
                  <a:srgbClr val="FFFFFF"/>
                </a:solidFill>
                <a:latin typeface="Franklin Gothic Book"/>
              </a:rPr>
              <a:t>Region </a:t>
            </a:r>
            <a:r>
              <a:rPr lang="en-US" sz="1867" dirty="0" err="1">
                <a:solidFill>
                  <a:srgbClr val="FFFFFF"/>
                </a:solidFill>
                <a:latin typeface="Franklin Gothic Book"/>
              </a:rPr>
              <a:t>Mngr</a:t>
            </a:r>
            <a:endParaRPr lang="en-US" sz="1867" dirty="0">
              <a:solidFill>
                <a:srgbClr val="FFFFFF"/>
              </a:solidFill>
              <a:latin typeface="Franklin Gothic Book"/>
            </a:endParaRPr>
          </a:p>
        </p:txBody>
      </p:sp>
      <p:sp>
        <p:nvSpPr>
          <p:cNvPr id="42" name="Rectangle 41">
            <a:extLst>
              <a:ext uri="{FF2B5EF4-FFF2-40B4-BE49-F238E27FC236}">
                <a16:creationId xmlns:a16="http://schemas.microsoft.com/office/drawing/2014/main" xmlns="" id="{4CEC8DAB-B43B-4BD2-8E83-85C0DF07C8FD}"/>
              </a:ext>
            </a:extLst>
          </p:cNvPr>
          <p:cNvSpPr/>
          <p:nvPr/>
        </p:nvSpPr>
        <p:spPr>
          <a:xfrm>
            <a:off x="7019601" y="4690564"/>
            <a:ext cx="1864065" cy="1763305"/>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Product ID</a:t>
            </a:r>
          </a:p>
          <a:p>
            <a:pPr algn="ctr" defTabSz="1219170" eaLnBrk="0" fontAlgn="base" hangingPunct="0">
              <a:spcBef>
                <a:spcPct val="0"/>
              </a:spcBef>
              <a:spcAft>
                <a:spcPct val="0"/>
              </a:spcAft>
              <a:defRPr/>
            </a:pPr>
            <a:r>
              <a:rPr lang="en-US" sz="1867" dirty="0">
                <a:solidFill>
                  <a:srgbClr val="FFFFFF"/>
                </a:solidFill>
                <a:latin typeface="Franklin Gothic Book"/>
              </a:rPr>
              <a:t>Description</a:t>
            </a:r>
          </a:p>
          <a:p>
            <a:pPr algn="ctr" defTabSz="1219170" eaLnBrk="0" fontAlgn="base" hangingPunct="0">
              <a:spcBef>
                <a:spcPct val="0"/>
              </a:spcBef>
              <a:spcAft>
                <a:spcPct val="0"/>
              </a:spcAft>
              <a:defRPr/>
            </a:pPr>
            <a:r>
              <a:rPr lang="en-US" sz="1867" dirty="0">
                <a:solidFill>
                  <a:srgbClr val="FFFFFF"/>
                </a:solidFill>
                <a:latin typeface="Franklin Gothic Book"/>
              </a:rPr>
              <a:t>Brand</a:t>
            </a:r>
          </a:p>
          <a:p>
            <a:pPr algn="ctr" defTabSz="1219170" eaLnBrk="0" fontAlgn="base" hangingPunct="0">
              <a:spcBef>
                <a:spcPct val="0"/>
              </a:spcBef>
              <a:spcAft>
                <a:spcPct val="0"/>
              </a:spcAft>
              <a:defRPr/>
            </a:pPr>
            <a:r>
              <a:rPr lang="en-US" sz="1867" dirty="0">
                <a:solidFill>
                  <a:srgbClr val="FFFFFF"/>
                </a:solidFill>
                <a:latin typeface="Franklin Gothic Book"/>
              </a:rPr>
              <a:t>Color</a:t>
            </a:r>
          </a:p>
          <a:p>
            <a:pPr algn="ctr" defTabSz="1219170" eaLnBrk="0" fontAlgn="base" hangingPunct="0">
              <a:spcBef>
                <a:spcPct val="0"/>
              </a:spcBef>
              <a:spcAft>
                <a:spcPct val="0"/>
              </a:spcAft>
              <a:defRPr/>
            </a:pPr>
            <a:r>
              <a:rPr lang="en-US" sz="1867" dirty="0">
                <a:solidFill>
                  <a:srgbClr val="FFFFFF"/>
                </a:solidFill>
                <a:latin typeface="Franklin Gothic Book"/>
              </a:rPr>
              <a:t>Size</a:t>
            </a:r>
          </a:p>
          <a:p>
            <a:pPr algn="ctr" defTabSz="1219170" eaLnBrk="0" fontAlgn="base" hangingPunct="0">
              <a:spcBef>
                <a:spcPct val="0"/>
              </a:spcBef>
              <a:spcAft>
                <a:spcPct val="0"/>
              </a:spcAft>
              <a:defRPr/>
            </a:pPr>
            <a:r>
              <a:rPr lang="en-US" sz="1867" dirty="0">
                <a:solidFill>
                  <a:srgbClr val="FFFFFF"/>
                </a:solidFill>
                <a:latin typeface="Franklin Gothic Book"/>
              </a:rPr>
              <a:t>Manufacturer</a:t>
            </a:r>
          </a:p>
        </p:txBody>
      </p:sp>
      <p:sp>
        <p:nvSpPr>
          <p:cNvPr id="43" name="Rectangle 42">
            <a:extLst>
              <a:ext uri="{FF2B5EF4-FFF2-40B4-BE49-F238E27FC236}">
                <a16:creationId xmlns:a16="http://schemas.microsoft.com/office/drawing/2014/main" xmlns="" id="{D6764C60-8778-45DA-90A4-33A21BA16FD6}"/>
              </a:ext>
            </a:extLst>
          </p:cNvPr>
          <p:cNvSpPr/>
          <p:nvPr/>
        </p:nvSpPr>
        <p:spPr>
          <a:xfrm>
            <a:off x="9963481" y="3743245"/>
            <a:ext cx="1864065" cy="2025608"/>
          </a:xfrm>
          <a:prstGeom prst="rect">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1867" u="sng" dirty="0">
                <a:solidFill>
                  <a:srgbClr val="FFFFFF"/>
                </a:solidFill>
                <a:latin typeface="Franklin Gothic Book"/>
              </a:rPr>
              <a:t>Period ID</a:t>
            </a:r>
          </a:p>
          <a:p>
            <a:pPr algn="ctr" defTabSz="1219170" eaLnBrk="0" fontAlgn="base" hangingPunct="0">
              <a:spcBef>
                <a:spcPct val="0"/>
              </a:spcBef>
              <a:spcAft>
                <a:spcPct val="0"/>
              </a:spcAft>
              <a:defRPr/>
            </a:pPr>
            <a:r>
              <a:rPr lang="en-US" sz="1867" dirty="0">
                <a:solidFill>
                  <a:srgbClr val="FFFFFF"/>
                </a:solidFill>
                <a:latin typeface="Franklin Gothic Book"/>
              </a:rPr>
              <a:t>Year</a:t>
            </a:r>
          </a:p>
          <a:p>
            <a:pPr algn="ctr" defTabSz="1219170" eaLnBrk="0" fontAlgn="base" hangingPunct="0">
              <a:spcBef>
                <a:spcPct val="0"/>
              </a:spcBef>
              <a:spcAft>
                <a:spcPct val="0"/>
              </a:spcAft>
              <a:defRPr/>
            </a:pPr>
            <a:r>
              <a:rPr lang="en-US" sz="1867" dirty="0">
                <a:solidFill>
                  <a:srgbClr val="FFFFFF"/>
                </a:solidFill>
                <a:latin typeface="Franklin Gothic Book"/>
              </a:rPr>
              <a:t>Quarter</a:t>
            </a:r>
          </a:p>
          <a:p>
            <a:pPr algn="ctr" defTabSz="1219170" eaLnBrk="0" fontAlgn="base" hangingPunct="0">
              <a:spcBef>
                <a:spcPct val="0"/>
              </a:spcBef>
              <a:spcAft>
                <a:spcPct val="0"/>
              </a:spcAft>
              <a:defRPr/>
            </a:pPr>
            <a:r>
              <a:rPr lang="en-US" sz="1867" dirty="0">
                <a:solidFill>
                  <a:srgbClr val="FFFFFF"/>
                </a:solidFill>
                <a:latin typeface="Franklin Gothic Book"/>
              </a:rPr>
              <a:t>Month</a:t>
            </a:r>
          </a:p>
          <a:p>
            <a:pPr algn="ctr" defTabSz="1219170" eaLnBrk="0" fontAlgn="base" hangingPunct="0">
              <a:spcBef>
                <a:spcPct val="0"/>
              </a:spcBef>
              <a:spcAft>
                <a:spcPct val="0"/>
              </a:spcAft>
              <a:defRPr/>
            </a:pPr>
            <a:r>
              <a:rPr lang="en-US" sz="1867" dirty="0">
                <a:solidFill>
                  <a:srgbClr val="FFFFFF"/>
                </a:solidFill>
                <a:latin typeface="Franklin Gothic Book"/>
              </a:rPr>
              <a:t>Day</a:t>
            </a:r>
          </a:p>
          <a:p>
            <a:pPr algn="ctr" defTabSz="1219170" eaLnBrk="0" fontAlgn="base" hangingPunct="0">
              <a:spcBef>
                <a:spcPct val="0"/>
              </a:spcBef>
              <a:spcAft>
                <a:spcPct val="0"/>
              </a:spcAft>
              <a:defRPr/>
            </a:pPr>
            <a:r>
              <a:rPr lang="en-US" sz="1867" dirty="0">
                <a:solidFill>
                  <a:srgbClr val="FFFFFF"/>
                </a:solidFill>
                <a:latin typeface="Franklin Gothic Book"/>
              </a:rPr>
              <a:t>Current Flag</a:t>
            </a:r>
          </a:p>
          <a:p>
            <a:pPr algn="ctr" defTabSz="1219170" eaLnBrk="0" fontAlgn="base" hangingPunct="0">
              <a:spcBef>
                <a:spcPct val="0"/>
              </a:spcBef>
              <a:spcAft>
                <a:spcPct val="0"/>
              </a:spcAft>
              <a:defRPr/>
            </a:pPr>
            <a:r>
              <a:rPr lang="en-US" sz="1867" dirty="0">
                <a:solidFill>
                  <a:srgbClr val="FFFFFF"/>
                </a:solidFill>
                <a:latin typeface="Franklin Gothic Book"/>
              </a:rPr>
              <a:t>Sequence</a:t>
            </a:r>
          </a:p>
        </p:txBody>
      </p:sp>
      <p:cxnSp>
        <p:nvCxnSpPr>
          <p:cNvPr id="44" name="Elbow Connector 12">
            <a:extLst>
              <a:ext uri="{FF2B5EF4-FFF2-40B4-BE49-F238E27FC236}">
                <a16:creationId xmlns:a16="http://schemas.microsoft.com/office/drawing/2014/main" xmlns="" id="{33F0E65E-9839-48AE-87D6-BA8248A00397}"/>
              </a:ext>
            </a:extLst>
          </p:cNvPr>
          <p:cNvCxnSpPr>
            <a:endCxn id="38" idx="1"/>
          </p:cNvCxnSpPr>
          <p:nvPr/>
        </p:nvCxnSpPr>
        <p:spPr bwMode="auto">
          <a:xfrm>
            <a:off x="5771848" y="2123058"/>
            <a:ext cx="1247752" cy="1196996"/>
          </a:xfrm>
          <a:prstGeom prst="bentConnector3">
            <a:avLst>
              <a:gd name="adj1" fmla="val 50000"/>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Elbow Connector 20">
            <a:extLst>
              <a:ext uri="{FF2B5EF4-FFF2-40B4-BE49-F238E27FC236}">
                <a16:creationId xmlns:a16="http://schemas.microsoft.com/office/drawing/2014/main" xmlns="" id="{F821AC29-175B-41DA-8505-84A9CE06A8FF}"/>
              </a:ext>
            </a:extLst>
          </p:cNvPr>
          <p:cNvCxnSpPr>
            <a:stCxn id="38" idx="3"/>
            <a:endCxn id="43" idx="0"/>
          </p:cNvCxnSpPr>
          <p:nvPr/>
        </p:nvCxnSpPr>
        <p:spPr bwMode="auto">
          <a:xfrm>
            <a:off x="8883665" y="3320053"/>
            <a:ext cx="2011848" cy="423192"/>
          </a:xfrm>
          <a:prstGeom prst="bentConnector2">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F426D0E4-66ED-420C-9329-0799C5012712}"/>
              </a:ext>
            </a:extLst>
          </p:cNvPr>
          <p:cNvCxnSpPr/>
          <p:nvPr/>
        </p:nvCxnSpPr>
        <p:spPr bwMode="auto">
          <a:xfrm flipV="1">
            <a:off x="6747546" y="3032885"/>
            <a:ext cx="272055" cy="296483"/>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xmlns="" id="{122BFDC9-F714-44AB-9BF0-060721C6BF84}"/>
              </a:ext>
            </a:extLst>
          </p:cNvPr>
          <p:cNvCxnSpPr/>
          <p:nvPr/>
        </p:nvCxnSpPr>
        <p:spPr bwMode="auto">
          <a:xfrm flipV="1">
            <a:off x="8877789" y="3320118"/>
            <a:ext cx="283808" cy="250244"/>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xmlns="" id="{93EF68C5-91FD-40ED-A45A-89FCE85F0492}"/>
              </a:ext>
            </a:extLst>
          </p:cNvPr>
          <p:cNvCxnSpPr/>
          <p:nvPr/>
        </p:nvCxnSpPr>
        <p:spPr bwMode="auto">
          <a:xfrm>
            <a:off x="6747546" y="3329369"/>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xmlns="" id="{9FF6A48A-9735-40A9-A10B-28C4BD3AE976}"/>
              </a:ext>
            </a:extLst>
          </p:cNvPr>
          <p:cNvCxnSpPr/>
          <p:nvPr/>
        </p:nvCxnSpPr>
        <p:spPr bwMode="auto">
          <a:xfrm>
            <a:off x="8883666" y="3070272"/>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33E084DB-D68C-46D8-88B7-CA0F8AF8083B}"/>
              </a:ext>
            </a:extLst>
          </p:cNvPr>
          <p:cNvCxnSpPr/>
          <p:nvPr/>
        </p:nvCxnSpPr>
        <p:spPr bwMode="auto">
          <a:xfrm>
            <a:off x="7697210" y="4190997"/>
            <a:ext cx="272055" cy="242585"/>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xmlns="" id="{F45E030D-A219-43EC-8E2D-9ED07FC8B142}"/>
              </a:ext>
            </a:extLst>
          </p:cNvPr>
          <p:cNvCxnSpPr/>
          <p:nvPr/>
        </p:nvCxnSpPr>
        <p:spPr bwMode="auto">
          <a:xfrm>
            <a:off x="7941557" y="4201706"/>
            <a:ext cx="0" cy="488857"/>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xmlns="" id="{5C42057F-222E-4D14-A520-442F50037774}"/>
              </a:ext>
            </a:extLst>
          </p:cNvPr>
          <p:cNvSpPr txBox="1"/>
          <p:nvPr/>
        </p:nvSpPr>
        <p:spPr bwMode="auto">
          <a:xfrm>
            <a:off x="4288994" y="1045169"/>
            <a:ext cx="1482855"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Store</a:t>
            </a:r>
          </a:p>
        </p:txBody>
      </p:sp>
      <p:sp>
        <p:nvSpPr>
          <p:cNvPr id="53" name="TextBox 52">
            <a:extLst>
              <a:ext uri="{FF2B5EF4-FFF2-40B4-BE49-F238E27FC236}">
                <a16:creationId xmlns:a16="http://schemas.microsoft.com/office/drawing/2014/main" xmlns="" id="{66EB9F28-83B8-4840-95BE-831622BDE18F}"/>
              </a:ext>
            </a:extLst>
          </p:cNvPr>
          <p:cNvSpPr txBox="1"/>
          <p:nvPr/>
        </p:nvSpPr>
        <p:spPr bwMode="auto">
          <a:xfrm>
            <a:off x="6200084" y="4446102"/>
            <a:ext cx="171376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Dimension: Product</a:t>
            </a:r>
          </a:p>
        </p:txBody>
      </p:sp>
      <p:sp>
        <p:nvSpPr>
          <p:cNvPr id="54" name="TextBox 53">
            <a:extLst>
              <a:ext uri="{FF2B5EF4-FFF2-40B4-BE49-F238E27FC236}">
                <a16:creationId xmlns:a16="http://schemas.microsoft.com/office/drawing/2014/main" xmlns="" id="{C15C9464-6524-43C6-B710-877973B01910}"/>
              </a:ext>
            </a:extLst>
          </p:cNvPr>
          <p:cNvSpPr txBox="1"/>
          <p:nvPr/>
        </p:nvSpPr>
        <p:spPr bwMode="auto">
          <a:xfrm>
            <a:off x="7969264" y="2197026"/>
            <a:ext cx="94126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Fact: Sale</a:t>
            </a:r>
          </a:p>
        </p:txBody>
      </p:sp>
      <p:sp>
        <p:nvSpPr>
          <p:cNvPr id="55" name="Rectangle 54">
            <a:extLst>
              <a:ext uri="{FF2B5EF4-FFF2-40B4-BE49-F238E27FC236}">
                <a16:creationId xmlns:a16="http://schemas.microsoft.com/office/drawing/2014/main" xmlns="" id="{C6893D27-07D1-44B5-926B-E6F5C0E80DFA}"/>
              </a:ext>
            </a:extLst>
          </p:cNvPr>
          <p:cNvSpPr/>
          <p:nvPr/>
        </p:nvSpPr>
        <p:spPr bwMode="auto">
          <a:xfrm>
            <a:off x="116981" y="2123057"/>
            <a:ext cx="3666529" cy="287329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380990" indent="-380990" defTabSz="1219170" eaLnBrk="0" fontAlgn="base" hangingPunct="0">
              <a:spcBef>
                <a:spcPct val="0"/>
              </a:spcBef>
              <a:spcAft>
                <a:spcPct val="0"/>
              </a:spcAft>
              <a:buFont typeface="Arial" panose="020B0604020202020204" pitchFamily="34" charset="0"/>
              <a:buChar char="•"/>
              <a:defRPr/>
            </a:pPr>
            <a:r>
              <a:rPr lang="en-US" sz="2133" dirty="0">
                <a:solidFill>
                  <a:srgbClr val="000000"/>
                </a:solidFill>
                <a:latin typeface="Franklin Gothic Book"/>
              </a:rPr>
              <a:t>When dimension tables are connected to other dimension tables we have a snowflake schema</a:t>
            </a:r>
          </a:p>
          <a:p>
            <a:pPr marL="380990" indent="-380990" defTabSz="1219170" eaLnBrk="0" fontAlgn="base" hangingPunct="0">
              <a:spcBef>
                <a:spcPct val="0"/>
              </a:spcBef>
              <a:spcAft>
                <a:spcPct val="0"/>
              </a:spcAft>
              <a:buFont typeface="Arial" panose="020B0604020202020204" pitchFamily="34" charset="0"/>
              <a:buChar char="•"/>
              <a:defRPr/>
            </a:pPr>
            <a:r>
              <a:rPr lang="en-US" sz="2133" dirty="0">
                <a:solidFill>
                  <a:srgbClr val="000000"/>
                </a:solidFill>
                <a:latin typeface="Franklin Gothic Book"/>
              </a:rPr>
              <a:t>Useful for info that is not used a lot in queries</a:t>
            </a:r>
          </a:p>
          <a:p>
            <a:pPr marL="380990" indent="-380990" defTabSz="1219170" eaLnBrk="0" fontAlgn="base" hangingPunct="0">
              <a:spcBef>
                <a:spcPct val="0"/>
              </a:spcBef>
              <a:spcAft>
                <a:spcPct val="0"/>
              </a:spcAft>
              <a:buFont typeface="Arial" panose="020B0604020202020204" pitchFamily="34" charset="0"/>
              <a:buChar char="•"/>
              <a:defRPr/>
            </a:pPr>
            <a:r>
              <a:rPr lang="en-US" sz="2133" dirty="0">
                <a:solidFill>
                  <a:srgbClr val="000000"/>
                </a:solidFill>
                <a:latin typeface="Franklin Gothic Book"/>
              </a:rPr>
              <a:t>Often used to minimize size of dimension table</a:t>
            </a:r>
          </a:p>
        </p:txBody>
      </p:sp>
      <p:cxnSp>
        <p:nvCxnSpPr>
          <p:cNvPr id="56" name="Straight Arrow Connector 55">
            <a:extLst>
              <a:ext uri="{FF2B5EF4-FFF2-40B4-BE49-F238E27FC236}">
                <a16:creationId xmlns:a16="http://schemas.microsoft.com/office/drawing/2014/main" xmlns="" id="{522B69F8-1923-4D8A-9100-BF6778417B22}"/>
              </a:ext>
            </a:extLst>
          </p:cNvPr>
          <p:cNvCxnSpPr>
            <a:cxnSpLocks/>
            <a:stCxn id="55" idx="2"/>
            <a:endCxn id="41" idx="1"/>
          </p:cNvCxnSpPr>
          <p:nvPr/>
        </p:nvCxnSpPr>
        <p:spPr bwMode="auto">
          <a:xfrm>
            <a:off x="1950246" y="4996354"/>
            <a:ext cx="1957537" cy="375421"/>
          </a:xfrm>
          <a:prstGeom prst="straightConnector1">
            <a:avLst/>
          </a:prstGeom>
          <a:ln w="38100">
            <a:solidFill>
              <a:schemeClr val="tx2">
                <a:lumMod val="50000"/>
                <a:lumOff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Slide Number Placeholder 1">
            <a:extLst>
              <a:ext uri="{FF2B5EF4-FFF2-40B4-BE49-F238E27FC236}">
                <a16:creationId xmlns:a16="http://schemas.microsoft.com/office/drawing/2014/main" xmlns="" id="{00E2346D-2A57-4C8B-87D2-430331A10A9B}"/>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26</a:t>
            </a:fld>
            <a:endParaRPr lang="en-US" dirty="0"/>
          </a:p>
        </p:txBody>
      </p:sp>
    </p:spTree>
    <p:extLst>
      <p:ext uri="{BB962C8B-B14F-4D97-AF65-F5344CB8AC3E}">
        <p14:creationId xmlns:p14="http://schemas.microsoft.com/office/powerpoint/2010/main" val="2532338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D095749-320B-4F58-9A34-7A3954E333CB}"/>
              </a:ext>
            </a:extLst>
          </p:cNvPr>
          <p:cNvSpPr>
            <a:spLocks noGrp="1"/>
          </p:cNvSpPr>
          <p:nvPr>
            <p:ph type="title"/>
          </p:nvPr>
        </p:nvSpPr>
        <p:spPr/>
        <p:txBody>
          <a:bodyPr/>
          <a:lstStyle/>
          <a:p>
            <a:r>
              <a:rPr lang="en-US" dirty="0"/>
              <a:t>Design Steps for Dimensional Modeling</a:t>
            </a:r>
          </a:p>
        </p:txBody>
      </p:sp>
      <p:pic>
        <p:nvPicPr>
          <p:cNvPr id="11" name="Picture 7" descr="MCDD01424_0000[1]">
            <a:extLst>
              <a:ext uri="{FF2B5EF4-FFF2-40B4-BE49-F238E27FC236}">
                <a16:creationId xmlns:a16="http://schemas.microsoft.com/office/drawing/2014/main" xmlns="" id="{47424D52-8B62-428E-8329-F599A0350560}"/>
              </a:ext>
            </a:extLst>
          </p:cNvPr>
          <p:cNvPicPr>
            <a:picLocks noChangeAspect="1" noChangeArrowheads="1"/>
          </p:cNvPicPr>
          <p:nvPr/>
        </p:nvPicPr>
        <p:blipFill>
          <a:blip r:embed="rId3" cstate="print"/>
          <a:srcRect/>
          <a:stretch>
            <a:fillRect/>
          </a:stretch>
        </p:blipFill>
        <p:spPr bwMode="auto">
          <a:xfrm>
            <a:off x="9702142" y="5140598"/>
            <a:ext cx="2211917" cy="1439863"/>
          </a:xfrm>
          <a:prstGeom prst="rect">
            <a:avLst/>
          </a:prstGeom>
          <a:noFill/>
        </p:spPr>
      </p:pic>
      <p:sp>
        <p:nvSpPr>
          <p:cNvPr id="12" name="Text Placeholder 2">
            <a:extLst>
              <a:ext uri="{FF2B5EF4-FFF2-40B4-BE49-F238E27FC236}">
                <a16:creationId xmlns:a16="http://schemas.microsoft.com/office/drawing/2014/main" xmlns="" id="{5E1F1223-1469-4A47-A618-A477798689A0}"/>
              </a:ext>
            </a:extLst>
          </p:cNvPr>
          <p:cNvSpPr>
            <a:spLocks noGrp="1"/>
          </p:cNvSpPr>
          <p:nvPr>
            <p:ph type="body" sz="quarter" idx="15"/>
          </p:nvPr>
        </p:nvSpPr>
        <p:spPr>
          <a:xfrm>
            <a:off x="406400" y="1193800"/>
            <a:ext cx="11684000" cy="5283200"/>
          </a:xfrm>
        </p:spPr>
        <p:txBody>
          <a:bodyPr/>
          <a:lstStyle/>
          <a:p>
            <a:pPr marL="812780" indent="-812780">
              <a:buFont typeface="Wingdings" pitchFamily="2" charset="2"/>
              <a:buAutoNum type="arabicPeriod"/>
            </a:pPr>
            <a:r>
              <a:rPr lang="en-US" dirty="0"/>
              <a:t>Consider the </a:t>
            </a:r>
            <a:r>
              <a:rPr lang="en-US" dirty="0">
                <a:solidFill>
                  <a:schemeClr val="tx2"/>
                </a:solidFill>
                <a:effectLst>
                  <a:outerShdw blurRad="38100" dist="38100" dir="2700000" algn="tl">
                    <a:srgbClr val="C0C0C0"/>
                  </a:outerShdw>
                </a:effectLst>
              </a:rPr>
              <a:t>subject area</a:t>
            </a:r>
            <a:r>
              <a:rPr lang="en-US" dirty="0"/>
              <a:t> and choose the </a:t>
            </a:r>
            <a:r>
              <a:rPr lang="en-US" b="1" dirty="0">
                <a:solidFill>
                  <a:schemeClr val="tx2"/>
                </a:solidFill>
                <a:effectLst>
                  <a:outerShdw blurRad="38100" dist="38100" dir="2700000" algn="tl">
                    <a:srgbClr val="C0C0C0"/>
                  </a:outerShdw>
                </a:effectLst>
              </a:rPr>
              <a:t>facts</a:t>
            </a:r>
          </a:p>
          <a:p>
            <a:pPr marL="812780" indent="-812780">
              <a:buFont typeface="Wingdings" pitchFamily="2" charset="2"/>
              <a:buAutoNum type="arabicPeriod"/>
            </a:pPr>
            <a:r>
              <a:rPr lang="en-US" dirty="0"/>
              <a:t>Declare the </a:t>
            </a:r>
            <a:r>
              <a:rPr lang="en-US" b="1" dirty="0">
                <a:solidFill>
                  <a:schemeClr val="tx2"/>
                </a:solidFill>
                <a:effectLst>
                  <a:outerShdw blurRad="38100" dist="38100" dir="2700000" algn="tl">
                    <a:srgbClr val="C0C0C0"/>
                  </a:outerShdw>
                </a:effectLst>
              </a:rPr>
              <a:t>granularity</a:t>
            </a:r>
          </a:p>
          <a:p>
            <a:pPr marL="812780" indent="-812780">
              <a:buFont typeface="Wingdings" pitchFamily="2" charset="2"/>
              <a:buAutoNum type="arabicPeriod"/>
            </a:pPr>
            <a:r>
              <a:rPr lang="en-US" dirty="0"/>
              <a:t>Choose </a:t>
            </a:r>
            <a:r>
              <a:rPr lang="en-US" b="1" dirty="0">
                <a:solidFill>
                  <a:schemeClr val="tx2"/>
                </a:solidFill>
                <a:effectLst>
                  <a:outerShdw blurRad="38100" dist="38100" dir="2700000" algn="tl">
                    <a:srgbClr val="C0C0C0"/>
                  </a:outerShdw>
                </a:effectLst>
              </a:rPr>
              <a:t>dimensions</a:t>
            </a:r>
            <a:r>
              <a:rPr lang="en-US" dirty="0">
                <a:solidFill>
                  <a:schemeClr val="tx2"/>
                </a:solidFill>
              </a:rPr>
              <a:t> </a:t>
            </a:r>
            <a:r>
              <a:rPr lang="en-US" dirty="0"/>
              <a:t>and their </a:t>
            </a:r>
            <a:r>
              <a:rPr lang="en-US" b="1" dirty="0">
                <a:solidFill>
                  <a:schemeClr val="tx2"/>
                </a:solidFill>
                <a:effectLst>
                  <a:outerShdw blurRad="38100" dist="38100" dir="2700000" algn="tl">
                    <a:srgbClr val="C0C0C0"/>
                  </a:outerShdw>
                </a:effectLst>
              </a:rPr>
              <a:t>attributes</a:t>
            </a:r>
          </a:p>
          <a:p>
            <a:endParaRPr lang="en-US" dirty="0"/>
          </a:p>
        </p:txBody>
      </p:sp>
    </p:spTree>
    <p:extLst>
      <p:ext uri="{BB962C8B-B14F-4D97-AF65-F5344CB8AC3E}">
        <p14:creationId xmlns:p14="http://schemas.microsoft.com/office/powerpoint/2010/main" val="4218869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DD8957A4-D4B3-4C05-8AE3-561FD3A0BC9B}"/>
              </a:ext>
            </a:extLst>
          </p:cNvPr>
          <p:cNvSpPr>
            <a:spLocks noGrp="1"/>
          </p:cNvSpPr>
          <p:nvPr>
            <p:ph type="body" sz="quarter" idx="16"/>
          </p:nvPr>
        </p:nvSpPr>
        <p:spPr>
          <a:xfrm>
            <a:off x="468191" y="2457737"/>
            <a:ext cx="7819415" cy="3644019"/>
          </a:xfrm>
        </p:spPr>
        <p:txBody>
          <a:bodyPr/>
          <a:lstStyle/>
          <a:p>
            <a:r>
              <a:rPr lang="en-US" dirty="0"/>
              <a:t>This section serves to refresh your memory about what a relational database is and how it works. After a quick reminder about how a normalized relational database is structured, we consider the differences between simple (supporting operations) and complex (analytical in nature) queries. This leads us to understanding the need for a different design than the normalized database designs considered in beginning database courses. We introduce and define the concept of data warehousing.</a:t>
            </a:r>
          </a:p>
        </p:txBody>
      </p:sp>
      <p:sp>
        <p:nvSpPr>
          <p:cNvPr id="5" name="Text Placeholder 4">
            <a:extLst>
              <a:ext uri="{FF2B5EF4-FFF2-40B4-BE49-F238E27FC236}">
                <a16:creationId xmlns:a16="http://schemas.microsoft.com/office/drawing/2014/main" xmlns="" id="{67AB77DE-5C26-4399-832A-4F9EFC3DEDE4}"/>
              </a:ext>
            </a:extLst>
          </p:cNvPr>
          <p:cNvSpPr>
            <a:spLocks noGrp="1"/>
          </p:cNvSpPr>
          <p:nvPr>
            <p:ph type="body" sz="quarter" idx="13"/>
          </p:nvPr>
        </p:nvSpPr>
        <p:spPr>
          <a:xfrm>
            <a:off x="9338491" y="1756908"/>
            <a:ext cx="2462213" cy="4558768"/>
          </a:xfrm>
        </p:spPr>
        <p:txBody>
          <a:bodyPr/>
          <a:lstStyle/>
          <a:p>
            <a:r>
              <a:rPr lang="en-US" u="sng" dirty="0">
                <a:effectLst>
                  <a:outerShdw blurRad="38100" dist="38100" dir="2700000" algn="tl">
                    <a:srgbClr val="000000">
                      <a:alpha val="43137"/>
                    </a:srgbClr>
                  </a:outerShdw>
                </a:effectLst>
              </a:rPr>
              <a:t>Agenda:</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Define relational database</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Consider a series of queries on the UBC Example</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Describe the nature of analytical queries</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Explore the tension between operational &amp; Analytical Data Needs</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Define data warehousing</a:t>
            </a:r>
          </a:p>
        </p:txBody>
      </p:sp>
      <p:sp>
        <p:nvSpPr>
          <p:cNvPr id="3" name="Title 2">
            <a:extLst>
              <a:ext uri="{FF2B5EF4-FFF2-40B4-BE49-F238E27FC236}">
                <a16:creationId xmlns:a16="http://schemas.microsoft.com/office/drawing/2014/main" xmlns="" id="{89D36994-AD2C-457E-A5F5-6B122ED0246E}"/>
              </a:ext>
            </a:extLst>
          </p:cNvPr>
          <p:cNvSpPr>
            <a:spLocks noGrp="1"/>
          </p:cNvSpPr>
          <p:nvPr>
            <p:ph type="title"/>
          </p:nvPr>
        </p:nvSpPr>
        <p:spPr/>
        <p:txBody>
          <a:bodyPr/>
          <a:lstStyle/>
          <a:p>
            <a:r>
              <a:rPr lang="en-US"/>
              <a:t>Video </a:t>
            </a:r>
            <a:r>
              <a:rPr lang="en-US" dirty="0"/>
              <a:t>3: Common Data Warehouse Ecosystems</a:t>
            </a:r>
          </a:p>
        </p:txBody>
      </p:sp>
    </p:spTree>
    <p:extLst>
      <p:ext uri="{BB962C8B-B14F-4D97-AF65-F5344CB8AC3E}">
        <p14:creationId xmlns:p14="http://schemas.microsoft.com/office/powerpoint/2010/main" val="3036542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52BD65C-3ABE-490A-9027-D2733EE39E8A}"/>
              </a:ext>
            </a:extLst>
          </p:cNvPr>
          <p:cNvSpPr>
            <a:spLocks noGrp="1"/>
          </p:cNvSpPr>
          <p:nvPr>
            <p:ph type="title"/>
          </p:nvPr>
        </p:nvSpPr>
        <p:spPr/>
        <p:txBody>
          <a:bodyPr/>
          <a:lstStyle/>
          <a:p>
            <a:r>
              <a:rPr lang="en-US" dirty="0"/>
              <a:t>Data Storage Landscape</a:t>
            </a:r>
          </a:p>
        </p:txBody>
      </p:sp>
      <p:sp>
        <p:nvSpPr>
          <p:cNvPr id="17" name="Rectangle 16">
            <a:extLst>
              <a:ext uri="{FF2B5EF4-FFF2-40B4-BE49-F238E27FC236}">
                <a16:creationId xmlns:a16="http://schemas.microsoft.com/office/drawing/2014/main" xmlns="" id="{8450F149-7BB1-4AF7-9180-068C5E5CBCDC}"/>
              </a:ext>
            </a:extLst>
          </p:cNvPr>
          <p:cNvSpPr/>
          <p:nvPr/>
        </p:nvSpPr>
        <p:spPr>
          <a:xfrm>
            <a:off x="3680727" y="1170038"/>
            <a:ext cx="2562757" cy="785895"/>
          </a:xfrm>
          <a:prstGeom prst="rect">
            <a:avLst/>
          </a:prstGeom>
          <a:solidFill>
            <a:sysClr val="window" lastClr="FFFFFF">
              <a:lumMod val="85000"/>
            </a:sysClr>
          </a:solidFill>
          <a:ln w="12700" cap="flat" cmpd="sng" algn="ctr">
            <a:noFill/>
            <a:prstDash val="solid"/>
            <a:miter lim="800000"/>
          </a:ln>
          <a:effectLst/>
        </p:spPr>
        <p:txBody>
          <a:bodyPr rtlCol="0" anchor="ctr"/>
          <a:lstStyle/>
          <a:p>
            <a:pPr algn="ctr" defTabSz="1219170">
              <a:defRPr/>
            </a:pPr>
            <a:r>
              <a:rPr lang="en-US" sz="2400" kern="0" dirty="0">
                <a:solidFill>
                  <a:prstClr val="black"/>
                </a:solidFill>
                <a:latin typeface="Calibri" panose="020F0502020204030204"/>
              </a:rPr>
              <a:t>Operational </a:t>
            </a:r>
            <a:br>
              <a:rPr lang="en-US" sz="2400" kern="0" dirty="0">
                <a:solidFill>
                  <a:prstClr val="black"/>
                </a:solidFill>
                <a:latin typeface="Calibri" panose="020F0502020204030204"/>
              </a:rPr>
            </a:br>
            <a:r>
              <a:rPr lang="en-US" sz="2400" kern="0" dirty="0">
                <a:solidFill>
                  <a:prstClr val="black"/>
                </a:solidFill>
                <a:latin typeface="Calibri" panose="020F0502020204030204"/>
              </a:rPr>
              <a:t>Needs</a:t>
            </a:r>
          </a:p>
        </p:txBody>
      </p:sp>
      <p:sp>
        <p:nvSpPr>
          <p:cNvPr id="23" name="Rectangle 22">
            <a:extLst>
              <a:ext uri="{FF2B5EF4-FFF2-40B4-BE49-F238E27FC236}">
                <a16:creationId xmlns:a16="http://schemas.microsoft.com/office/drawing/2014/main" xmlns="" id="{A7D34237-C457-4E0E-9AF7-3A63207B8D7E}"/>
              </a:ext>
            </a:extLst>
          </p:cNvPr>
          <p:cNvSpPr/>
          <p:nvPr/>
        </p:nvSpPr>
        <p:spPr>
          <a:xfrm>
            <a:off x="2987903" y="2116118"/>
            <a:ext cx="6982007" cy="1924940"/>
          </a:xfrm>
          <a:prstGeom prst="rect">
            <a:avLst/>
          </a:prstGeom>
          <a:gradFill flip="none" rotWithShape="1">
            <a:gsLst>
              <a:gs pos="50000">
                <a:srgbClr val="789366"/>
              </a:gs>
              <a:gs pos="0">
                <a:srgbClr val="C4E1B1"/>
              </a:gs>
              <a:gs pos="100000">
                <a:srgbClr val="2C451B"/>
              </a:gs>
            </a:gsLst>
            <a:lin ang="0" scaled="1"/>
            <a:tileRect/>
          </a:gradFill>
          <a:ln w="28575" cap="flat" cmpd="sng" algn="ctr">
            <a:solidFill>
              <a:srgbClr val="2C451B"/>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24" name="Rectangle 23">
            <a:extLst>
              <a:ext uri="{FF2B5EF4-FFF2-40B4-BE49-F238E27FC236}">
                <a16:creationId xmlns:a16="http://schemas.microsoft.com/office/drawing/2014/main" xmlns="" id="{9CB232A4-55E0-429D-868F-3AD30F94E3C4}"/>
              </a:ext>
            </a:extLst>
          </p:cNvPr>
          <p:cNvSpPr/>
          <p:nvPr/>
        </p:nvSpPr>
        <p:spPr>
          <a:xfrm>
            <a:off x="6839176" y="2333968"/>
            <a:ext cx="2862176" cy="1110537"/>
          </a:xfrm>
          <a:prstGeom prst="rect">
            <a:avLst/>
          </a:prstGeom>
          <a:noFill/>
          <a:ln w="12700" cap="flat" cmpd="sng" algn="ctr">
            <a:noFill/>
            <a:prstDash val="solid"/>
            <a:miter lim="800000"/>
          </a:ln>
          <a:effectLst/>
        </p:spPr>
        <p:txBody>
          <a:bodyPr rtlCol="0" anchor="ctr"/>
          <a:lstStyle/>
          <a:p>
            <a:pPr algn="ctr" defTabSz="1219170">
              <a:defRPr/>
            </a:pPr>
            <a:r>
              <a:rPr lang="en-US" sz="2400" kern="0" dirty="0">
                <a:solidFill>
                  <a:prstClr val="white"/>
                </a:solidFill>
                <a:latin typeface="Calibri" panose="020F0502020204030204"/>
              </a:rPr>
              <a:t>Data </a:t>
            </a:r>
            <a:br>
              <a:rPr lang="en-US" sz="2400" kern="0" dirty="0">
                <a:solidFill>
                  <a:prstClr val="white"/>
                </a:solidFill>
                <a:latin typeface="Calibri" panose="020F0502020204030204"/>
              </a:rPr>
            </a:br>
            <a:r>
              <a:rPr lang="en-US" sz="2400" kern="0" dirty="0">
                <a:solidFill>
                  <a:prstClr val="white"/>
                </a:solidFill>
                <a:latin typeface="Calibri" panose="020F0502020204030204"/>
              </a:rPr>
              <a:t>Warehouses</a:t>
            </a:r>
          </a:p>
        </p:txBody>
      </p:sp>
      <p:sp>
        <p:nvSpPr>
          <p:cNvPr id="25" name="Rectangle 24">
            <a:extLst>
              <a:ext uri="{FF2B5EF4-FFF2-40B4-BE49-F238E27FC236}">
                <a16:creationId xmlns:a16="http://schemas.microsoft.com/office/drawing/2014/main" xmlns="" id="{8D431FA7-EB17-41E5-917F-0FCD269A7796}"/>
              </a:ext>
            </a:extLst>
          </p:cNvPr>
          <p:cNvSpPr/>
          <p:nvPr/>
        </p:nvSpPr>
        <p:spPr>
          <a:xfrm>
            <a:off x="3482452" y="2413389"/>
            <a:ext cx="2862176" cy="1031115"/>
          </a:xfrm>
          <a:prstGeom prst="rect">
            <a:avLst/>
          </a:prstGeom>
          <a:noFill/>
          <a:ln w="12700" cap="flat" cmpd="sng" algn="ctr">
            <a:noFill/>
            <a:prstDash val="solid"/>
            <a:miter lim="800000"/>
          </a:ln>
          <a:effectLst/>
        </p:spPr>
        <p:txBody>
          <a:bodyPr rtlCol="0" anchor="ctr"/>
          <a:lstStyle/>
          <a:p>
            <a:pPr algn="ctr" defTabSz="1219170">
              <a:defRPr/>
            </a:pPr>
            <a:r>
              <a:rPr lang="en-US" sz="2400" kern="0" dirty="0">
                <a:solidFill>
                  <a:prstClr val="black"/>
                </a:solidFill>
                <a:latin typeface="Calibri" panose="020F0502020204030204"/>
              </a:rPr>
              <a:t>Transactional Databases</a:t>
            </a:r>
          </a:p>
        </p:txBody>
      </p:sp>
      <p:sp>
        <p:nvSpPr>
          <p:cNvPr id="26" name="Rectangle 25">
            <a:extLst>
              <a:ext uri="{FF2B5EF4-FFF2-40B4-BE49-F238E27FC236}">
                <a16:creationId xmlns:a16="http://schemas.microsoft.com/office/drawing/2014/main" xmlns="" id="{79F62CF1-00DA-4BD7-A350-CF7BBCC5F545}"/>
              </a:ext>
            </a:extLst>
          </p:cNvPr>
          <p:cNvSpPr/>
          <p:nvPr/>
        </p:nvSpPr>
        <p:spPr>
          <a:xfrm rot="16200000">
            <a:off x="1572669" y="2625823"/>
            <a:ext cx="1929436" cy="901035"/>
          </a:xfrm>
          <a:prstGeom prst="rect">
            <a:avLst/>
          </a:prstGeom>
          <a:solidFill>
            <a:srgbClr val="2C451B"/>
          </a:solidFill>
          <a:ln w="28575" cap="flat" cmpd="sng" algn="ctr">
            <a:solidFill>
              <a:srgbClr val="2C451B"/>
            </a:solidFill>
            <a:prstDash val="solid"/>
            <a:miter lim="800000"/>
          </a:ln>
          <a:effectLst/>
        </p:spPr>
        <p:txBody>
          <a:bodyPr rtlCol="0" anchor="ctr"/>
          <a:lstStyle/>
          <a:p>
            <a:pPr algn="ctr" defTabSz="1219170">
              <a:defRPr/>
            </a:pPr>
            <a:r>
              <a:rPr lang="en-US" sz="2133" kern="0" dirty="0">
                <a:solidFill>
                  <a:prstClr val="white"/>
                </a:solidFill>
                <a:latin typeface="Calibri" panose="020F0502020204030204"/>
              </a:rPr>
              <a:t>Relational Databases</a:t>
            </a:r>
          </a:p>
        </p:txBody>
      </p:sp>
      <p:sp>
        <p:nvSpPr>
          <p:cNvPr id="27" name="Rectangle 26">
            <a:extLst>
              <a:ext uri="{FF2B5EF4-FFF2-40B4-BE49-F238E27FC236}">
                <a16:creationId xmlns:a16="http://schemas.microsoft.com/office/drawing/2014/main" xmlns="" id="{AD8D1E04-084F-4E08-9191-4558761EDB1F}"/>
              </a:ext>
            </a:extLst>
          </p:cNvPr>
          <p:cNvSpPr/>
          <p:nvPr/>
        </p:nvSpPr>
        <p:spPr>
          <a:xfrm>
            <a:off x="3680727"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algn="ctr" defTabSz="1219170">
              <a:defRPr/>
            </a:pPr>
            <a:endParaRPr lang="en-US" sz="2400" kern="0">
              <a:solidFill>
                <a:prstClr val="white"/>
              </a:solidFill>
              <a:latin typeface="Calibri" panose="020F0502020204030204"/>
            </a:endParaRPr>
          </a:p>
        </p:txBody>
      </p:sp>
      <p:sp>
        <p:nvSpPr>
          <p:cNvPr id="29" name="Rectangle 28">
            <a:extLst>
              <a:ext uri="{FF2B5EF4-FFF2-40B4-BE49-F238E27FC236}">
                <a16:creationId xmlns:a16="http://schemas.microsoft.com/office/drawing/2014/main" xmlns="" id="{843139EC-D5F1-4E92-BFE5-8FFA13658031}"/>
              </a:ext>
            </a:extLst>
          </p:cNvPr>
          <p:cNvSpPr/>
          <p:nvPr/>
        </p:nvSpPr>
        <p:spPr>
          <a:xfrm>
            <a:off x="6933991" y="1170038"/>
            <a:ext cx="2562757" cy="785895"/>
          </a:xfrm>
          <a:prstGeom prst="rect">
            <a:avLst/>
          </a:prstGeom>
          <a:solidFill>
            <a:schemeClr val="tx1"/>
          </a:solidFill>
          <a:ln w="12700" cap="flat" cmpd="sng" algn="ctr">
            <a:noFill/>
            <a:prstDash val="solid"/>
            <a:miter lim="800000"/>
          </a:ln>
          <a:effectLst/>
        </p:spPr>
        <p:txBody>
          <a:bodyPr rtlCol="0" anchor="ctr"/>
          <a:lstStyle/>
          <a:p>
            <a:pPr algn="ctr" defTabSz="1219170">
              <a:defRPr/>
            </a:pPr>
            <a:r>
              <a:rPr lang="en-US" sz="2400" kern="0" dirty="0">
                <a:solidFill>
                  <a:srgbClr val="FFFFFF"/>
                </a:solidFill>
                <a:latin typeface="Calibri" panose="020F0502020204030204"/>
              </a:rPr>
              <a:t>Analytical </a:t>
            </a:r>
            <a:br>
              <a:rPr lang="en-US" sz="2400" kern="0" dirty="0">
                <a:solidFill>
                  <a:srgbClr val="FFFFFF"/>
                </a:solidFill>
                <a:latin typeface="Calibri" panose="020F0502020204030204"/>
              </a:rPr>
            </a:br>
            <a:r>
              <a:rPr lang="en-US" sz="2400" kern="0" dirty="0">
                <a:solidFill>
                  <a:srgbClr val="FFFFFF"/>
                </a:solidFill>
                <a:latin typeface="Calibri" panose="020F0502020204030204"/>
              </a:rPr>
              <a:t>Needs</a:t>
            </a:r>
          </a:p>
        </p:txBody>
      </p:sp>
      <p:sp>
        <p:nvSpPr>
          <p:cNvPr id="30" name="Rectangle 29">
            <a:extLst>
              <a:ext uri="{FF2B5EF4-FFF2-40B4-BE49-F238E27FC236}">
                <a16:creationId xmlns:a16="http://schemas.microsoft.com/office/drawing/2014/main" xmlns="" id="{6DC6D3DB-FDCB-4739-850A-AD541D1EFB9C}"/>
              </a:ext>
            </a:extLst>
          </p:cNvPr>
          <p:cNvSpPr/>
          <p:nvPr/>
        </p:nvSpPr>
        <p:spPr>
          <a:xfrm>
            <a:off x="6933991"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algn="ctr" defTabSz="1219170">
              <a:defRPr/>
            </a:pPr>
            <a:endParaRPr lang="en-US" sz="2400" kern="0">
              <a:solidFill>
                <a:prstClr val="white"/>
              </a:solidFill>
              <a:latin typeface="Calibri" panose="020F0502020204030204"/>
            </a:endParaRPr>
          </a:p>
        </p:txBody>
      </p:sp>
      <p:sp>
        <p:nvSpPr>
          <p:cNvPr id="11" name="Slide Number Placeholder 1">
            <a:extLst>
              <a:ext uri="{FF2B5EF4-FFF2-40B4-BE49-F238E27FC236}">
                <a16:creationId xmlns:a16="http://schemas.microsoft.com/office/drawing/2014/main" xmlns="" id="{8D8F8274-6469-4A87-9A9D-020FD2780FD4}"/>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29</a:t>
            </a:fld>
            <a:endParaRPr lang="en-US" dirty="0"/>
          </a:p>
        </p:txBody>
      </p:sp>
    </p:spTree>
    <p:extLst>
      <p:ext uri="{BB962C8B-B14F-4D97-AF65-F5344CB8AC3E}">
        <p14:creationId xmlns:p14="http://schemas.microsoft.com/office/powerpoint/2010/main" val="628408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01E73DF-2C01-4FB7-91AA-CE42D4DC5CF5}"/>
              </a:ext>
            </a:extLst>
          </p:cNvPr>
          <p:cNvPicPr>
            <a:picLocks noChangeAspect="1"/>
          </p:cNvPicPr>
          <p:nvPr/>
        </p:nvPicPr>
        <p:blipFill>
          <a:blip r:embed="rId3"/>
          <a:stretch>
            <a:fillRect/>
          </a:stretch>
        </p:blipFill>
        <p:spPr>
          <a:xfrm>
            <a:off x="2431286" y="1085327"/>
            <a:ext cx="9606476" cy="5434205"/>
          </a:xfrm>
          <a:prstGeom prst="rect">
            <a:avLst/>
          </a:prstGeom>
        </p:spPr>
      </p:pic>
      <p:sp>
        <p:nvSpPr>
          <p:cNvPr id="5" name="Slide Number Placeholder 4"/>
          <p:cNvSpPr>
            <a:spLocks noGrp="1"/>
          </p:cNvSpPr>
          <p:nvPr>
            <p:ph type="sldNum" sz="quarter" idx="17"/>
          </p:nvPr>
        </p:nvSpPr>
        <p:spPr>
          <a:noFill/>
          <a:ln>
            <a:noFill/>
          </a:ln>
        </p:spPr>
        <p:style>
          <a:lnRef idx="1">
            <a:schemeClr val="dk1"/>
          </a:lnRef>
          <a:fillRef idx="2">
            <a:schemeClr val="dk1"/>
          </a:fillRef>
          <a:effectRef idx="1">
            <a:schemeClr val="dk1"/>
          </a:effectRef>
          <a:fontRef idx="minor">
            <a:schemeClr val="dk1"/>
          </a:fontRef>
        </p:style>
        <p:txBody>
          <a:bodyPr/>
          <a:lstStyle/>
          <a:p>
            <a:fld id="{ED4E8DE7-8107-485D-819E-7A652D98D056}" type="slidenum">
              <a:rPr lang="en-US" smtClean="0"/>
              <a:pPr/>
              <a:t>3</a:t>
            </a:fld>
            <a:endParaRPr lang="en-US" dirty="0"/>
          </a:p>
        </p:txBody>
      </p:sp>
      <p:sp>
        <p:nvSpPr>
          <p:cNvPr id="2" name="Title 1"/>
          <p:cNvSpPr>
            <a:spLocks noGrp="1"/>
          </p:cNvSpPr>
          <p:nvPr>
            <p:ph type="title"/>
          </p:nvPr>
        </p:nvSpPr>
        <p:spPr/>
        <p:txBody>
          <a:bodyPr/>
          <a:lstStyle/>
          <a:p>
            <a:r>
              <a:rPr lang="en-US" dirty="0"/>
              <a:t>United Box Company (UBC)</a:t>
            </a:r>
          </a:p>
        </p:txBody>
      </p:sp>
      <p:sp>
        <p:nvSpPr>
          <p:cNvPr id="8" name="Cloud Callout 7"/>
          <p:cNvSpPr/>
          <p:nvPr/>
        </p:nvSpPr>
        <p:spPr bwMode="auto">
          <a:xfrm>
            <a:off x="958435" y="2995255"/>
            <a:ext cx="2376059" cy="1016000"/>
          </a:xfrm>
          <a:prstGeom prst="cloudCallout">
            <a:avLst>
              <a:gd name="adj1" fmla="val 18385"/>
              <a:gd name="adj2" fmla="val 9016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2400" dirty="0" err="1">
                <a:solidFill>
                  <a:schemeClr val="bg1"/>
                </a:solidFill>
              </a:rPr>
              <a:t>DigiSonos</a:t>
            </a:r>
            <a:endParaRPr lang="en-US" sz="2400" dirty="0">
              <a:solidFill>
                <a:schemeClr val="bg1"/>
              </a:solidFill>
            </a:endParaRPr>
          </a:p>
        </p:txBody>
      </p:sp>
      <p:sp>
        <p:nvSpPr>
          <p:cNvPr id="9" name="Cloud Callout 8"/>
          <p:cNvSpPr/>
          <p:nvPr/>
        </p:nvSpPr>
        <p:spPr bwMode="auto">
          <a:xfrm>
            <a:off x="958435" y="1636575"/>
            <a:ext cx="2297599" cy="1016000"/>
          </a:xfrm>
          <a:prstGeom prst="cloudCallout">
            <a:avLst>
              <a:gd name="adj1" fmla="val 38480"/>
              <a:gd name="adj2" fmla="val -68128"/>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2400" dirty="0">
                <a:solidFill>
                  <a:schemeClr val="bg1"/>
                </a:solidFill>
              </a:rPr>
              <a:t>Todd Clark</a:t>
            </a:r>
          </a:p>
        </p:txBody>
      </p:sp>
      <p:sp>
        <p:nvSpPr>
          <p:cNvPr id="10" name="Cloud Callout 9"/>
          <p:cNvSpPr/>
          <p:nvPr/>
        </p:nvSpPr>
        <p:spPr bwMode="auto">
          <a:xfrm>
            <a:off x="4479642" y="2413000"/>
            <a:ext cx="2297599" cy="1016000"/>
          </a:xfrm>
          <a:prstGeom prst="cloudCallout">
            <a:avLst>
              <a:gd name="adj1" fmla="val 23378"/>
              <a:gd name="adj2" fmla="val -131083"/>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2400" dirty="0">
                <a:solidFill>
                  <a:schemeClr val="bg1"/>
                </a:solidFill>
              </a:rPr>
              <a:t>Order </a:t>
            </a:r>
            <a:br>
              <a:rPr lang="en-US" sz="2400" dirty="0">
                <a:solidFill>
                  <a:schemeClr val="bg1"/>
                </a:solidFill>
              </a:rPr>
            </a:br>
            <a:r>
              <a:rPr lang="en-US" sz="2400" dirty="0">
                <a:solidFill>
                  <a:schemeClr val="bg1"/>
                </a:solidFill>
              </a:rPr>
              <a:t>#44542</a:t>
            </a:r>
          </a:p>
        </p:txBody>
      </p:sp>
      <p:sp>
        <p:nvSpPr>
          <p:cNvPr id="11" name="Cloud Callout 10"/>
          <p:cNvSpPr/>
          <p:nvPr/>
        </p:nvSpPr>
        <p:spPr bwMode="auto">
          <a:xfrm>
            <a:off x="7769960" y="2286921"/>
            <a:ext cx="2372405" cy="1016000"/>
          </a:xfrm>
          <a:prstGeom prst="cloudCallout">
            <a:avLst>
              <a:gd name="adj1" fmla="val -8252"/>
              <a:gd name="adj2" fmla="val -10932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1867" dirty="0">
                <a:solidFill>
                  <a:schemeClr val="bg1"/>
                </a:solidFill>
              </a:rPr>
              <a:t>100 SB @ $0.75</a:t>
            </a:r>
          </a:p>
        </p:txBody>
      </p:sp>
      <p:sp>
        <p:nvSpPr>
          <p:cNvPr id="12" name="Cloud Callout 11"/>
          <p:cNvSpPr/>
          <p:nvPr/>
        </p:nvSpPr>
        <p:spPr bwMode="auto">
          <a:xfrm>
            <a:off x="10260244" y="2101895"/>
            <a:ext cx="2094169" cy="1101360"/>
          </a:xfrm>
          <a:prstGeom prst="cloudCallout">
            <a:avLst>
              <a:gd name="adj1" fmla="val 10153"/>
              <a:gd name="adj2" fmla="val -93447"/>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1867" dirty="0">
                <a:solidFill>
                  <a:schemeClr val="bg1"/>
                </a:solidFill>
              </a:rPr>
              <a:t>Small Box</a:t>
            </a:r>
          </a:p>
        </p:txBody>
      </p:sp>
      <p:sp>
        <p:nvSpPr>
          <p:cNvPr id="13" name="Cloud Callout 12"/>
          <p:cNvSpPr/>
          <p:nvPr/>
        </p:nvSpPr>
        <p:spPr bwMode="auto">
          <a:xfrm>
            <a:off x="7735501" y="3602353"/>
            <a:ext cx="3149600" cy="1101360"/>
          </a:xfrm>
          <a:prstGeom prst="cloudCallout">
            <a:avLst>
              <a:gd name="adj1" fmla="val -57830"/>
              <a:gd name="adj2" fmla="val -45326"/>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1867" dirty="0">
                <a:solidFill>
                  <a:schemeClr val="bg1"/>
                </a:solidFill>
              </a:rPr>
              <a:t>100 SB packed by Howard Jones</a:t>
            </a:r>
          </a:p>
        </p:txBody>
      </p:sp>
      <p:sp>
        <p:nvSpPr>
          <p:cNvPr id="14" name="Cloud Callout 13"/>
          <p:cNvSpPr/>
          <p:nvPr/>
        </p:nvSpPr>
        <p:spPr bwMode="auto">
          <a:xfrm>
            <a:off x="8342423" y="5269268"/>
            <a:ext cx="3149600" cy="1101360"/>
          </a:xfrm>
          <a:prstGeom prst="cloudCallout">
            <a:avLst>
              <a:gd name="adj1" fmla="val 35001"/>
              <a:gd name="adj2" fmla="val -86666"/>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2400" dirty="0">
                <a:solidFill>
                  <a:schemeClr val="bg1"/>
                </a:solidFill>
              </a:rPr>
              <a:t>Order shipped 8/31</a:t>
            </a:r>
          </a:p>
        </p:txBody>
      </p:sp>
      <p:sp>
        <p:nvSpPr>
          <p:cNvPr id="15" name="Cloud Callout 14"/>
          <p:cNvSpPr/>
          <p:nvPr/>
        </p:nvSpPr>
        <p:spPr bwMode="auto">
          <a:xfrm>
            <a:off x="3115612" y="5269268"/>
            <a:ext cx="2391977" cy="1246792"/>
          </a:xfrm>
          <a:prstGeom prst="cloudCallout">
            <a:avLst>
              <a:gd name="adj1" fmla="val 64549"/>
              <a:gd name="adj2" fmla="val -53326"/>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2400" dirty="0">
                <a:solidFill>
                  <a:schemeClr val="bg1"/>
                </a:solidFill>
              </a:rPr>
              <a:t>Digi pays $75 10/1</a:t>
            </a:r>
          </a:p>
        </p:txBody>
      </p:sp>
      <p:pic>
        <p:nvPicPr>
          <p:cNvPr id="16" name="Picture 2" descr="http://webs.comm.virginia.edu/Grazioli/Mod1/images/UBC%20Logo.jpg">
            <a:extLst>
              <a:ext uri="{FF2B5EF4-FFF2-40B4-BE49-F238E27FC236}">
                <a16:creationId xmlns:a16="http://schemas.microsoft.com/office/drawing/2014/main" xmlns="" id="{F5F4C1A7-6A9E-44BA-B2C2-151880E130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 y="5037828"/>
            <a:ext cx="1911435" cy="148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97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2D924F18-47D0-4BFA-B5F0-1931A1C8E2F7}"/>
              </a:ext>
            </a:extLst>
          </p:cNvPr>
          <p:cNvPicPr>
            <a:picLocks noChangeAspect="1"/>
          </p:cNvPicPr>
          <p:nvPr/>
        </p:nvPicPr>
        <p:blipFill>
          <a:blip r:embed="rId3"/>
          <a:stretch>
            <a:fillRect/>
          </a:stretch>
        </p:blipFill>
        <p:spPr>
          <a:xfrm rot="2364002">
            <a:off x="1203344" y="4041186"/>
            <a:ext cx="3288539" cy="1413773"/>
          </a:xfrm>
          <a:prstGeom prst="rect">
            <a:avLst/>
          </a:prstGeom>
        </p:spPr>
      </p:pic>
      <p:sp>
        <p:nvSpPr>
          <p:cNvPr id="4" name="Title 3">
            <a:extLst>
              <a:ext uri="{FF2B5EF4-FFF2-40B4-BE49-F238E27FC236}">
                <a16:creationId xmlns:a16="http://schemas.microsoft.com/office/drawing/2014/main" xmlns="" id="{CD095749-320B-4F58-9A34-7A3954E333CB}"/>
              </a:ext>
            </a:extLst>
          </p:cNvPr>
          <p:cNvSpPr>
            <a:spLocks noGrp="1"/>
          </p:cNvSpPr>
          <p:nvPr>
            <p:ph type="title"/>
          </p:nvPr>
        </p:nvSpPr>
        <p:spPr/>
        <p:txBody>
          <a:bodyPr/>
          <a:lstStyle/>
          <a:p>
            <a:r>
              <a:rPr lang="en-US" dirty="0"/>
              <a:t>Common Enterprise Growth Pattern</a:t>
            </a:r>
          </a:p>
        </p:txBody>
      </p:sp>
      <p:sp>
        <p:nvSpPr>
          <p:cNvPr id="6" name="Can 7">
            <a:extLst>
              <a:ext uri="{FF2B5EF4-FFF2-40B4-BE49-F238E27FC236}">
                <a16:creationId xmlns:a16="http://schemas.microsoft.com/office/drawing/2014/main" xmlns="" id="{5DFD3F43-38A0-4DFC-925D-28873E818E5D}"/>
              </a:ext>
            </a:extLst>
          </p:cNvPr>
          <p:cNvSpPr/>
          <p:nvPr/>
        </p:nvSpPr>
        <p:spPr bwMode="auto">
          <a:xfrm>
            <a:off x="838681" y="4602381"/>
            <a:ext cx="1727200" cy="16256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2400" dirty="0">
                <a:solidFill>
                  <a:srgbClr val="FFFFFF"/>
                </a:solidFill>
                <a:latin typeface="Franklin Gothic Book"/>
              </a:rPr>
              <a:t>Production</a:t>
            </a:r>
          </a:p>
          <a:p>
            <a:pPr algn="ctr" defTabSz="1219170" eaLnBrk="0" fontAlgn="base" hangingPunct="0">
              <a:spcBef>
                <a:spcPct val="0"/>
              </a:spcBef>
              <a:spcAft>
                <a:spcPct val="0"/>
              </a:spcAft>
              <a:defRPr/>
            </a:pPr>
            <a:r>
              <a:rPr lang="en-US" sz="2400" dirty="0">
                <a:solidFill>
                  <a:srgbClr val="FFFFFF"/>
                </a:solidFill>
                <a:latin typeface="Franklin Gothic Book"/>
              </a:rPr>
              <a:t>Data</a:t>
            </a:r>
          </a:p>
        </p:txBody>
      </p:sp>
      <p:sp>
        <p:nvSpPr>
          <p:cNvPr id="7" name="Can 8">
            <a:extLst>
              <a:ext uri="{FF2B5EF4-FFF2-40B4-BE49-F238E27FC236}">
                <a16:creationId xmlns:a16="http://schemas.microsoft.com/office/drawing/2014/main" xmlns="" id="{318EB794-574C-432A-9711-ACD7C033E079}"/>
              </a:ext>
            </a:extLst>
          </p:cNvPr>
          <p:cNvSpPr/>
          <p:nvPr/>
        </p:nvSpPr>
        <p:spPr bwMode="auto">
          <a:xfrm>
            <a:off x="9038567" y="2163981"/>
            <a:ext cx="1625600" cy="1625600"/>
          </a:xfrm>
          <a:prstGeom prst="can">
            <a:avLst/>
          </a:prstGeom>
          <a:ln>
            <a:headEnd type="none" w="med" len="med"/>
            <a:tailEnd type="none" w="med" len="me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2400" dirty="0">
                <a:solidFill>
                  <a:srgbClr val="FFFFFF"/>
                </a:solidFill>
                <a:latin typeface="Franklin Gothic Book"/>
              </a:rPr>
              <a:t>Shipping Data</a:t>
            </a:r>
          </a:p>
        </p:txBody>
      </p:sp>
      <p:sp>
        <p:nvSpPr>
          <p:cNvPr id="8" name="Can 9">
            <a:extLst>
              <a:ext uri="{FF2B5EF4-FFF2-40B4-BE49-F238E27FC236}">
                <a16:creationId xmlns:a16="http://schemas.microsoft.com/office/drawing/2014/main" xmlns="" id="{E73B24EB-2593-4493-95B0-0B8A9BD6EEC2}"/>
              </a:ext>
            </a:extLst>
          </p:cNvPr>
          <p:cNvSpPr/>
          <p:nvPr/>
        </p:nvSpPr>
        <p:spPr bwMode="auto">
          <a:xfrm>
            <a:off x="3890516" y="2976781"/>
            <a:ext cx="1625600" cy="1625600"/>
          </a:xfrm>
          <a:prstGeom prst="can">
            <a:avLst/>
          </a:prstGeom>
          <a:solidFill>
            <a:schemeClr val="accent3">
              <a:lumMod val="75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2400" dirty="0">
                <a:solidFill>
                  <a:srgbClr val="FFFFFF"/>
                </a:solidFill>
                <a:latin typeface="Franklin Gothic Book"/>
              </a:rPr>
              <a:t>Marketing Data</a:t>
            </a:r>
          </a:p>
        </p:txBody>
      </p:sp>
      <p:pic>
        <p:nvPicPr>
          <p:cNvPr id="1030" name="Picture 6" descr="Image result for brick fence image cartoon">
            <a:extLst>
              <a:ext uri="{FF2B5EF4-FFF2-40B4-BE49-F238E27FC236}">
                <a16:creationId xmlns:a16="http://schemas.microsoft.com/office/drawing/2014/main" xmlns="" id="{49432ABF-FB86-48A0-8525-9DF13E83974D}"/>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4671" b="95223" l="11087" r="89022"/>
                    </a14:imgEffect>
                  </a14:imgLayer>
                </a14:imgProps>
              </a:ext>
              <a:ext uri="{28A0092B-C50C-407E-A947-70E740481C1C}">
                <a14:useLocalDpi xmlns:a14="http://schemas.microsoft.com/office/drawing/2010/main" val="0"/>
              </a:ext>
            </a:extLst>
          </a:blip>
          <a:srcRect/>
          <a:stretch>
            <a:fillRect/>
          </a:stretch>
        </p:blipFill>
        <p:spPr bwMode="auto">
          <a:xfrm>
            <a:off x="4856545" y="2569917"/>
            <a:ext cx="3679672" cy="3768059"/>
          </a:xfrm>
          <a:prstGeom prst="rect">
            <a:avLst/>
          </a:prstGeom>
          <a:noFill/>
          <a:extLst>
            <a:ext uri="{909E8E84-426E-40DD-AFC4-6F175D3DCCD1}">
              <a14:hiddenFill xmlns:a14="http://schemas.microsoft.com/office/drawing/2010/main">
                <a:solidFill>
                  <a:srgbClr val="FFFFFF"/>
                </a:solidFill>
              </a14:hiddenFill>
            </a:ext>
          </a:extLst>
        </p:spPr>
      </p:pic>
      <p:sp>
        <p:nvSpPr>
          <p:cNvPr id="5" name="Can 6">
            <a:extLst>
              <a:ext uri="{FF2B5EF4-FFF2-40B4-BE49-F238E27FC236}">
                <a16:creationId xmlns:a16="http://schemas.microsoft.com/office/drawing/2014/main" xmlns="" id="{BEE2B75F-8430-4B38-801D-E5F7C8F46A73}"/>
              </a:ext>
            </a:extLst>
          </p:cNvPr>
          <p:cNvSpPr/>
          <p:nvPr/>
        </p:nvSpPr>
        <p:spPr bwMode="auto">
          <a:xfrm>
            <a:off x="7031967" y="4602381"/>
            <a:ext cx="1625600" cy="1625600"/>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2400" dirty="0">
                <a:solidFill>
                  <a:srgbClr val="FFFFFF"/>
                </a:solidFill>
                <a:latin typeface="Franklin Gothic Book"/>
              </a:rPr>
              <a:t>Regional Sales Data</a:t>
            </a:r>
          </a:p>
        </p:txBody>
      </p:sp>
      <p:pic>
        <p:nvPicPr>
          <p:cNvPr id="1032" name="Picture 8" descr="Image result for Shipping Truck">
            <a:extLst>
              <a:ext uri="{FF2B5EF4-FFF2-40B4-BE49-F238E27FC236}">
                <a16:creationId xmlns:a16="http://schemas.microsoft.com/office/drawing/2014/main" xmlns="" id="{17E9B78A-E301-4CDD-A78E-F4E9A81233DE}"/>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6452" l="1774" r="97742"/>
                    </a14:imgEffect>
                  </a14:imgLayer>
                </a14:imgProps>
              </a:ext>
              <a:ext uri="{28A0092B-C50C-407E-A947-70E740481C1C}">
                <a14:useLocalDpi xmlns:a14="http://schemas.microsoft.com/office/drawing/2010/main" val="0"/>
              </a:ext>
            </a:extLst>
          </a:blip>
          <a:srcRect/>
          <a:stretch>
            <a:fillRect/>
          </a:stretch>
        </p:blipFill>
        <p:spPr bwMode="auto">
          <a:xfrm>
            <a:off x="8904488" y="2814129"/>
            <a:ext cx="2779512" cy="13897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D8E8C48-74C7-4038-BDEF-A1779B235339}"/>
              </a:ext>
            </a:extLst>
          </p:cNvPr>
          <p:cNvSpPr txBox="1"/>
          <p:nvPr/>
        </p:nvSpPr>
        <p:spPr bwMode="auto">
          <a:xfrm>
            <a:off x="528000" y="1345489"/>
            <a:ext cx="5721600" cy="86196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rtlCol="0" anchor="ctr" anchorCtr="0">
            <a:spAutoFit/>
          </a:bodyPr>
          <a:lstStyle/>
          <a:p>
            <a:pPr algn="ctr"/>
            <a:r>
              <a:rPr lang="en-US" sz="1867" b="1" dirty="0">
                <a:solidFill>
                  <a:schemeClr val="tx1">
                    <a:lumMod val="90000"/>
                    <a:lumOff val="10000"/>
                  </a:schemeClr>
                </a:solidFill>
              </a:rPr>
              <a:t>A Story of Functional Transactional Databases</a:t>
            </a:r>
          </a:p>
          <a:p>
            <a:pPr algn="ctr"/>
            <a:r>
              <a:rPr lang="en-US" sz="1867" dirty="0">
                <a:solidFill>
                  <a:schemeClr val="tx1">
                    <a:lumMod val="90000"/>
                    <a:lumOff val="10000"/>
                  </a:schemeClr>
                </a:solidFill>
              </a:rPr>
              <a:t>-Sufficiently supporting a function’s operational needs</a:t>
            </a:r>
          </a:p>
          <a:p>
            <a:pPr algn="ctr"/>
            <a:r>
              <a:rPr lang="en-US" sz="1867" dirty="0">
                <a:solidFill>
                  <a:schemeClr val="tx1">
                    <a:lumMod val="90000"/>
                    <a:lumOff val="10000"/>
                  </a:schemeClr>
                </a:solidFill>
              </a:rPr>
              <a:t>-Data difficult (or impossible) to share between systems</a:t>
            </a:r>
            <a:r>
              <a:rPr lang="en-US" sz="1467" dirty="0">
                <a:solidFill>
                  <a:schemeClr val="tx1">
                    <a:lumMod val="90000"/>
                    <a:lumOff val="10000"/>
                  </a:schemeClr>
                </a:solidFill>
              </a:rPr>
              <a:t>.</a:t>
            </a:r>
          </a:p>
        </p:txBody>
      </p:sp>
      <p:sp>
        <p:nvSpPr>
          <p:cNvPr id="11" name="Slide Number Placeholder 1">
            <a:extLst>
              <a:ext uri="{FF2B5EF4-FFF2-40B4-BE49-F238E27FC236}">
                <a16:creationId xmlns:a16="http://schemas.microsoft.com/office/drawing/2014/main" xmlns="" id="{E371BB9E-3DF7-4B5B-BB14-E4FFD7C039FC}"/>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30</a:t>
            </a:fld>
            <a:endParaRPr lang="en-US" dirty="0"/>
          </a:p>
        </p:txBody>
      </p:sp>
    </p:spTree>
    <p:extLst>
      <p:ext uri="{BB962C8B-B14F-4D97-AF65-F5344CB8AC3E}">
        <p14:creationId xmlns:p14="http://schemas.microsoft.com/office/powerpoint/2010/main" val="1501406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fade">
                                      <p:cBhvr>
                                        <p:cTn id="18"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3.bp.blogspot.com/-e9OQeG0l0Ec/TidK1QvcJYI/AAAAAAAAAJU/KILPgWGUhpk/s1600/puzzle%2Bpieces.JPG"/>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7165" r="1676" b="14030"/>
          <a:stretch/>
        </p:blipFill>
        <p:spPr bwMode="auto">
          <a:xfrm>
            <a:off x="9066939" y="4641213"/>
            <a:ext cx="2003587" cy="15742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Analytical Queries</a:t>
            </a:r>
          </a:p>
        </p:txBody>
      </p:sp>
      <p:sp>
        <p:nvSpPr>
          <p:cNvPr id="8" name="Can 7"/>
          <p:cNvSpPr/>
          <p:nvPr/>
        </p:nvSpPr>
        <p:spPr bwMode="auto">
          <a:xfrm>
            <a:off x="9253671" y="2472736"/>
            <a:ext cx="1270000" cy="636032"/>
          </a:xfrm>
          <a:prstGeom prst="can">
            <a:avLst/>
          </a:prstGeom>
          <a:solidFill>
            <a:schemeClr val="accent3">
              <a:lumMod val="75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Marketing Data</a:t>
            </a:r>
          </a:p>
        </p:txBody>
      </p:sp>
      <p:sp>
        <p:nvSpPr>
          <p:cNvPr id="9" name="Can 8"/>
          <p:cNvSpPr/>
          <p:nvPr/>
        </p:nvSpPr>
        <p:spPr bwMode="auto">
          <a:xfrm>
            <a:off x="9927456" y="1911872"/>
            <a:ext cx="1270000" cy="636032"/>
          </a:xfrm>
          <a:prstGeom prst="can">
            <a:avLst/>
          </a:prstGeom>
          <a:ln>
            <a:headEnd type="none" w="med" len="med"/>
            <a:tailEnd type="none" w="med" len="me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Shipping Data</a:t>
            </a:r>
          </a:p>
        </p:txBody>
      </p:sp>
      <p:sp>
        <p:nvSpPr>
          <p:cNvPr id="10" name="Can 9"/>
          <p:cNvSpPr/>
          <p:nvPr/>
        </p:nvSpPr>
        <p:spPr bwMode="auto">
          <a:xfrm>
            <a:off x="8514287" y="1930352"/>
            <a:ext cx="1349375" cy="636032"/>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Production</a:t>
            </a:r>
          </a:p>
          <a:p>
            <a:pPr algn="ctr" defTabSz="1219170" eaLnBrk="0" fontAlgn="base" hangingPunct="0">
              <a:spcBef>
                <a:spcPct val="0"/>
              </a:spcBef>
              <a:spcAft>
                <a:spcPct val="0"/>
              </a:spcAft>
              <a:defRPr/>
            </a:pPr>
            <a:r>
              <a:rPr lang="en-US" sz="1600" dirty="0">
                <a:solidFill>
                  <a:srgbClr val="FFFFFF"/>
                </a:solidFill>
                <a:latin typeface="Franklin Gothic Book"/>
              </a:rPr>
              <a:t>Data</a:t>
            </a:r>
          </a:p>
        </p:txBody>
      </p:sp>
      <p:sp>
        <p:nvSpPr>
          <p:cNvPr id="11" name="Can 10"/>
          <p:cNvSpPr/>
          <p:nvPr/>
        </p:nvSpPr>
        <p:spPr bwMode="auto">
          <a:xfrm>
            <a:off x="9143931" y="1315488"/>
            <a:ext cx="1270000" cy="636032"/>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Regional Sales Data</a:t>
            </a:r>
          </a:p>
        </p:txBody>
      </p:sp>
      <p:sp>
        <p:nvSpPr>
          <p:cNvPr id="12" name="Can 11"/>
          <p:cNvSpPr/>
          <p:nvPr/>
        </p:nvSpPr>
        <p:spPr bwMode="auto">
          <a:xfrm>
            <a:off x="7882861" y="3996425"/>
            <a:ext cx="4089191" cy="2545600"/>
          </a:xfrm>
          <a:prstGeom prst="can">
            <a:avLst/>
          </a:prstGeom>
          <a:solidFill>
            <a:srgbClr val="366092">
              <a:alpha val="45882"/>
            </a:srgbClr>
          </a:solidFill>
          <a:ln>
            <a:headEnd type="none" w="med" len="med"/>
            <a:tailEnd type="none" w="med" len="me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4267" dirty="0">
                <a:solidFill>
                  <a:srgbClr val="FFFFFF"/>
                </a:solidFill>
                <a:latin typeface="Franklin Gothic Book"/>
              </a:rPr>
              <a:t>Data Warehouse</a:t>
            </a:r>
          </a:p>
        </p:txBody>
      </p:sp>
      <p:pic>
        <p:nvPicPr>
          <p:cNvPr id="13" name="Picture 4" descr="http://garrettbrobinson.com/wp-content/uploads/2014/04/funn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939" y="3286947"/>
            <a:ext cx="1832013" cy="1098109"/>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Oval 5">
            <a:extLst>
              <a:ext uri="{FF2B5EF4-FFF2-40B4-BE49-F238E27FC236}">
                <a16:creationId xmlns:a16="http://schemas.microsoft.com/office/drawing/2014/main" xmlns="" id="{0998050A-BDE7-4CE5-B78A-661F824E6874}"/>
              </a:ext>
            </a:extLst>
          </p:cNvPr>
          <p:cNvSpPr/>
          <p:nvPr/>
        </p:nvSpPr>
        <p:spPr>
          <a:xfrm>
            <a:off x="323615" y="1006120"/>
            <a:ext cx="7506588" cy="3235864"/>
          </a:xfrm>
          <a:prstGeom prst="wedgeEllipseCallout">
            <a:avLst>
              <a:gd name="adj1" fmla="val -49633"/>
              <a:gd name="adj2" fmla="val 59893"/>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3200" dirty="0">
                <a:solidFill>
                  <a:srgbClr val="FFFFFF"/>
                </a:solidFill>
                <a:latin typeface="Franklin Gothic Book"/>
              </a:rPr>
              <a:t>Ability to detect short-term and long-term sales boosts</a:t>
            </a:r>
            <a:br>
              <a:rPr lang="en-US" sz="3200" dirty="0">
                <a:solidFill>
                  <a:srgbClr val="FFFFFF"/>
                </a:solidFill>
                <a:latin typeface="Franklin Gothic Book"/>
              </a:rPr>
            </a:br>
            <a:r>
              <a:rPr lang="en-US" sz="3200" dirty="0">
                <a:solidFill>
                  <a:srgbClr val="FFFFFF"/>
                </a:solidFill>
                <a:latin typeface="Franklin Gothic Book"/>
              </a:rPr>
              <a:t>…by region</a:t>
            </a:r>
          </a:p>
          <a:p>
            <a:pPr algn="ctr" defTabSz="1219170" eaLnBrk="0" fontAlgn="base" hangingPunct="0">
              <a:spcBef>
                <a:spcPct val="0"/>
              </a:spcBef>
              <a:spcAft>
                <a:spcPct val="0"/>
              </a:spcAft>
              <a:defRPr/>
            </a:pPr>
            <a:r>
              <a:rPr lang="en-US" sz="3200" dirty="0">
                <a:solidFill>
                  <a:srgbClr val="FFFFFF"/>
                </a:solidFill>
                <a:latin typeface="Franklin Gothic Book"/>
              </a:rPr>
              <a:t>…by demographic</a:t>
            </a:r>
          </a:p>
          <a:p>
            <a:pPr algn="ctr" defTabSz="1219170" eaLnBrk="0" fontAlgn="base" hangingPunct="0">
              <a:spcBef>
                <a:spcPct val="0"/>
              </a:spcBef>
              <a:spcAft>
                <a:spcPct val="0"/>
              </a:spcAft>
              <a:defRPr/>
            </a:pPr>
            <a:r>
              <a:rPr lang="en-US" sz="3200" dirty="0">
                <a:solidFill>
                  <a:srgbClr val="FFFFFF"/>
                </a:solidFill>
                <a:latin typeface="Franklin Gothic Book"/>
              </a:rPr>
              <a:t>…by product</a:t>
            </a:r>
          </a:p>
        </p:txBody>
      </p:sp>
      <p:sp>
        <p:nvSpPr>
          <p:cNvPr id="16" name="Speech Bubble: Oval 15">
            <a:extLst>
              <a:ext uri="{FF2B5EF4-FFF2-40B4-BE49-F238E27FC236}">
                <a16:creationId xmlns:a16="http://schemas.microsoft.com/office/drawing/2014/main" xmlns="" id="{E5E8D4F1-A29A-4602-80D3-ED7F708E9B18}"/>
              </a:ext>
            </a:extLst>
          </p:cNvPr>
          <p:cNvSpPr/>
          <p:nvPr/>
        </p:nvSpPr>
        <p:spPr>
          <a:xfrm>
            <a:off x="312478" y="1006120"/>
            <a:ext cx="7506588" cy="3235864"/>
          </a:xfrm>
          <a:prstGeom prst="wedgeEllipseCallout">
            <a:avLst>
              <a:gd name="adj1" fmla="val -49633"/>
              <a:gd name="adj2" fmla="val 59893"/>
            </a:avLst>
          </a:prstGeom>
          <a:solidFill>
            <a:schemeClr val="accent3"/>
          </a:solidFill>
        </p:spPr>
        <p:txBody>
          <a:bodyPr wrap="square" rtlCol="0" anchor="ctr">
            <a:noAutofit/>
          </a:bodyPr>
          <a:lstStyle/>
          <a:p>
            <a:pPr algn="ctr" defTabSz="1219170" eaLnBrk="0" fontAlgn="base" hangingPunct="0">
              <a:spcBef>
                <a:spcPct val="0"/>
              </a:spcBef>
              <a:spcAft>
                <a:spcPct val="0"/>
              </a:spcAft>
              <a:defRPr/>
            </a:pPr>
            <a:r>
              <a:rPr lang="en-US" sz="3200" dirty="0">
                <a:solidFill>
                  <a:srgbClr val="FFFFFF"/>
                </a:solidFill>
                <a:latin typeface="Franklin Gothic Book"/>
              </a:rPr>
              <a:t>We launched a new product – how can we use marketing research to understand how much production we’ll need?</a:t>
            </a:r>
          </a:p>
        </p:txBody>
      </p:sp>
      <p:sp>
        <p:nvSpPr>
          <p:cNvPr id="15" name="Speech Bubble: Oval 14">
            <a:extLst>
              <a:ext uri="{FF2B5EF4-FFF2-40B4-BE49-F238E27FC236}">
                <a16:creationId xmlns:a16="http://schemas.microsoft.com/office/drawing/2014/main" xmlns="" id="{DD332A1F-87CA-4D32-9A4B-D93F45070B49}"/>
              </a:ext>
            </a:extLst>
          </p:cNvPr>
          <p:cNvSpPr/>
          <p:nvPr/>
        </p:nvSpPr>
        <p:spPr>
          <a:xfrm>
            <a:off x="312945" y="1008808"/>
            <a:ext cx="7506588" cy="3235864"/>
          </a:xfrm>
          <a:prstGeom prst="wedgeEllipseCallout">
            <a:avLst>
              <a:gd name="adj1" fmla="val -49633"/>
              <a:gd name="adj2" fmla="val 59893"/>
            </a:avLst>
          </a:prstGeom>
          <a:solidFill>
            <a:schemeClr val="accent1"/>
          </a:solidFill>
        </p:spPr>
        <p:txBody>
          <a:bodyPr wrap="square" rtlCol="0" anchor="ctr">
            <a:noAutofit/>
          </a:bodyPr>
          <a:lstStyle/>
          <a:p>
            <a:pPr algn="ctr" defTabSz="1219170" eaLnBrk="0" fontAlgn="base" hangingPunct="0">
              <a:spcBef>
                <a:spcPct val="0"/>
              </a:spcBef>
              <a:spcAft>
                <a:spcPct val="0"/>
              </a:spcAft>
              <a:defRPr/>
            </a:pPr>
            <a:r>
              <a:rPr lang="en-US" sz="3200" dirty="0">
                <a:solidFill>
                  <a:srgbClr val="FFFFFF"/>
                </a:solidFill>
                <a:latin typeface="Franklin Gothic Book"/>
              </a:rPr>
              <a:t>Which supplier delays are costing us the most money and impacting our sales?</a:t>
            </a:r>
          </a:p>
        </p:txBody>
      </p:sp>
      <p:sp>
        <p:nvSpPr>
          <p:cNvPr id="17" name="TextBox 16">
            <a:extLst>
              <a:ext uri="{FF2B5EF4-FFF2-40B4-BE49-F238E27FC236}">
                <a16:creationId xmlns:a16="http://schemas.microsoft.com/office/drawing/2014/main" xmlns="" id="{899327C5-6109-49E4-A3A4-2E7224136FF3}"/>
              </a:ext>
            </a:extLst>
          </p:cNvPr>
          <p:cNvSpPr txBox="1"/>
          <p:nvPr/>
        </p:nvSpPr>
        <p:spPr bwMode="auto">
          <a:xfrm>
            <a:off x="1121475" y="5269130"/>
            <a:ext cx="5721600" cy="86196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rtlCol="0" anchor="ctr" anchorCtr="0">
            <a:spAutoFit/>
          </a:bodyPr>
          <a:lstStyle/>
          <a:p>
            <a:pPr algn="ctr"/>
            <a:r>
              <a:rPr lang="en-US" sz="1867" b="1" dirty="0">
                <a:solidFill>
                  <a:schemeClr val="tx1">
                    <a:lumMod val="90000"/>
                    <a:lumOff val="10000"/>
                  </a:schemeClr>
                </a:solidFill>
              </a:rPr>
              <a:t>We can’t answer these questions until we can combine data from the multiple operational data sources in the previous slide</a:t>
            </a:r>
            <a:r>
              <a:rPr lang="en-US" sz="1467" dirty="0">
                <a:solidFill>
                  <a:schemeClr val="tx1">
                    <a:lumMod val="90000"/>
                    <a:lumOff val="10000"/>
                  </a:schemeClr>
                </a:solidFill>
              </a:rPr>
              <a:t>.</a:t>
            </a:r>
          </a:p>
        </p:txBody>
      </p:sp>
      <p:sp>
        <p:nvSpPr>
          <p:cNvPr id="18" name="Slide Number Placeholder 1">
            <a:extLst>
              <a:ext uri="{FF2B5EF4-FFF2-40B4-BE49-F238E27FC236}">
                <a16:creationId xmlns:a16="http://schemas.microsoft.com/office/drawing/2014/main" xmlns="" id="{BDA99984-9A01-4C68-A30D-6287913B9EE3}"/>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31</a:t>
            </a:fld>
            <a:endParaRPr lang="en-US" dirty="0"/>
          </a:p>
        </p:txBody>
      </p:sp>
    </p:spTree>
    <p:extLst>
      <p:ext uri="{BB962C8B-B14F-4D97-AF65-F5344CB8AC3E}">
        <p14:creationId xmlns:p14="http://schemas.microsoft.com/office/powerpoint/2010/main" val="4141289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16"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3.bp.blogspot.com/-e9OQeG0l0Ec/TidK1QvcJYI/AAAAAAAAAJU/KILPgWGUhpk/s1600/puzzle%2Bpieces.JPG"/>
          <p:cNvPicPr>
            <a:picLocks noChangeAspect="1" noChangeArrowheads="1"/>
          </p:cNvPicPr>
          <p:nvPr/>
        </p:nvPicPr>
        <p:blipFill rotWithShape="1">
          <a:blip r:embed="rId2">
            <a:extLst>
              <a:ext uri="{28A0092B-C50C-407E-A947-70E740481C1C}">
                <a14:useLocalDpi xmlns:a14="http://schemas.microsoft.com/office/drawing/2010/main" val="0"/>
              </a:ext>
            </a:extLst>
          </a:blip>
          <a:srcRect l="4469" t="7165" r="1676" b="14030"/>
          <a:stretch/>
        </p:blipFill>
        <p:spPr bwMode="auto">
          <a:xfrm>
            <a:off x="9066939" y="4641213"/>
            <a:ext cx="2003587" cy="157424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5"/>
          </p:nvPr>
        </p:nvSpPr>
        <p:spPr>
          <a:xfrm>
            <a:off x="406401" y="3598657"/>
            <a:ext cx="7103729" cy="2878343"/>
          </a:xfrm>
        </p:spPr>
        <p:txBody>
          <a:bodyPr/>
          <a:lstStyle/>
          <a:p>
            <a:pPr marL="0" indent="0" algn="ctr">
              <a:buNone/>
            </a:pPr>
            <a:r>
              <a:rPr lang="en-US" sz="2133" dirty="0"/>
              <a:t>This effective use of information is expected to enable the business to make more </a:t>
            </a:r>
            <a:r>
              <a:rPr lang="en-US" sz="2133" b="1" dirty="0">
                <a:solidFill>
                  <a:schemeClr val="accent5">
                    <a:lumMod val="75000"/>
                  </a:schemeClr>
                </a:solidFill>
              </a:rPr>
              <a:t>critical time-sensitive decisions</a:t>
            </a:r>
            <a:r>
              <a:rPr lang="en-US" sz="2133" dirty="0"/>
              <a:t>, as well as </a:t>
            </a:r>
            <a:r>
              <a:rPr lang="en-US" sz="2133" b="1" dirty="0">
                <a:solidFill>
                  <a:schemeClr val="accent5">
                    <a:lumMod val="75000"/>
                  </a:schemeClr>
                </a:solidFill>
              </a:rPr>
              <a:t>look back in history </a:t>
            </a:r>
            <a:r>
              <a:rPr lang="en-US" sz="2133" dirty="0"/>
              <a:t>more accurately for trending and strategic optimization analysis.</a:t>
            </a:r>
          </a:p>
        </p:txBody>
      </p:sp>
      <p:sp>
        <p:nvSpPr>
          <p:cNvPr id="2" name="Title 1"/>
          <p:cNvSpPr>
            <a:spLocks noGrp="1"/>
          </p:cNvSpPr>
          <p:nvPr>
            <p:ph type="title"/>
          </p:nvPr>
        </p:nvSpPr>
        <p:spPr/>
        <p:txBody>
          <a:bodyPr/>
          <a:lstStyle/>
          <a:p>
            <a:r>
              <a:rPr lang="en-US" dirty="0"/>
              <a:t>Building a Data Warehouse</a:t>
            </a:r>
          </a:p>
        </p:txBody>
      </p:sp>
      <p:sp>
        <p:nvSpPr>
          <p:cNvPr id="8" name="Can 7"/>
          <p:cNvSpPr/>
          <p:nvPr/>
        </p:nvSpPr>
        <p:spPr bwMode="auto">
          <a:xfrm>
            <a:off x="9253671" y="2472736"/>
            <a:ext cx="1270000" cy="636032"/>
          </a:xfrm>
          <a:prstGeom prst="can">
            <a:avLst/>
          </a:prstGeom>
          <a:solidFill>
            <a:schemeClr val="accent3">
              <a:lumMod val="75000"/>
            </a:schemeClr>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Marketing Data</a:t>
            </a:r>
          </a:p>
        </p:txBody>
      </p:sp>
      <p:sp>
        <p:nvSpPr>
          <p:cNvPr id="9" name="Can 8"/>
          <p:cNvSpPr/>
          <p:nvPr/>
        </p:nvSpPr>
        <p:spPr bwMode="auto">
          <a:xfrm>
            <a:off x="9927456" y="1911872"/>
            <a:ext cx="1270000" cy="636032"/>
          </a:xfrm>
          <a:prstGeom prst="can">
            <a:avLst/>
          </a:prstGeom>
          <a:ln>
            <a:headEnd type="none" w="med" len="med"/>
            <a:tailEnd type="none" w="med" len="me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Shipping Data</a:t>
            </a:r>
          </a:p>
        </p:txBody>
      </p:sp>
      <p:sp>
        <p:nvSpPr>
          <p:cNvPr id="10" name="Can 9"/>
          <p:cNvSpPr/>
          <p:nvPr/>
        </p:nvSpPr>
        <p:spPr bwMode="auto">
          <a:xfrm>
            <a:off x="8514287" y="1930352"/>
            <a:ext cx="1349375" cy="636032"/>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Production</a:t>
            </a:r>
          </a:p>
          <a:p>
            <a:pPr algn="ctr" defTabSz="1219170" eaLnBrk="0" fontAlgn="base" hangingPunct="0">
              <a:spcBef>
                <a:spcPct val="0"/>
              </a:spcBef>
              <a:spcAft>
                <a:spcPct val="0"/>
              </a:spcAft>
              <a:defRPr/>
            </a:pPr>
            <a:r>
              <a:rPr lang="en-US" sz="1600" dirty="0">
                <a:solidFill>
                  <a:srgbClr val="FFFFFF"/>
                </a:solidFill>
                <a:latin typeface="Franklin Gothic Book"/>
              </a:rPr>
              <a:t>Data</a:t>
            </a:r>
          </a:p>
        </p:txBody>
      </p:sp>
      <p:sp>
        <p:nvSpPr>
          <p:cNvPr id="11" name="Can 10"/>
          <p:cNvSpPr/>
          <p:nvPr/>
        </p:nvSpPr>
        <p:spPr bwMode="auto">
          <a:xfrm>
            <a:off x="9143931" y="1315488"/>
            <a:ext cx="1270000" cy="636032"/>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1600" dirty="0">
                <a:solidFill>
                  <a:srgbClr val="FFFFFF"/>
                </a:solidFill>
                <a:latin typeface="Franklin Gothic Book"/>
              </a:rPr>
              <a:t>Regional Sales Data</a:t>
            </a:r>
          </a:p>
        </p:txBody>
      </p:sp>
      <p:sp>
        <p:nvSpPr>
          <p:cNvPr id="12" name="Can 11"/>
          <p:cNvSpPr/>
          <p:nvPr/>
        </p:nvSpPr>
        <p:spPr bwMode="auto">
          <a:xfrm>
            <a:off x="7875611" y="3994821"/>
            <a:ext cx="4089191" cy="2545600"/>
          </a:xfrm>
          <a:prstGeom prst="can">
            <a:avLst/>
          </a:prstGeom>
          <a:solidFill>
            <a:srgbClr val="366092">
              <a:alpha val="45882"/>
            </a:srgbClr>
          </a:solidFill>
          <a:ln>
            <a:headEnd type="none" w="med" len="med"/>
            <a:tailEnd type="none" w="med" len="me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vert="horz" wrap="square" lIns="121920" tIns="60960" rIns="121920" bIns="60960" numCol="1" rtlCol="0" anchor="ctr" anchorCtr="0" compatLnSpc="1">
            <a:prstTxWarp prst="textNoShape">
              <a:avLst/>
            </a:prstTxWarp>
          </a:bodyPr>
          <a:lstStyle/>
          <a:p>
            <a:pPr algn="ctr" defTabSz="1219170" eaLnBrk="0" fontAlgn="base" hangingPunct="0">
              <a:spcBef>
                <a:spcPct val="0"/>
              </a:spcBef>
              <a:spcAft>
                <a:spcPct val="0"/>
              </a:spcAft>
              <a:defRPr/>
            </a:pPr>
            <a:r>
              <a:rPr lang="en-US" sz="4267" dirty="0">
                <a:solidFill>
                  <a:srgbClr val="FFFFFF"/>
                </a:solidFill>
                <a:latin typeface="Franklin Gothic Book"/>
              </a:rPr>
              <a:t>Data Warehouse</a:t>
            </a:r>
          </a:p>
        </p:txBody>
      </p:sp>
      <p:pic>
        <p:nvPicPr>
          <p:cNvPr id="13" name="Picture 4" descr="http://garrettbrobinson.com/wp-content/uploads/2014/04/funn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6939" y="3286947"/>
            <a:ext cx="1832013" cy="1098109"/>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
            <a:extLst>
              <a:ext uri="{FF2B5EF4-FFF2-40B4-BE49-F238E27FC236}">
                <a16:creationId xmlns:a16="http://schemas.microsoft.com/office/drawing/2014/main" xmlns="" id="{C8FDFF97-9EA0-457D-BEF5-1E37BA663A14}"/>
              </a:ext>
            </a:extLst>
          </p:cNvPr>
          <p:cNvSpPr txBox="1">
            <a:spLocks/>
          </p:cNvSpPr>
          <p:nvPr/>
        </p:nvSpPr>
        <p:spPr>
          <a:xfrm>
            <a:off x="495937" y="1487840"/>
            <a:ext cx="7014192" cy="14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121920" tIns="60960" rIns="121920" bIns="60960" rtlCol="0">
            <a:noAutofit/>
          </a:bodyPr>
          <a:lstStyle>
            <a:lvl1pPr marL="342900" indent="-342900" algn="l" rtl="0" eaLnBrk="1" fontAlgn="base" hangingPunct="1">
              <a:spcBef>
                <a:spcPts val="0"/>
              </a:spcBef>
              <a:spcAft>
                <a:spcPts val="1200"/>
              </a:spcAft>
              <a:buClr>
                <a:srgbClr val="E3621B"/>
              </a:buClr>
              <a:buSzPct val="100000"/>
              <a:buFont typeface="Wingdings" panose="05000000000000000000" pitchFamily="2" charset="2"/>
              <a:buChar char="§"/>
              <a:defRPr lang="en-US" sz="3200">
                <a:solidFill>
                  <a:schemeClr val="lt1"/>
                </a:solidFill>
                <a:latin typeface="+mn-lt"/>
                <a:ea typeface="+mn-ea"/>
                <a:cs typeface="+mn-cs"/>
              </a:defRPr>
            </a:lvl1pPr>
            <a:lvl2pPr marL="457200" indent="0" algn="l" rtl="0" eaLnBrk="1" fontAlgn="base" hangingPunct="1">
              <a:spcBef>
                <a:spcPts val="0"/>
              </a:spcBef>
              <a:spcAft>
                <a:spcPts val="1200"/>
              </a:spcAft>
              <a:buClr>
                <a:srgbClr val="FF9900"/>
              </a:buClr>
              <a:buSzPct val="75000"/>
              <a:buFont typeface="Arial" panose="020B0604020202020204" pitchFamily="34" charset="0"/>
              <a:buNone/>
              <a:defRPr lang="en-US" sz="2800">
                <a:solidFill>
                  <a:schemeClr val="lt1"/>
                </a:solidFill>
                <a:latin typeface="+mn-lt"/>
                <a:ea typeface="+mn-ea"/>
                <a:cs typeface="+mn-cs"/>
              </a:defRPr>
            </a:lvl2pPr>
            <a:lvl3pPr marL="914400" indent="0" algn="l" rtl="0" eaLnBrk="1" fontAlgn="base" hangingPunct="1">
              <a:spcBef>
                <a:spcPts val="0"/>
              </a:spcBef>
              <a:spcAft>
                <a:spcPts val="1200"/>
              </a:spcAft>
              <a:buClr>
                <a:srgbClr val="FF9900"/>
              </a:buClr>
              <a:buSzPct val="50000"/>
              <a:buFont typeface="Arial" panose="020B0604020202020204" pitchFamily="34" charset="0"/>
              <a:buNone/>
              <a:defRPr lang="en-US" sz="2400">
                <a:solidFill>
                  <a:schemeClr val="lt1"/>
                </a:solidFill>
                <a:latin typeface="+mn-lt"/>
                <a:ea typeface="+mn-ea"/>
                <a:cs typeface="+mn-cs"/>
              </a:defRPr>
            </a:lvl3pPr>
            <a:lvl4pPr marL="1714500" indent="-342900" algn="l" rtl="0" eaLnBrk="1" fontAlgn="base" hangingPunct="1">
              <a:spcBef>
                <a:spcPct val="20000"/>
              </a:spcBef>
              <a:spcAft>
                <a:spcPct val="0"/>
              </a:spcAft>
              <a:buClr>
                <a:srgbClr val="C00000"/>
              </a:buClr>
              <a:buFont typeface="Wingdings" panose="05000000000000000000" pitchFamily="2" charset="2"/>
              <a:buChar char="§"/>
              <a:defRPr lang="en-US" sz="2400" dirty="0" smtClean="0">
                <a:solidFill>
                  <a:schemeClr val="lt1"/>
                </a:solidFill>
                <a:latin typeface="+mn-lt"/>
                <a:ea typeface="+mn-ea"/>
                <a:cs typeface="+mn-cs"/>
              </a:defRPr>
            </a:lvl4pPr>
            <a:lvl5pPr marL="2171700" indent="-342900" algn="l" rtl="0" eaLnBrk="1" fontAlgn="base" hangingPunct="1">
              <a:spcBef>
                <a:spcPct val="20000"/>
              </a:spcBef>
              <a:spcAft>
                <a:spcPct val="0"/>
              </a:spcAft>
              <a:buClr>
                <a:srgbClr val="C00000"/>
              </a:buClr>
              <a:buSzPct val="85000"/>
              <a:buFont typeface="Wingdings" panose="05000000000000000000" pitchFamily="2" charset="2"/>
              <a:buChar char="§"/>
              <a:defRPr lang="en-US" sz="2400" dirty="0" smtClean="0">
                <a:solidFill>
                  <a:schemeClr val="lt1"/>
                </a:solidFill>
                <a:latin typeface="+mn-lt"/>
                <a:ea typeface="+mn-ea"/>
                <a:cs typeface="+mn-cs"/>
              </a:defRPr>
            </a:lvl5pPr>
            <a:lvl6pPr marL="2514600" indent="-228600" algn="l" rtl="0" eaLnBrk="1" fontAlgn="base" hangingPunct="1">
              <a:spcBef>
                <a:spcPct val="20000"/>
              </a:spcBef>
              <a:spcAft>
                <a:spcPct val="0"/>
              </a:spcAft>
              <a:buClr>
                <a:schemeClr val="tx1"/>
              </a:buClr>
              <a:buSzPct val="85000"/>
              <a:defRPr sz="2400">
                <a:solidFill>
                  <a:schemeClr val="lt1"/>
                </a:solidFill>
                <a:latin typeface="+mn-lt"/>
                <a:ea typeface="+mn-ea"/>
                <a:cs typeface="+mn-cs"/>
              </a:defRPr>
            </a:lvl6pPr>
            <a:lvl7pPr marL="2971800" indent="-228600" algn="l" rtl="0" eaLnBrk="1" fontAlgn="base" hangingPunct="1">
              <a:spcBef>
                <a:spcPct val="20000"/>
              </a:spcBef>
              <a:spcAft>
                <a:spcPct val="0"/>
              </a:spcAft>
              <a:buClr>
                <a:schemeClr val="tx1"/>
              </a:buClr>
              <a:buSzPct val="85000"/>
              <a:defRPr sz="2400">
                <a:solidFill>
                  <a:schemeClr val="lt1"/>
                </a:solidFill>
                <a:latin typeface="+mn-lt"/>
                <a:ea typeface="+mn-ea"/>
                <a:cs typeface="+mn-cs"/>
              </a:defRPr>
            </a:lvl7pPr>
            <a:lvl8pPr marL="3429000" indent="-228600" algn="l" rtl="0" eaLnBrk="1" fontAlgn="base" hangingPunct="1">
              <a:spcBef>
                <a:spcPct val="20000"/>
              </a:spcBef>
              <a:spcAft>
                <a:spcPct val="0"/>
              </a:spcAft>
              <a:buClr>
                <a:schemeClr val="tx1"/>
              </a:buClr>
              <a:buSzPct val="85000"/>
              <a:defRPr sz="2400">
                <a:solidFill>
                  <a:schemeClr val="lt1"/>
                </a:solidFill>
                <a:latin typeface="+mn-lt"/>
                <a:ea typeface="+mn-ea"/>
                <a:cs typeface="+mn-cs"/>
              </a:defRPr>
            </a:lvl8pPr>
            <a:lvl9pPr marL="3886200" indent="-228600" algn="l" rtl="0" eaLnBrk="1" fontAlgn="base" hangingPunct="1">
              <a:spcBef>
                <a:spcPct val="20000"/>
              </a:spcBef>
              <a:spcAft>
                <a:spcPct val="0"/>
              </a:spcAft>
              <a:buClr>
                <a:schemeClr val="tx1"/>
              </a:buClr>
              <a:buSzPct val="85000"/>
              <a:defRPr sz="2400">
                <a:solidFill>
                  <a:schemeClr val="lt1"/>
                </a:solidFill>
                <a:latin typeface="+mn-lt"/>
                <a:ea typeface="+mn-ea"/>
                <a:cs typeface="+mn-cs"/>
              </a:defRPr>
            </a:lvl9pPr>
          </a:lstStyle>
          <a:p>
            <a:pPr marL="0" indent="0" algn="ctr" defTabSz="1219170">
              <a:spcAft>
                <a:spcPts val="1600"/>
              </a:spcAft>
              <a:buNone/>
              <a:defRPr/>
            </a:pPr>
            <a:r>
              <a:rPr lang="en-US" sz="2133" kern="0" dirty="0">
                <a:solidFill>
                  <a:srgbClr val="FFFFFF"/>
                </a:solidFill>
                <a:latin typeface="Franklin Gothic Book"/>
              </a:rPr>
              <a:t>“[We need] the ability to combine data virtually or in data warehouses with business intelligence analytics to create flexible insight hubs that can be interrogated according to the business’ need.” – </a:t>
            </a:r>
            <a:r>
              <a:rPr lang="en-US" sz="2133" i="1" kern="0" dirty="0">
                <a:solidFill>
                  <a:srgbClr val="FFFFFF"/>
                </a:solidFill>
                <a:latin typeface="Franklin Gothic Book"/>
              </a:rPr>
              <a:t>Exec at Coca-Cola</a:t>
            </a:r>
          </a:p>
          <a:p>
            <a:pPr marL="0" indent="0" defTabSz="1219170">
              <a:spcAft>
                <a:spcPts val="1600"/>
              </a:spcAft>
              <a:buNone/>
              <a:defRPr/>
            </a:pPr>
            <a:endParaRPr lang="en-US" sz="4267" kern="0" dirty="0">
              <a:solidFill>
                <a:srgbClr val="FFFFFF"/>
              </a:solidFill>
              <a:latin typeface="Franklin Gothic Book"/>
            </a:endParaRPr>
          </a:p>
        </p:txBody>
      </p:sp>
      <p:sp>
        <p:nvSpPr>
          <p:cNvPr id="16" name="Slide Number Placeholder 1">
            <a:extLst>
              <a:ext uri="{FF2B5EF4-FFF2-40B4-BE49-F238E27FC236}">
                <a16:creationId xmlns:a16="http://schemas.microsoft.com/office/drawing/2014/main" xmlns="" id="{BC47CC0A-40D1-4F72-A7AF-EA94DCFC5E52}"/>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32</a:t>
            </a:fld>
            <a:endParaRPr lang="en-US" dirty="0"/>
          </a:p>
        </p:txBody>
      </p:sp>
    </p:spTree>
    <p:extLst>
      <p:ext uri="{BB962C8B-B14F-4D97-AF65-F5344CB8AC3E}">
        <p14:creationId xmlns:p14="http://schemas.microsoft.com/office/powerpoint/2010/main" val="3150160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Warehousing in a Nutshell</a:t>
            </a:r>
          </a:p>
        </p:txBody>
      </p:sp>
      <p:sp>
        <p:nvSpPr>
          <p:cNvPr id="6" name="Rectangle 5"/>
          <p:cNvSpPr/>
          <p:nvPr/>
        </p:nvSpPr>
        <p:spPr>
          <a:xfrm>
            <a:off x="1016000" y="4814748"/>
            <a:ext cx="10187008" cy="1763853"/>
          </a:xfrm>
          <a:prstGeom prst="rect">
            <a:avLst/>
          </a:prstGeom>
          <a:solidFill>
            <a:srgbClr val="C0DDA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sz="3200" dirty="0">
                <a:solidFill>
                  <a:srgbClr val="000000"/>
                </a:solidFill>
                <a:latin typeface="Franklin Gothic Book"/>
              </a:rPr>
              <a:t>Normalized Database Solution – Fast, Real-Time, Ideal for Transactions</a:t>
            </a:r>
          </a:p>
        </p:txBody>
      </p:sp>
      <p:sp>
        <p:nvSpPr>
          <p:cNvPr id="7" name="Rectangle 6"/>
          <p:cNvSpPr/>
          <p:nvPr/>
        </p:nvSpPr>
        <p:spPr>
          <a:xfrm>
            <a:off x="1043008" y="1193800"/>
            <a:ext cx="10160000" cy="1727200"/>
          </a:xfrm>
          <a:prstGeom prst="rect">
            <a:avLst/>
          </a:prstGeom>
          <a:solidFill>
            <a:srgbClr val="2C451B"/>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219170" eaLnBrk="0" fontAlgn="base" hangingPunct="0">
              <a:spcBef>
                <a:spcPct val="0"/>
              </a:spcBef>
              <a:spcAft>
                <a:spcPct val="0"/>
              </a:spcAft>
              <a:defRPr/>
            </a:pPr>
            <a:r>
              <a:rPr lang="en-US" sz="3200" dirty="0">
                <a:solidFill>
                  <a:srgbClr val="FFFFFF"/>
                </a:solidFill>
                <a:latin typeface="Franklin Gothic Book"/>
              </a:rPr>
              <a:t>Data Warehouse – Data doesn’t necessarily have to be normalized, but is organized to make common reports efficient. Not real-time.</a:t>
            </a:r>
          </a:p>
        </p:txBody>
      </p:sp>
      <p:sp>
        <p:nvSpPr>
          <p:cNvPr id="8" name="Up Arrow 7"/>
          <p:cNvSpPr/>
          <p:nvPr/>
        </p:nvSpPr>
        <p:spPr>
          <a:xfrm>
            <a:off x="4395808" y="2953473"/>
            <a:ext cx="3048000" cy="1828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defTabSz="1219170" eaLnBrk="0" fontAlgn="base" hangingPunct="0">
              <a:spcBef>
                <a:spcPct val="0"/>
              </a:spcBef>
              <a:spcAft>
                <a:spcPct val="0"/>
              </a:spcAft>
              <a:defRPr/>
            </a:pPr>
            <a:r>
              <a:rPr lang="en-US" sz="1867" dirty="0">
                <a:solidFill>
                  <a:srgbClr val="FFFFFF"/>
                </a:solidFill>
                <a:latin typeface="Franklin Gothic Book"/>
              </a:rPr>
              <a:t>Periodically Transfer and Transform Data</a:t>
            </a:r>
          </a:p>
        </p:txBody>
      </p:sp>
      <p:sp>
        <p:nvSpPr>
          <p:cNvPr id="9" name="Slide Number Placeholder 1">
            <a:extLst>
              <a:ext uri="{FF2B5EF4-FFF2-40B4-BE49-F238E27FC236}">
                <a16:creationId xmlns:a16="http://schemas.microsoft.com/office/drawing/2014/main" xmlns="" id="{39FFB8FD-A01A-470F-BB50-A48924BF548F}"/>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33</a:t>
            </a:fld>
            <a:endParaRPr lang="en-US" dirty="0"/>
          </a:p>
        </p:txBody>
      </p:sp>
    </p:spTree>
    <p:extLst>
      <p:ext uri="{BB962C8B-B14F-4D97-AF65-F5344CB8AC3E}">
        <p14:creationId xmlns:p14="http://schemas.microsoft.com/office/powerpoint/2010/main" val="373999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Warehousing in a Nutshell</a:t>
            </a:r>
          </a:p>
        </p:txBody>
      </p:sp>
      <p:sp>
        <p:nvSpPr>
          <p:cNvPr id="6" name="Rectangle 5"/>
          <p:cNvSpPr/>
          <p:nvPr/>
        </p:nvSpPr>
        <p:spPr>
          <a:xfrm>
            <a:off x="1043009" y="4782274"/>
            <a:ext cx="2311879" cy="1763853"/>
          </a:xfrm>
          <a:prstGeom prst="rect">
            <a:avLst/>
          </a:prstGeom>
          <a:solidFill>
            <a:srgbClr val="C0DDA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sz="3200" dirty="0">
                <a:solidFill>
                  <a:srgbClr val="000000"/>
                </a:solidFill>
                <a:latin typeface="Franklin Gothic Book"/>
              </a:rPr>
              <a:t>Transaction Database</a:t>
            </a:r>
          </a:p>
        </p:txBody>
      </p:sp>
      <p:sp>
        <p:nvSpPr>
          <p:cNvPr id="7" name="Rectangle 6"/>
          <p:cNvSpPr/>
          <p:nvPr/>
        </p:nvSpPr>
        <p:spPr>
          <a:xfrm>
            <a:off x="1043008" y="1193800"/>
            <a:ext cx="10160000" cy="1727200"/>
          </a:xfrm>
          <a:prstGeom prst="rect">
            <a:avLst/>
          </a:prstGeom>
          <a:solidFill>
            <a:srgbClr val="2C451B"/>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defTabSz="1219170" eaLnBrk="0" fontAlgn="base" hangingPunct="0">
              <a:spcBef>
                <a:spcPct val="0"/>
              </a:spcBef>
              <a:spcAft>
                <a:spcPct val="0"/>
              </a:spcAft>
              <a:defRPr/>
            </a:pPr>
            <a:r>
              <a:rPr lang="en-US" sz="3200" dirty="0">
                <a:solidFill>
                  <a:srgbClr val="FFFFFF"/>
                </a:solidFill>
                <a:latin typeface="Franklin Gothic Book"/>
              </a:rPr>
              <a:t>Data Warehouse – Data doesn’t necessarily have to be normalized, but is organized to make common reports efficient. Not real-time.</a:t>
            </a:r>
          </a:p>
        </p:txBody>
      </p:sp>
      <p:sp>
        <p:nvSpPr>
          <p:cNvPr id="8" name="Up Arrow 7"/>
          <p:cNvSpPr/>
          <p:nvPr/>
        </p:nvSpPr>
        <p:spPr>
          <a:xfrm>
            <a:off x="1298050" y="2937236"/>
            <a:ext cx="1801793" cy="1828800"/>
          </a:xfrm>
          <a:prstGeom prst="upArrow">
            <a:avLst>
              <a:gd name="adj1" fmla="val 73584"/>
              <a:gd name="adj2" fmla="val 52935"/>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defTabSz="1219170" eaLnBrk="0" fontAlgn="base" hangingPunct="0">
              <a:spcBef>
                <a:spcPct val="0"/>
              </a:spcBef>
              <a:spcAft>
                <a:spcPct val="0"/>
              </a:spcAft>
              <a:defRPr/>
            </a:pPr>
            <a:r>
              <a:rPr lang="en-US" sz="1600" dirty="0">
                <a:solidFill>
                  <a:srgbClr val="FFFFFF"/>
                </a:solidFill>
                <a:latin typeface="Franklin Gothic Book"/>
              </a:rPr>
              <a:t>Periodically Transfer and Transform Data</a:t>
            </a:r>
          </a:p>
        </p:txBody>
      </p:sp>
      <p:sp>
        <p:nvSpPr>
          <p:cNvPr id="9" name="Rectangle 8">
            <a:extLst>
              <a:ext uri="{FF2B5EF4-FFF2-40B4-BE49-F238E27FC236}">
                <a16:creationId xmlns:a16="http://schemas.microsoft.com/office/drawing/2014/main" xmlns="" id="{8400FF94-4BFA-497A-8371-A7902CC7D873}"/>
              </a:ext>
            </a:extLst>
          </p:cNvPr>
          <p:cNvSpPr/>
          <p:nvPr/>
        </p:nvSpPr>
        <p:spPr>
          <a:xfrm>
            <a:off x="3666133" y="4782274"/>
            <a:ext cx="2311879" cy="1763853"/>
          </a:xfrm>
          <a:prstGeom prst="rect">
            <a:avLst/>
          </a:prstGeom>
          <a:ln w="6350">
            <a:solidFill>
              <a:schemeClr val="accent1"/>
            </a:solidFill>
          </a:ln>
        </p:spPr>
        <p:style>
          <a:lnRef idx="1">
            <a:schemeClr val="accent3"/>
          </a:lnRef>
          <a:fillRef idx="2">
            <a:schemeClr val="accent3"/>
          </a:fillRef>
          <a:effectRef idx="1">
            <a:schemeClr val="accent3"/>
          </a:effectRef>
          <a:fontRef idx="minor">
            <a:schemeClr val="dk1"/>
          </a:fontRef>
        </p:style>
        <p:txBody>
          <a:bodyPr anchor="ctr"/>
          <a:lstStyle/>
          <a:p>
            <a:pPr algn="ctr" defTabSz="1219170" eaLnBrk="0" fontAlgn="base" hangingPunct="0">
              <a:spcBef>
                <a:spcPct val="0"/>
              </a:spcBef>
              <a:spcAft>
                <a:spcPct val="0"/>
              </a:spcAft>
              <a:defRPr/>
            </a:pPr>
            <a:r>
              <a:rPr lang="en-US" sz="3200" dirty="0">
                <a:solidFill>
                  <a:srgbClr val="000000"/>
                </a:solidFill>
                <a:latin typeface="Franklin Gothic Book"/>
              </a:rPr>
              <a:t>Transaction Database</a:t>
            </a:r>
          </a:p>
        </p:txBody>
      </p:sp>
      <p:sp>
        <p:nvSpPr>
          <p:cNvPr id="10" name="Rectangle 9">
            <a:extLst>
              <a:ext uri="{FF2B5EF4-FFF2-40B4-BE49-F238E27FC236}">
                <a16:creationId xmlns:a16="http://schemas.microsoft.com/office/drawing/2014/main" xmlns="" id="{920E41D0-313E-4E77-AF25-91810BF89C51}"/>
              </a:ext>
            </a:extLst>
          </p:cNvPr>
          <p:cNvSpPr/>
          <p:nvPr/>
        </p:nvSpPr>
        <p:spPr>
          <a:xfrm>
            <a:off x="6268006" y="4782274"/>
            <a:ext cx="2311879" cy="1763853"/>
          </a:xfrm>
          <a:prstGeom prst="rect">
            <a:avLst/>
          </a:prstGeom>
          <a:ln w="6350">
            <a:solidFill>
              <a:schemeClr val="accent1"/>
            </a:solidFill>
          </a:ln>
        </p:spPr>
        <p:style>
          <a:lnRef idx="1">
            <a:schemeClr val="accent5"/>
          </a:lnRef>
          <a:fillRef idx="2">
            <a:schemeClr val="accent5"/>
          </a:fillRef>
          <a:effectRef idx="1">
            <a:schemeClr val="accent5"/>
          </a:effectRef>
          <a:fontRef idx="minor">
            <a:schemeClr val="dk1"/>
          </a:fontRef>
        </p:style>
        <p:txBody>
          <a:bodyPr anchor="ctr"/>
          <a:lstStyle/>
          <a:p>
            <a:pPr algn="ctr" defTabSz="1219170" eaLnBrk="0" fontAlgn="base" hangingPunct="0">
              <a:spcBef>
                <a:spcPct val="0"/>
              </a:spcBef>
              <a:spcAft>
                <a:spcPct val="0"/>
              </a:spcAft>
              <a:defRPr/>
            </a:pPr>
            <a:r>
              <a:rPr lang="en-US" sz="3200" dirty="0">
                <a:solidFill>
                  <a:srgbClr val="000000"/>
                </a:solidFill>
                <a:latin typeface="Franklin Gothic Book"/>
              </a:rPr>
              <a:t>Transaction Database</a:t>
            </a:r>
          </a:p>
        </p:txBody>
      </p:sp>
      <p:sp>
        <p:nvSpPr>
          <p:cNvPr id="11" name="Rectangle 10">
            <a:extLst>
              <a:ext uri="{FF2B5EF4-FFF2-40B4-BE49-F238E27FC236}">
                <a16:creationId xmlns:a16="http://schemas.microsoft.com/office/drawing/2014/main" xmlns="" id="{0477B30A-EC31-4263-8B6E-73DF8E1ED704}"/>
              </a:ext>
            </a:extLst>
          </p:cNvPr>
          <p:cNvSpPr/>
          <p:nvPr/>
        </p:nvSpPr>
        <p:spPr>
          <a:xfrm>
            <a:off x="8891130" y="4782274"/>
            <a:ext cx="2311879" cy="1763853"/>
          </a:xfrm>
          <a:prstGeom prst="rect">
            <a:avLst/>
          </a:prstGeom>
          <a:ln w="63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defTabSz="1219170" eaLnBrk="0" fontAlgn="base" hangingPunct="0">
              <a:spcBef>
                <a:spcPct val="0"/>
              </a:spcBef>
              <a:spcAft>
                <a:spcPct val="0"/>
              </a:spcAft>
              <a:defRPr/>
            </a:pPr>
            <a:r>
              <a:rPr lang="en-US" sz="3200" dirty="0">
                <a:solidFill>
                  <a:srgbClr val="000000"/>
                </a:solidFill>
                <a:latin typeface="Franklin Gothic Book"/>
              </a:rPr>
              <a:t>Transaction Database</a:t>
            </a:r>
          </a:p>
        </p:txBody>
      </p:sp>
      <p:sp>
        <p:nvSpPr>
          <p:cNvPr id="12" name="Up Arrow 7">
            <a:extLst>
              <a:ext uri="{FF2B5EF4-FFF2-40B4-BE49-F238E27FC236}">
                <a16:creationId xmlns:a16="http://schemas.microsoft.com/office/drawing/2014/main" xmlns="" id="{5461CEB3-D5E9-4546-B4C4-072361ABB800}"/>
              </a:ext>
            </a:extLst>
          </p:cNvPr>
          <p:cNvSpPr/>
          <p:nvPr/>
        </p:nvSpPr>
        <p:spPr>
          <a:xfrm>
            <a:off x="3921174" y="2953109"/>
            <a:ext cx="1801793" cy="1828800"/>
          </a:xfrm>
          <a:prstGeom prst="upArrow">
            <a:avLst>
              <a:gd name="adj1" fmla="val 73584"/>
              <a:gd name="adj2" fmla="val 52935"/>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defTabSz="1219170" eaLnBrk="0" fontAlgn="base" hangingPunct="0">
              <a:spcBef>
                <a:spcPct val="0"/>
              </a:spcBef>
              <a:spcAft>
                <a:spcPct val="0"/>
              </a:spcAft>
              <a:defRPr/>
            </a:pPr>
            <a:r>
              <a:rPr lang="en-US" sz="1600" dirty="0">
                <a:solidFill>
                  <a:srgbClr val="FFFFFF"/>
                </a:solidFill>
                <a:latin typeface="Franklin Gothic Book"/>
              </a:rPr>
              <a:t>Periodically Transfer and Transform Data</a:t>
            </a:r>
          </a:p>
        </p:txBody>
      </p:sp>
      <p:sp>
        <p:nvSpPr>
          <p:cNvPr id="13" name="Up Arrow 7">
            <a:extLst>
              <a:ext uri="{FF2B5EF4-FFF2-40B4-BE49-F238E27FC236}">
                <a16:creationId xmlns:a16="http://schemas.microsoft.com/office/drawing/2014/main" xmlns="" id="{A949D486-2078-4BCC-A8EB-8CB0317C04A4}"/>
              </a:ext>
            </a:extLst>
          </p:cNvPr>
          <p:cNvSpPr/>
          <p:nvPr/>
        </p:nvSpPr>
        <p:spPr>
          <a:xfrm>
            <a:off x="6523048" y="2953473"/>
            <a:ext cx="1801793" cy="1828800"/>
          </a:xfrm>
          <a:prstGeom prst="upArrow">
            <a:avLst>
              <a:gd name="adj1" fmla="val 73584"/>
              <a:gd name="adj2" fmla="val 52935"/>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defTabSz="1219170" eaLnBrk="0" fontAlgn="base" hangingPunct="0">
              <a:spcBef>
                <a:spcPct val="0"/>
              </a:spcBef>
              <a:spcAft>
                <a:spcPct val="0"/>
              </a:spcAft>
              <a:defRPr/>
            </a:pPr>
            <a:r>
              <a:rPr lang="en-US" sz="1600" dirty="0">
                <a:solidFill>
                  <a:srgbClr val="FFFFFF"/>
                </a:solidFill>
                <a:latin typeface="Franklin Gothic Book"/>
              </a:rPr>
              <a:t>Periodically Transfer and Transform Data</a:t>
            </a:r>
          </a:p>
        </p:txBody>
      </p:sp>
      <p:sp>
        <p:nvSpPr>
          <p:cNvPr id="14" name="Up Arrow 7">
            <a:extLst>
              <a:ext uri="{FF2B5EF4-FFF2-40B4-BE49-F238E27FC236}">
                <a16:creationId xmlns:a16="http://schemas.microsoft.com/office/drawing/2014/main" xmlns="" id="{D56ABB80-7742-434D-A207-27CC76882543}"/>
              </a:ext>
            </a:extLst>
          </p:cNvPr>
          <p:cNvSpPr/>
          <p:nvPr/>
        </p:nvSpPr>
        <p:spPr>
          <a:xfrm>
            <a:off x="9146172" y="2953473"/>
            <a:ext cx="1801793" cy="1828800"/>
          </a:xfrm>
          <a:prstGeom prst="upArrow">
            <a:avLst>
              <a:gd name="adj1" fmla="val 73584"/>
              <a:gd name="adj2" fmla="val 52935"/>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defTabSz="1219170" eaLnBrk="0" fontAlgn="base" hangingPunct="0">
              <a:spcBef>
                <a:spcPct val="0"/>
              </a:spcBef>
              <a:spcAft>
                <a:spcPct val="0"/>
              </a:spcAft>
              <a:defRPr/>
            </a:pPr>
            <a:r>
              <a:rPr lang="en-US" sz="1600" dirty="0">
                <a:solidFill>
                  <a:srgbClr val="FFFFFF"/>
                </a:solidFill>
                <a:latin typeface="Franklin Gothic Book"/>
              </a:rPr>
              <a:t>Periodically Transfer and Transform Data</a:t>
            </a:r>
          </a:p>
        </p:txBody>
      </p:sp>
      <p:sp>
        <p:nvSpPr>
          <p:cNvPr id="15" name="Slide Number Placeholder 1">
            <a:extLst>
              <a:ext uri="{FF2B5EF4-FFF2-40B4-BE49-F238E27FC236}">
                <a16:creationId xmlns:a16="http://schemas.microsoft.com/office/drawing/2014/main" xmlns="" id="{2A6C5B4E-8CC0-4452-8DBE-1215B486DE12}"/>
              </a:ext>
            </a:extLst>
          </p:cNvPr>
          <p:cNvSpPr>
            <a:spLocks noGrp="1"/>
          </p:cNvSpPr>
          <p:nvPr>
            <p:ph type="sldNum" sz="quarter" idx="17"/>
          </p:nvPr>
        </p:nvSpPr>
        <p:spPr>
          <a:xfrm>
            <a:off x="11684000" y="6510030"/>
            <a:ext cx="406400" cy="333415"/>
          </a:xfrm>
        </p:spPr>
        <p:txBody>
          <a:bodyPr/>
          <a:lstStyle/>
          <a:p>
            <a:fld id="{ED4E8DE7-8107-485D-819E-7A652D98D056}" type="slidenum">
              <a:rPr lang="en-US" smtClean="0"/>
              <a:pPr/>
              <a:t>34</a:t>
            </a:fld>
            <a:endParaRPr lang="en-US" dirty="0"/>
          </a:p>
        </p:txBody>
      </p:sp>
    </p:spTree>
    <p:extLst>
      <p:ext uri="{BB962C8B-B14F-4D97-AF65-F5344CB8AC3E}">
        <p14:creationId xmlns:p14="http://schemas.microsoft.com/office/powerpoint/2010/main" val="900961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733519" y="1224918"/>
            <a:ext cx="10104408" cy="4846089"/>
          </a:xfrm>
        </p:spPr>
        <p:txBody>
          <a:bodyPr>
            <a:normAutofit lnSpcReduction="10000"/>
          </a:bodyPr>
          <a:lstStyle/>
          <a:p>
            <a:pPr>
              <a:buNone/>
            </a:pPr>
            <a:r>
              <a:rPr lang="en-US" sz="3733" b="1" dirty="0"/>
              <a:t>A database solution that is…</a:t>
            </a:r>
          </a:p>
          <a:p>
            <a:pPr marL="609585" indent="-609585">
              <a:buFont typeface="+mj-lt"/>
              <a:buAutoNum type="arabicPeriod"/>
            </a:pPr>
            <a:r>
              <a:rPr lang="en-US" sz="3200" dirty="0"/>
              <a:t>Integrated &amp; Enterprise-Wide </a:t>
            </a:r>
            <a:r>
              <a:rPr lang="en-US" sz="3200" i="1" dirty="0"/>
              <a:t>(uses data from across the organization)</a:t>
            </a:r>
          </a:p>
          <a:p>
            <a:pPr marL="609585" indent="-609585">
              <a:buFont typeface="+mj-lt"/>
              <a:buAutoNum type="arabicPeriod"/>
            </a:pPr>
            <a:r>
              <a:rPr lang="en-US" sz="3200" dirty="0"/>
              <a:t>Time Variant </a:t>
            </a:r>
            <a:r>
              <a:rPr lang="en-US" sz="3200" i="1" dirty="0"/>
              <a:t>(ability to store historical data, such as prior prices of your product offerings)</a:t>
            </a:r>
            <a:endParaRPr lang="en-US" sz="3200" dirty="0"/>
          </a:p>
          <a:p>
            <a:pPr marL="609585" indent="-609585">
              <a:buFont typeface="+mj-lt"/>
              <a:buAutoNum type="arabicPeriod"/>
            </a:pPr>
            <a:r>
              <a:rPr lang="en-US" sz="3200" dirty="0"/>
              <a:t>Non-Volatile </a:t>
            </a:r>
            <a:r>
              <a:rPr lang="en-US" sz="3200" i="1" dirty="0"/>
              <a:t>(write access is heavily controlled – this should be a “single [historically accurate] truth” and not for various parties to edit)</a:t>
            </a:r>
            <a:endParaRPr lang="en-US" sz="3200" dirty="0"/>
          </a:p>
          <a:p>
            <a:pPr marL="609585" indent="-609585">
              <a:buFont typeface="+mj-lt"/>
              <a:buAutoNum type="arabicPeriod"/>
            </a:pPr>
            <a:endParaRPr lang="en-US" sz="3200" dirty="0"/>
          </a:p>
        </p:txBody>
      </p:sp>
      <p:sp>
        <p:nvSpPr>
          <p:cNvPr id="5" name="Slide Number Placeholder 4"/>
          <p:cNvSpPr>
            <a:spLocks noGrp="1"/>
          </p:cNvSpPr>
          <p:nvPr>
            <p:ph type="sldNum" sz="quarter" idx="17"/>
          </p:nvPr>
        </p:nvSpPr>
        <p:spPr/>
        <p:txBody>
          <a:bodyPr/>
          <a:lstStyle/>
          <a:p>
            <a:pPr defTabSz="1219170" eaLnBrk="0" fontAlgn="base" hangingPunct="0">
              <a:spcBef>
                <a:spcPct val="0"/>
              </a:spcBef>
              <a:spcAft>
                <a:spcPct val="0"/>
              </a:spcAft>
              <a:defRPr/>
            </a:pPr>
            <a:fld id="{ED4E8DE7-8107-485D-819E-7A652D98D056}" type="slidenum">
              <a:rPr lang="en-US">
                <a:solidFill>
                  <a:srgbClr val="000000"/>
                </a:solidFill>
                <a:latin typeface="Arial" charset="0"/>
              </a:rPr>
              <a:pPr defTabSz="1219170" eaLnBrk="0" fontAlgn="base" hangingPunct="0">
                <a:spcBef>
                  <a:spcPct val="0"/>
                </a:spcBef>
                <a:spcAft>
                  <a:spcPct val="0"/>
                </a:spcAft>
                <a:defRPr/>
              </a:pPr>
              <a:t>35</a:t>
            </a:fld>
            <a:endParaRPr lang="en-US" dirty="0">
              <a:solidFill>
                <a:srgbClr val="000000"/>
              </a:solidFill>
              <a:latin typeface="Arial" charset="0"/>
            </a:endParaRPr>
          </a:p>
        </p:txBody>
      </p:sp>
      <p:sp>
        <p:nvSpPr>
          <p:cNvPr id="2" name="Title 1"/>
          <p:cNvSpPr>
            <a:spLocks noGrp="1"/>
          </p:cNvSpPr>
          <p:nvPr>
            <p:ph type="title"/>
          </p:nvPr>
        </p:nvSpPr>
        <p:spPr/>
        <p:txBody>
          <a:bodyPr/>
          <a:lstStyle/>
          <a:p>
            <a:r>
              <a:rPr lang="en-US" dirty="0"/>
              <a:t>Data Warehouse Description</a:t>
            </a:r>
          </a:p>
        </p:txBody>
      </p:sp>
    </p:spTree>
    <p:extLst>
      <p:ext uri="{BB962C8B-B14F-4D97-AF65-F5344CB8AC3E}">
        <p14:creationId xmlns:p14="http://schemas.microsoft.com/office/powerpoint/2010/main" val="381759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10117033" y="1200169"/>
            <a:ext cx="1499872" cy="5129475"/>
          </a:xfrm>
          <a:prstGeom prst="rect">
            <a:avLst/>
          </a:prstGeom>
          <a:solidFill>
            <a:schemeClr val="accent1">
              <a:lumMod val="25000"/>
              <a:lumOff val="75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Users</a:t>
            </a:r>
          </a:p>
        </p:txBody>
      </p:sp>
      <p:sp>
        <p:nvSpPr>
          <p:cNvPr id="24" name="Rectangle 23"/>
          <p:cNvSpPr/>
          <p:nvPr/>
        </p:nvSpPr>
        <p:spPr>
          <a:xfrm>
            <a:off x="4784337" y="1200169"/>
            <a:ext cx="2567811"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a:t>
            </a:r>
          </a:p>
          <a:p>
            <a:pPr algn="ctr" defTabSz="1219170" eaLnBrk="0" fontAlgn="base" hangingPunct="0">
              <a:spcBef>
                <a:spcPct val="0"/>
              </a:spcBef>
              <a:spcAft>
                <a:spcPct val="0"/>
              </a:spcAft>
              <a:defRPr/>
            </a:pPr>
            <a:r>
              <a:rPr lang="en-US" sz="2400" dirty="0">
                <a:solidFill>
                  <a:srgbClr val="FFFFFF"/>
                </a:solidFill>
                <a:latin typeface="Franklin Gothic Book"/>
              </a:rPr>
              <a:t>Warehouse</a:t>
            </a:r>
          </a:p>
        </p:txBody>
      </p:sp>
      <p:sp>
        <p:nvSpPr>
          <p:cNvPr id="14" name="Flowchart: Magnetic Disk 13"/>
          <p:cNvSpPr/>
          <p:nvPr/>
        </p:nvSpPr>
        <p:spPr>
          <a:xfrm>
            <a:off x="4935459" y="2850375"/>
            <a:ext cx="2320260" cy="1919192"/>
          </a:xfrm>
          <a:prstGeom prst="flowChartMagneticDisk">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Holistic</a:t>
            </a: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r>
              <a:rPr lang="en-US" sz="1867" dirty="0">
                <a:solidFill>
                  <a:srgbClr val="000000"/>
                </a:solidFill>
                <a:latin typeface="Franklin Gothic Book"/>
              </a:rPr>
              <a:t/>
            </a:r>
            <a:br>
              <a:rPr lang="en-US" sz="1867" dirty="0">
                <a:solidFill>
                  <a:srgbClr val="000000"/>
                </a:solidFill>
                <a:latin typeface="Franklin Gothic Book"/>
              </a:rPr>
            </a:br>
            <a:endParaRPr lang="en-US" sz="1867" dirty="0">
              <a:solidFill>
                <a:srgbClr val="000000"/>
              </a:solidFill>
              <a:latin typeface="Franklin Gothic Book"/>
            </a:endParaRPr>
          </a:p>
        </p:txBody>
      </p:sp>
      <p:sp>
        <p:nvSpPr>
          <p:cNvPr id="23" name="Rectangle 22"/>
          <p:cNvSpPr/>
          <p:nvPr/>
        </p:nvSpPr>
        <p:spPr>
          <a:xfrm>
            <a:off x="2764625" y="1200170"/>
            <a:ext cx="1575360" cy="5144791"/>
          </a:xfrm>
          <a:prstGeom prst="rect">
            <a:avLst/>
          </a:prstGeom>
          <a:solidFill>
            <a:schemeClr val="accent3">
              <a:lumMod val="40000"/>
              <a:lumOff val="60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ETL</a:t>
            </a:r>
            <a:br>
              <a:rPr lang="en-US" sz="2400" dirty="0">
                <a:solidFill>
                  <a:srgbClr val="000000"/>
                </a:solidFill>
                <a:latin typeface="Franklin Gothic Book"/>
              </a:rPr>
            </a:br>
            <a:r>
              <a:rPr lang="en-US" sz="2400" dirty="0">
                <a:solidFill>
                  <a:srgbClr val="000000"/>
                </a:solidFill>
                <a:latin typeface="Franklin Gothic Book"/>
              </a:rPr>
              <a:t>Staging*</a:t>
            </a:r>
          </a:p>
        </p:txBody>
      </p:sp>
      <p:sp>
        <p:nvSpPr>
          <p:cNvPr id="21" name="Rectangle 20"/>
          <p:cNvSpPr/>
          <p:nvPr/>
        </p:nvSpPr>
        <p:spPr>
          <a:xfrm>
            <a:off x="538333" y="1200171"/>
            <a:ext cx="1723271" cy="5147964"/>
          </a:xfrm>
          <a:prstGeom prst="rect">
            <a:avLst/>
          </a:prstGeom>
          <a:solidFill>
            <a:srgbClr val="C0DDAD"/>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Data Sources</a:t>
            </a:r>
          </a:p>
        </p:txBody>
      </p:sp>
      <p:sp>
        <p:nvSpPr>
          <p:cNvPr id="2" name="Title 1"/>
          <p:cNvSpPr>
            <a:spLocks noGrp="1"/>
          </p:cNvSpPr>
          <p:nvPr>
            <p:ph type="title"/>
          </p:nvPr>
        </p:nvSpPr>
        <p:spPr/>
        <p:txBody>
          <a:bodyPr/>
          <a:lstStyle/>
          <a:p>
            <a:r>
              <a:rPr lang="en-US" dirty="0"/>
              <a:t>Common Data Warehouse Ecosystem</a:t>
            </a:r>
          </a:p>
        </p:txBody>
      </p:sp>
      <p:sp>
        <p:nvSpPr>
          <p:cNvPr id="11" name="Flowchart: Magnetic Disk 10"/>
          <p:cNvSpPr/>
          <p:nvPr/>
        </p:nvSpPr>
        <p:spPr>
          <a:xfrm>
            <a:off x="762140" y="4977576"/>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Inventory</a:t>
            </a:r>
          </a:p>
        </p:txBody>
      </p:sp>
      <p:sp>
        <p:nvSpPr>
          <p:cNvPr id="12" name="Flowchart: Magnetic Disk 11"/>
          <p:cNvSpPr/>
          <p:nvPr/>
        </p:nvSpPr>
        <p:spPr>
          <a:xfrm>
            <a:off x="762140" y="3639939"/>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Customers</a:t>
            </a:r>
          </a:p>
        </p:txBody>
      </p:sp>
      <p:sp>
        <p:nvSpPr>
          <p:cNvPr id="13" name="Flowchart: Magnetic Disk 12"/>
          <p:cNvSpPr/>
          <p:nvPr/>
        </p:nvSpPr>
        <p:spPr>
          <a:xfrm>
            <a:off x="762140" y="2302301"/>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Orders</a:t>
            </a:r>
          </a:p>
        </p:txBody>
      </p:sp>
      <p:sp>
        <p:nvSpPr>
          <p:cNvPr id="16" name="Flowchart: Magnetic Disk 15"/>
          <p:cNvSpPr/>
          <p:nvPr/>
        </p:nvSpPr>
        <p:spPr>
          <a:xfrm>
            <a:off x="6404473" y="3124120"/>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Raw</a:t>
            </a:r>
          </a:p>
        </p:txBody>
      </p:sp>
      <p:sp>
        <p:nvSpPr>
          <p:cNvPr id="17" name="Flowchart: Magnetic Disk 16"/>
          <p:cNvSpPr/>
          <p:nvPr/>
        </p:nvSpPr>
        <p:spPr>
          <a:xfrm>
            <a:off x="5710667" y="3865500"/>
            <a:ext cx="853839"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endParaRPr lang="en-US" sz="1600" dirty="0">
              <a:solidFill>
                <a:srgbClr val="000000"/>
              </a:solidFill>
              <a:latin typeface="Franklin Gothic Book"/>
            </a:endParaRPr>
          </a:p>
        </p:txBody>
      </p:sp>
      <p:sp>
        <p:nvSpPr>
          <p:cNvPr id="18" name="TextBox 17"/>
          <p:cNvSpPr txBox="1"/>
          <p:nvPr/>
        </p:nvSpPr>
        <p:spPr bwMode="auto">
          <a:xfrm>
            <a:off x="5558172" y="4266871"/>
            <a:ext cx="1198840" cy="22576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Summary</a:t>
            </a:r>
          </a:p>
        </p:txBody>
      </p:sp>
      <p:sp>
        <p:nvSpPr>
          <p:cNvPr id="19" name="Flowchart: Magnetic Disk 18"/>
          <p:cNvSpPr/>
          <p:nvPr/>
        </p:nvSpPr>
        <p:spPr>
          <a:xfrm>
            <a:off x="5016860" y="3141602"/>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Meta</a:t>
            </a:r>
          </a:p>
        </p:txBody>
      </p:sp>
      <p:sp>
        <p:nvSpPr>
          <p:cNvPr id="20" name="Flowchart: Magnetic Disk 19"/>
          <p:cNvSpPr/>
          <p:nvPr/>
        </p:nvSpPr>
        <p:spPr>
          <a:xfrm>
            <a:off x="2942305" y="2675067"/>
            <a:ext cx="1258724" cy="2273275"/>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Staging</a:t>
            </a:r>
          </a:p>
        </p:txBody>
      </p:sp>
      <p:pic>
        <p:nvPicPr>
          <p:cNvPr id="1030" name="Picture 6" descr="Image result for computer black and whit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19" t="2456"/>
          <a:stretch/>
        </p:blipFill>
        <p:spPr bwMode="auto">
          <a:xfrm>
            <a:off x="10411743" y="2689543"/>
            <a:ext cx="984684" cy="79436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Image result for computer black and whit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19" t="2456"/>
          <a:stretch/>
        </p:blipFill>
        <p:spPr bwMode="auto">
          <a:xfrm>
            <a:off x="10405378" y="4284915"/>
            <a:ext cx="984684" cy="7943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bwMode="auto">
          <a:xfrm>
            <a:off x="10411743" y="5194013"/>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Mining</a:t>
            </a:r>
          </a:p>
        </p:txBody>
      </p:sp>
      <p:sp>
        <p:nvSpPr>
          <p:cNvPr id="34" name="TextBox 33"/>
          <p:cNvSpPr txBox="1"/>
          <p:nvPr/>
        </p:nvSpPr>
        <p:spPr bwMode="auto">
          <a:xfrm>
            <a:off x="10405378" y="3658675"/>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Reporting</a:t>
            </a:r>
          </a:p>
        </p:txBody>
      </p:sp>
      <p:cxnSp>
        <p:nvCxnSpPr>
          <p:cNvPr id="33" name="Elbow Connector 32"/>
          <p:cNvCxnSpPr>
            <a:cxnSpLocks/>
            <a:stCxn id="13" idx="4"/>
            <a:endCxn id="20" idx="2"/>
          </p:cNvCxnSpPr>
          <p:nvPr/>
        </p:nvCxnSpPr>
        <p:spPr bwMode="auto">
          <a:xfrm>
            <a:off x="1990792" y="2855195"/>
            <a:ext cx="951513" cy="956509"/>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cxnSpLocks/>
            <a:stCxn id="12" idx="4"/>
            <a:endCxn id="20" idx="2"/>
          </p:cNvCxnSpPr>
          <p:nvPr/>
        </p:nvCxnSpPr>
        <p:spPr bwMode="auto">
          <a:xfrm flipV="1">
            <a:off x="1990792" y="3811704"/>
            <a:ext cx="951513" cy="381128"/>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Elbow Connector 37"/>
          <p:cNvCxnSpPr>
            <a:cxnSpLocks/>
            <a:stCxn id="11" idx="4"/>
            <a:endCxn id="20" idx="2"/>
          </p:cNvCxnSpPr>
          <p:nvPr/>
        </p:nvCxnSpPr>
        <p:spPr bwMode="auto">
          <a:xfrm flipV="1">
            <a:off x="1990792" y="3811704"/>
            <a:ext cx="951513" cy="1718765"/>
          </a:xfrm>
          <a:prstGeom prst="bentConnector3">
            <a:avLst>
              <a:gd name="adj1" fmla="val 50000"/>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cxnSpLocks/>
            <a:stCxn id="20" idx="4"/>
            <a:endCxn id="14" idx="2"/>
          </p:cNvCxnSpPr>
          <p:nvPr/>
        </p:nvCxnSpPr>
        <p:spPr bwMode="auto">
          <a:xfrm flipV="1">
            <a:off x="4201029" y="3809971"/>
            <a:ext cx="734431" cy="1733"/>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cxnSpLocks/>
            <a:stCxn id="1030" idx="1"/>
            <a:endCxn id="14" idx="4"/>
          </p:cNvCxnSpPr>
          <p:nvPr/>
        </p:nvCxnSpPr>
        <p:spPr bwMode="auto">
          <a:xfrm flipH="1">
            <a:off x="7255719" y="3086725"/>
            <a:ext cx="3156024" cy="72324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cxnSpLocks/>
            <a:stCxn id="32" idx="1"/>
            <a:endCxn id="14" idx="4"/>
          </p:cNvCxnSpPr>
          <p:nvPr/>
        </p:nvCxnSpPr>
        <p:spPr bwMode="auto">
          <a:xfrm flipH="1" flipV="1">
            <a:off x="7255719" y="3809971"/>
            <a:ext cx="3149659" cy="872125"/>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60D41B4B-124B-41ED-8605-6028D5EFAA57}"/>
              </a:ext>
            </a:extLst>
          </p:cNvPr>
          <p:cNvSpPr txBox="1"/>
          <p:nvPr/>
        </p:nvSpPr>
        <p:spPr bwMode="auto">
          <a:xfrm>
            <a:off x="2764625" y="5411447"/>
            <a:ext cx="1575360" cy="903068"/>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*On-going process, though hopefully designed well &amp; stable.</a:t>
            </a:r>
          </a:p>
        </p:txBody>
      </p:sp>
    </p:spTree>
    <p:extLst>
      <p:ext uri="{BB962C8B-B14F-4D97-AF65-F5344CB8AC3E}">
        <p14:creationId xmlns:p14="http://schemas.microsoft.com/office/powerpoint/2010/main" val="1006323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24" grpId="0" animBg="1"/>
      <p:bldP spid="14" grpId="0" animBg="1"/>
      <p:bldP spid="23" grpId="0" animBg="1"/>
      <p:bldP spid="21" grpId="0" animBg="1"/>
      <p:bldP spid="11" grpId="0" animBg="1"/>
      <p:bldP spid="12" grpId="0" animBg="1"/>
      <p:bldP spid="13" grpId="0" animBg="1"/>
      <p:bldP spid="16" grpId="0" animBg="1"/>
      <p:bldP spid="17" grpId="0" animBg="1"/>
      <p:bldP spid="18" grpId="0"/>
      <p:bldP spid="19" grpId="0" animBg="1"/>
      <p:bldP spid="20" grpId="0" animBg="1"/>
      <p:bldP spid="30" grpId="0" animBg="1"/>
      <p:bldP spid="34"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B99A34D-5145-46B1-878B-58E0892C6C1C}"/>
              </a:ext>
            </a:extLst>
          </p:cNvPr>
          <p:cNvSpPr txBox="1"/>
          <p:nvPr/>
        </p:nvSpPr>
        <p:spPr bwMode="auto">
          <a:xfrm>
            <a:off x="7852018" y="3266007"/>
            <a:ext cx="4035183" cy="3093587"/>
          </a:xfrm>
          <a:prstGeom prst="rect">
            <a:avLst/>
          </a:prstGeom>
          <a:solidFill>
            <a:schemeClr val="accent3">
              <a:lumMod val="40000"/>
              <a:lumOff val="60000"/>
            </a:schemeClr>
          </a:solidFill>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defRPr>
                <a:solidFill>
                  <a:schemeClr val="tx1"/>
                </a:solidFill>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pPr algn="ctr" defTabSz="1219170" eaLnBrk="0" fontAlgn="base" hangingPunct="0">
              <a:spcBef>
                <a:spcPct val="0"/>
              </a:spcBef>
              <a:spcAft>
                <a:spcPct val="0"/>
              </a:spcAft>
              <a:defRPr/>
            </a:pPr>
            <a:r>
              <a:rPr lang="en-US" sz="2400" u="sng" dirty="0">
                <a:solidFill>
                  <a:srgbClr val="000000"/>
                </a:solidFill>
                <a:latin typeface="Arial" charset="0"/>
              </a:rPr>
              <a:t>Extract Phase</a:t>
            </a:r>
          </a:p>
          <a:p>
            <a:pPr defTabSz="1219170" eaLnBrk="0" fontAlgn="base" hangingPunct="0">
              <a:spcBef>
                <a:spcPct val="0"/>
              </a:spcBef>
              <a:spcAft>
                <a:spcPct val="0"/>
              </a:spcAft>
              <a:defRPr/>
            </a:pPr>
            <a:r>
              <a:rPr lang="en-US" sz="2400" dirty="0">
                <a:solidFill>
                  <a:srgbClr val="000000"/>
                </a:solidFill>
                <a:latin typeface="Arial" charset="0"/>
              </a:rPr>
              <a:t>-Identify all desired data</a:t>
            </a:r>
          </a:p>
          <a:p>
            <a:pPr defTabSz="1219170" eaLnBrk="0" fontAlgn="base" hangingPunct="0">
              <a:spcBef>
                <a:spcPct val="0"/>
              </a:spcBef>
              <a:spcAft>
                <a:spcPct val="0"/>
              </a:spcAft>
              <a:defRPr/>
            </a:pPr>
            <a:endParaRPr lang="en-US" sz="2400" dirty="0">
              <a:solidFill>
                <a:srgbClr val="000000"/>
              </a:solidFill>
              <a:latin typeface="Arial" charset="0"/>
            </a:endParaRPr>
          </a:p>
          <a:p>
            <a:pPr defTabSz="1219170" eaLnBrk="0" fontAlgn="base" hangingPunct="0">
              <a:spcBef>
                <a:spcPct val="0"/>
              </a:spcBef>
              <a:spcAft>
                <a:spcPct val="0"/>
              </a:spcAft>
              <a:defRPr/>
            </a:pPr>
            <a:r>
              <a:rPr lang="en-US" sz="2400" dirty="0">
                <a:solidFill>
                  <a:srgbClr val="000000"/>
                </a:solidFill>
                <a:latin typeface="Arial" charset="0"/>
              </a:rPr>
              <a:t>-Plan a way to routinely export the data that doesn’t have a negative impact on the source system response times</a:t>
            </a:r>
          </a:p>
        </p:txBody>
      </p:sp>
      <p:sp>
        <p:nvSpPr>
          <p:cNvPr id="24" name="Rectangle 23"/>
          <p:cNvSpPr/>
          <p:nvPr/>
        </p:nvSpPr>
        <p:spPr>
          <a:xfrm>
            <a:off x="4784337" y="1200169"/>
            <a:ext cx="2567811"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a:t>
            </a:r>
          </a:p>
          <a:p>
            <a:pPr algn="ctr" defTabSz="1219170" eaLnBrk="0" fontAlgn="base" hangingPunct="0">
              <a:spcBef>
                <a:spcPct val="0"/>
              </a:spcBef>
              <a:spcAft>
                <a:spcPct val="0"/>
              </a:spcAft>
              <a:defRPr/>
            </a:pPr>
            <a:r>
              <a:rPr lang="en-US" sz="2400" dirty="0">
                <a:solidFill>
                  <a:srgbClr val="FFFFFF"/>
                </a:solidFill>
                <a:latin typeface="Franklin Gothic Book"/>
              </a:rPr>
              <a:t>Warehouse</a:t>
            </a:r>
          </a:p>
        </p:txBody>
      </p:sp>
      <p:sp>
        <p:nvSpPr>
          <p:cNvPr id="14" name="Flowchart: Magnetic Disk 13"/>
          <p:cNvSpPr/>
          <p:nvPr/>
        </p:nvSpPr>
        <p:spPr>
          <a:xfrm>
            <a:off x="4935459" y="2850375"/>
            <a:ext cx="2320260" cy="1919192"/>
          </a:xfrm>
          <a:prstGeom prst="flowChartMagneticDisk">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Holistic</a:t>
            </a: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r>
              <a:rPr lang="en-US" sz="1867" dirty="0">
                <a:solidFill>
                  <a:srgbClr val="000000"/>
                </a:solidFill>
                <a:latin typeface="Franklin Gothic Book"/>
              </a:rPr>
              <a:t/>
            </a:r>
            <a:br>
              <a:rPr lang="en-US" sz="1867" dirty="0">
                <a:solidFill>
                  <a:srgbClr val="000000"/>
                </a:solidFill>
                <a:latin typeface="Franklin Gothic Book"/>
              </a:rPr>
            </a:br>
            <a:endParaRPr lang="en-US" sz="1867" dirty="0">
              <a:solidFill>
                <a:srgbClr val="000000"/>
              </a:solidFill>
              <a:latin typeface="Franklin Gothic Book"/>
            </a:endParaRPr>
          </a:p>
        </p:txBody>
      </p:sp>
      <p:sp>
        <p:nvSpPr>
          <p:cNvPr id="23" name="Rectangle 22"/>
          <p:cNvSpPr/>
          <p:nvPr/>
        </p:nvSpPr>
        <p:spPr>
          <a:xfrm>
            <a:off x="2764625" y="1200170"/>
            <a:ext cx="1575360" cy="5144791"/>
          </a:xfrm>
          <a:prstGeom prst="rect">
            <a:avLst/>
          </a:prstGeom>
          <a:solidFill>
            <a:schemeClr val="accent3">
              <a:lumMod val="40000"/>
              <a:lumOff val="60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ETL</a:t>
            </a:r>
            <a:br>
              <a:rPr lang="en-US" sz="2400" dirty="0">
                <a:solidFill>
                  <a:srgbClr val="000000"/>
                </a:solidFill>
                <a:latin typeface="Franklin Gothic Book"/>
              </a:rPr>
            </a:br>
            <a:r>
              <a:rPr lang="en-US" sz="2400" dirty="0">
                <a:solidFill>
                  <a:srgbClr val="000000"/>
                </a:solidFill>
                <a:latin typeface="Franklin Gothic Book"/>
              </a:rPr>
              <a:t>Staging*</a:t>
            </a:r>
          </a:p>
        </p:txBody>
      </p:sp>
      <p:sp>
        <p:nvSpPr>
          <p:cNvPr id="21" name="Rectangle 20"/>
          <p:cNvSpPr/>
          <p:nvPr/>
        </p:nvSpPr>
        <p:spPr>
          <a:xfrm>
            <a:off x="538333" y="1200171"/>
            <a:ext cx="1723271" cy="5147964"/>
          </a:xfrm>
          <a:prstGeom prst="rect">
            <a:avLst/>
          </a:prstGeom>
          <a:solidFill>
            <a:srgbClr val="C0DDAD"/>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Data Sources</a:t>
            </a:r>
          </a:p>
        </p:txBody>
      </p:sp>
      <p:sp>
        <p:nvSpPr>
          <p:cNvPr id="2" name="Title 1"/>
          <p:cNvSpPr>
            <a:spLocks noGrp="1"/>
          </p:cNvSpPr>
          <p:nvPr>
            <p:ph type="title"/>
          </p:nvPr>
        </p:nvSpPr>
        <p:spPr/>
        <p:txBody>
          <a:bodyPr/>
          <a:lstStyle/>
          <a:p>
            <a:r>
              <a:rPr lang="en-US" dirty="0"/>
              <a:t>Common Data Warehouse Ecosystem</a:t>
            </a:r>
          </a:p>
        </p:txBody>
      </p:sp>
      <p:sp>
        <p:nvSpPr>
          <p:cNvPr id="11" name="Flowchart: Magnetic Disk 10"/>
          <p:cNvSpPr/>
          <p:nvPr/>
        </p:nvSpPr>
        <p:spPr>
          <a:xfrm>
            <a:off x="762140" y="4977576"/>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Inventory</a:t>
            </a:r>
          </a:p>
        </p:txBody>
      </p:sp>
      <p:sp>
        <p:nvSpPr>
          <p:cNvPr id="12" name="Flowchart: Magnetic Disk 11"/>
          <p:cNvSpPr/>
          <p:nvPr/>
        </p:nvSpPr>
        <p:spPr>
          <a:xfrm>
            <a:off x="762140" y="3639939"/>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Customers</a:t>
            </a:r>
          </a:p>
        </p:txBody>
      </p:sp>
      <p:sp>
        <p:nvSpPr>
          <p:cNvPr id="13" name="Flowchart: Magnetic Disk 12"/>
          <p:cNvSpPr/>
          <p:nvPr/>
        </p:nvSpPr>
        <p:spPr>
          <a:xfrm>
            <a:off x="762140" y="2302301"/>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Orders</a:t>
            </a:r>
          </a:p>
        </p:txBody>
      </p:sp>
      <p:sp>
        <p:nvSpPr>
          <p:cNvPr id="16" name="Flowchart: Magnetic Disk 15"/>
          <p:cNvSpPr/>
          <p:nvPr/>
        </p:nvSpPr>
        <p:spPr>
          <a:xfrm>
            <a:off x="6404473" y="3124120"/>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Raw</a:t>
            </a:r>
          </a:p>
        </p:txBody>
      </p:sp>
      <p:sp>
        <p:nvSpPr>
          <p:cNvPr id="17" name="Flowchart: Magnetic Disk 16"/>
          <p:cNvSpPr/>
          <p:nvPr/>
        </p:nvSpPr>
        <p:spPr>
          <a:xfrm>
            <a:off x="5710667" y="3865500"/>
            <a:ext cx="853839"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endParaRPr lang="en-US" sz="1600" dirty="0">
              <a:solidFill>
                <a:srgbClr val="000000"/>
              </a:solidFill>
              <a:latin typeface="Franklin Gothic Book"/>
            </a:endParaRPr>
          </a:p>
        </p:txBody>
      </p:sp>
      <p:sp>
        <p:nvSpPr>
          <p:cNvPr id="18" name="TextBox 17"/>
          <p:cNvSpPr txBox="1"/>
          <p:nvPr/>
        </p:nvSpPr>
        <p:spPr bwMode="auto">
          <a:xfrm>
            <a:off x="5558172" y="4266871"/>
            <a:ext cx="1198840" cy="22576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Summary</a:t>
            </a:r>
          </a:p>
        </p:txBody>
      </p:sp>
      <p:sp>
        <p:nvSpPr>
          <p:cNvPr id="19" name="Flowchart: Magnetic Disk 18"/>
          <p:cNvSpPr/>
          <p:nvPr/>
        </p:nvSpPr>
        <p:spPr>
          <a:xfrm>
            <a:off x="5016860" y="3141602"/>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Meta</a:t>
            </a:r>
          </a:p>
        </p:txBody>
      </p:sp>
      <p:sp>
        <p:nvSpPr>
          <p:cNvPr id="20" name="Flowchart: Magnetic Disk 19"/>
          <p:cNvSpPr/>
          <p:nvPr/>
        </p:nvSpPr>
        <p:spPr>
          <a:xfrm>
            <a:off x="2942305" y="2675067"/>
            <a:ext cx="1258724" cy="2273275"/>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Staging</a:t>
            </a:r>
          </a:p>
        </p:txBody>
      </p:sp>
      <p:cxnSp>
        <p:nvCxnSpPr>
          <p:cNvPr id="33" name="Elbow Connector 32"/>
          <p:cNvCxnSpPr>
            <a:cxnSpLocks/>
            <a:stCxn id="13" idx="4"/>
            <a:endCxn id="20" idx="2"/>
          </p:cNvCxnSpPr>
          <p:nvPr/>
        </p:nvCxnSpPr>
        <p:spPr bwMode="auto">
          <a:xfrm>
            <a:off x="1990792" y="2855195"/>
            <a:ext cx="951513" cy="956509"/>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cxnSpLocks/>
            <a:stCxn id="12" idx="4"/>
            <a:endCxn id="20" idx="2"/>
          </p:cNvCxnSpPr>
          <p:nvPr/>
        </p:nvCxnSpPr>
        <p:spPr bwMode="auto">
          <a:xfrm flipV="1">
            <a:off x="1990792" y="3811704"/>
            <a:ext cx="951513" cy="381128"/>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Elbow Connector 37"/>
          <p:cNvCxnSpPr>
            <a:cxnSpLocks/>
            <a:stCxn id="11" idx="4"/>
            <a:endCxn id="20" idx="2"/>
          </p:cNvCxnSpPr>
          <p:nvPr/>
        </p:nvCxnSpPr>
        <p:spPr bwMode="auto">
          <a:xfrm flipV="1">
            <a:off x="1990792" y="3811704"/>
            <a:ext cx="951513" cy="1718765"/>
          </a:xfrm>
          <a:prstGeom prst="bentConnector3">
            <a:avLst>
              <a:gd name="adj1" fmla="val 50000"/>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cxnSpLocks/>
            <a:stCxn id="20" idx="4"/>
            <a:endCxn id="14" idx="2"/>
          </p:cNvCxnSpPr>
          <p:nvPr/>
        </p:nvCxnSpPr>
        <p:spPr bwMode="auto">
          <a:xfrm flipV="1">
            <a:off x="4201029" y="3809971"/>
            <a:ext cx="734431" cy="1733"/>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60D41B4B-124B-41ED-8605-6028D5EFAA57}"/>
              </a:ext>
            </a:extLst>
          </p:cNvPr>
          <p:cNvSpPr txBox="1"/>
          <p:nvPr/>
        </p:nvSpPr>
        <p:spPr bwMode="auto">
          <a:xfrm>
            <a:off x="2764625" y="5411447"/>
            <a:ext cx="1575360" cy="903068"/>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*On-going process, though hopefully designed well &amp; stable.</a:t>
            </a:r>
          </a:p>
        </p:txBody>
      </p:sp>
      <p:sp>
        <p:nvSpPr>
          <p:cNvPr id="3" name="Rectangle 2">
            <a:extLst>
              <a:ext uri="{FF2B5EF4-FFF2-40B4-BE49-F238E27FC236}">
                <a16:creationId xmlns:a16="http://schemas.microsoft.com/office/drawing/2014/main" xmlns="" id="{FB6E905B-7E4D-4FEF-987E-881397AD745D}"/>
              </a:ext>
            </a:extLst>
          </p:cNvPr>
          <p:cNvSpPr/>
          <p:nvPr/>
        </p:nvSpPr>
        <p:spPr>
          <a:xfrm>
            <a:off x="7852018" y="1200169"/>
            <a:ext cx="4035183" cy="555787"/>
          </a:xfrm>
          <a:prstGeom prst="rect">
            <a:avLst/>
          </a:prstGeom>
          <a:solidFill>
            <a:schemeClr val="accent3">
              <a:lumMod val="40000"/>
              <a:lumOff val="60000"/>
            </a:schemeClr>
          </a:solidFill>
        </p:spPr>
        <p:txBody>
          <a:bodyPr wrap="square" rtlCol="0" anchor="ctr">
            <a:noAutofit/>
          </a:bodyPr>
          <a:lstStyle/>
          <a:p>
            <a:pPr algn="ctr" defTabSz="1219170" eaLnBrk="0" fontAlgn="base" hangingPunct="0">
              <a:spcBef>
                <a:spcPct val="0"/>
              </a:spcBef>
              <a:spcAft>
                <a:spcPct val="0"/>
              </a:spcAft>
              <a:defRPr/>
            </a:pPr>
            <a:r>
              <a:rPr lang="en-US" sz="3200" dirty="0">
                <a:solidFill>
                  <a:srgbClr val="000000"/>
                </a:solidFill>
                <a:latin typeface="Franklin Gothic Book"/>
              </a:rPr>
              <a:t>ETL Process?</a:t>
            </a:r>
          </a:p>
        </p:txBody>
      </p:sp>
      <p:pic>
        <p:nvPicPr>
          <p:cNvPr id="2050" name="Picture 2" descr="Illustration of the historical ETL process">
            <a:extLst>
              <a:ext uri="{FF2B5EF4-FFF2-40B4-BE49-F238E27FC236}">
                <a16:creationId xmlns:a16="http://schemas.microsoft.com/office/drawing/2014/main" xmlns="" id="{9803B7F2-B970-48E7-8F21-E41E1A98E0A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r="30579" b="21219"/>
          <a:stretch/>
        </p:blipFill>
        <p:spPr bwMode="auto">
          <a:xfrm>
            <a:off x="8017602" y="1807986"/>
            <a:ext cx="3493645" cy="140482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xmlns="" id="{6EA508A6-732E-4CA1-85A3-321ED6CFA528}"/>
              </a:ext>
            </a:extLst>
          </p:cNvPr>
          <p:cNvSpPr txBox="1"/>
          <p:nvPr/>
        </p:nvSpPr>
        <p:spPr bwMode="auto">
          <a:xfrm>
            <a:off x="7849609" y="3264841"/>
            <a:ext cx="4035183" cy="3093588"/>
          </a:xfrm>
          <a:prstGeom prst="rect">
            <a:avLst/>
          </a:prstGeom>
          <a:solidFill>
            <a:schemeClr val="accent3">
              <a:lumMod val="40000"/>
              <a:lumOff val="60000"/>
            </a:schemeClr>
          </a:solidFill>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defRPr>
                <a:solidFill>
                  <a:schemeClr val="tx1"/>
                </a:solidFill>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pPr algn="ctr" defTabSz="1219170" eaLnBrk="0" fontAlgn="base" hangingPunct="0">
              <a:spcBef>
                <a:spcPct val="0"/>
              </a:spcBef>
              <a:spcAft>
                <a:spcPct val="0"/>
              </a:spcAft>
              <a:defRPr/>
            </a:pPr>
            <a:r>
              <a:rPr lang="en-US" sz="2400" u="sng" dirty="0">
                <a:solidFill>
                  <a:srgbClr val="000000"/>
                </a:solidFill>
                <a:latin typeface="Arial" charset="0"/>
              </a:rPr>
              <a:t>Transform Phase</a:t>
            </a:r>
          </a:p>
          <a:p>
            <a:pPr defTabSz="1219170" eaLnBrk="0" fontAlgn="base" hangingPunct="0">
              <a:spcBef>
                <a:spcPct val="0"/>
              </a:spcBef>
              <a:spcAft>
                <a:spcPct val="0"/>
              </a:spcAft>
              <a:defRPr/>
            </a:pPr>
            <a:r>
              <a:rPr lang="en-US" sz="2400" dirty="0">
                <a:solidFill>
                  <a:srgbClr val="000000"/>
                </a:solidFill>
                <a:latin typeface="Arial" charset="0"/>
              </a:rPr>
              <a:t>-Clean and aggregate (as necessary) the data</a:t>
            </a:r>
          </a:p>
          <a:p>
            <a:pPr defTabSz="1219170" eaLnBrk="0" fontAlgn="base" hangingPunct="0">
              <a:spcBef>
                <a:spcPct val="0"/>
              </a:spcBef>
              <a:spcAft>
                <a:spcPct val="0"/>
              </a:spcAft>
              <a:defRPr/>
            </a:pPr>
            <a:endParaRPr lang="en-US" sz="2400" dirty="0">
              <a:solidFill>
                <a:srgbClr val="000000"/>
              </a:solidFill>
              <a:latin typeface="Arial" charset="0"/>
            </a:endParaRPr>
          </a:p>
          <a:p>
            <a:pPr defTabSz="1219170" eaLnBrk="0" fontAlgn="base" hangingPunct="0">
              <a:spcBef>
                <a:spcPct val="0"/>
              </a:spcBef>
              <a:spcAft>
                <a:spcPct val="0"/>
              </a:spcAft>
              <a:defRPr/>
            </a:pPr>
            <a:r>
              <a:rPr lang="en-US" sz="2400" dirty="0">
                <a:solidFill>
                  <a:srgbClr val="000000"/>
                </a:solidFill>
                <a:latin typeface="Arial" charset="0"/>
              </a:rPr>
              <a:t>-Cleaning includes translations to common data formats across sources</a:t>
            </a:r>
          </a:p>
        </p:txBody>
      </p:sp>
      <p:sp>
        <p:nvSpPr>
          <p:cNvPr id="35" name="TextBox 34">
            <a:extLst>
              <a:ext uri="{FF2B5EF4-FFF2-40B4-BE49-F238E27FC236}">
                <a16:creationId xmlns:a16="http://schemas.microsoft.com/office/drawing/2014/main" xmlns="" id="{BDDBFE65-F132-4F41-A7F5-56EDD4199E88}"/>
              </a:ext>
            </a:extLst>
          </p:cNvPr>
          <p:cNvSpPr txBox="1"/>
          <p:nvPr/>
        </p:nvSpPr>
        <p:spPr bwMode="auto">
          <a:xfrm>
            <a:off x="7847199" y="3269812"/>
            <a:ext cx="4035183" cy="3088617"/>
          </a:xfrm>
          <a:prstGeom prst="rect">
            <a:avLst/>
          </a:prstGeom>
          <a:solidFill>
            <a:schemeClr val="accent3">
              <a:lumMod val="40000"/>
              <a:lumOff val="60000"/>
            </a:schemeClr>
          </a:solidFill>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defRPr>
                <a:solidFill>
                  <a:schemeClr val="tx1"/>
                </a:solidFill>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pPr algn="ctr" defTabSz="1219170" eaLnBrk="0" fontAlgn="base" hangingPunct="0">
              <a:spcBef>
                <a:spcPct val="0"/>
              </a:spcBef>
              <a:spcAft>
                <a:spcPct val="0"/>
              </a:spcAft>
              <a:defRPr/>
            </a:pPr>
            <a:r>
              <a:rPr lang="en-US" sz="2400" u="sng" dirty="0">
                <a:solidFill>
                  <a:srgbClr val="000000"/>
                </a:solidFill>
                <a:latin typeface="Arial" charset="0"/>
              </a:rPr>
              <a:t>Load Phase</a:t>
            </a:r>
          </a:p>
          <a:p>
            <a:pPr defTabSz="1219170" eaLnBrk="0" fontAlgn="base" hangingPunct="0">
              <a:spcBef>
                <a:spcPct val="0"/>
              </a:spcBef>
              <a:spcAft>
                <a:spcPct val="0"/>
              </a:spcAft>
              <a:defRPr/>
            </a:pPr>
            <a:r>
              <a:rPr lang="en-US" sz="2400" dirty="0">
                <a:solidFill>
                  <a:srgbClr val="000000"/>
                </a:solidFill>
                <a:latin typeface="Arial" charset="0"/>
              </a:rPr>
              <a:t>-Importing or adding the data to the data warehouse</a:t>
            </a:r>
          </a:p>
          <a:p>
            <a:pPr defTabSz="1219170" eaLnBrk="0" fontAlgn="base" hangingPunct="0">
              <a:spcBef>
                <a:spcPct val="0"/>
              </a:spcBef>
              <a:spcAft>
                <a:spcPct val="0"/>
              </a:spcAft>
              <a:defRPr/>
            </a:pPr>
            <a:endParaRPr lang="en-US" sz="2400" dirty="0">
              <a:solidFill>
                <a:srgbClr val="000000"/>
              </a:solidFill>
              <a:latin typeface="Arial" charset="0"/>
            </a:endParaRPr>
          </a:p>
          <a:p>
            <a:pPr defTabSz="1219170" eaLnBrk="0" fontAlgn="base" hangingPunct="0">
              <a:spcBef>
                <a:spcPct val="0"/>
              </a:spcBef>
              <a:spcAft>
                <a:spcPct val="0"/>
              </a:spcAft>
              <a:defRPr/>
            </a:pPr>
            <a:r>
              <a:rPr lang="en-US" sz="2400" dirty="0">
                <a:solidFill>
                  <a:srgbClr val="000000"/>
                </a:solidFill>
                <a:latin typeface="Arial" charset="0"/>
              </a:rPr>
              <a:t>-Plan a solution that doesn’t have a negative impact on the data warehouse response time</a:t>
            </a:r>
          </a:p>
        </p:txBody>
      </p:sp>
      <p:sp>
        <p:nvSpPr>
          <p:cNvPr id="37" name="TextBox 36">
            <a:extLst>
              <a:ext uri="{FF2B5EF4-FFF2-40B4-BE49-F238E27FC236}">
                <a16:creationId xmlns:a16="http://schemas.microsoft.com/office/drawing/2014/main" xmlns="" id="{31FCBB3E-79D3-48CF-B65C-8AB358DB7B38}"/>
              </a:ext>
            </a:extLst>
          </p:cNvPr>
          <p:cNvSpPr txBox="1"/>
          <p:nvPr/>
        </p:nvSpPr>
        <p:spPr bwMode="auto">
          <a:xfrm>
            <a:off x="7859954" y="3262002"/>
            <a:ext cx="4035183" cy="3088617"/>
          </a:xfrm>
          <a:prstGeom prst="rect">
            <a:avLst/>
          </a:prstGeom>
          <a:solidFill>
            <a:schemeClr val="accent3">
              <a:lumMod val="75000"/>
            </a:schemeClr>
          </a:solidFill>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defRPr>
                <a:solidFill>
                  <a:schemeClr val="tx1"/>
                </a:solidFill>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a:defRPr>
                <a:solidFill>
                  <a:schemeClr val="tx1"/>
                </a:solidFill>
                <a:latin typeface="Arial" charset="0"/>
              </a:defRPr>
            </a:lvl6pPr>
            <a:lvl7pPr>
              <a:defRPr>
                <a:solidFill>
                  <a:schemeClr val="tx1"/>
                </a:solidFill>
                <a:latin typeface="Arial" charset="0"/>
              </a:defRPr>
            </a:lvl7pPr>
            <a:lvl8pPr>
              <a:defRPr>
                <a:solidFill>
                  <a:schemeClr val="tx1"/>
                </a:solidFill>
                <a:latin typeface="Arial" charset="0"/>
              </a:defRPr>
            </a:lvl8pPr>
            <a:lvl9pPr>
              <a:defRPr>
                <a:solidFill>
                  <a:schemeClr val="tx1"/>
                </a:solidFill>
                <a:latin typeface="Arial" charset="0"/>
              </a:defRPr>
            </a:lvl9pPr>
          </a:lstStyle>
          <a:p>
            <a:pPr algn="ctr" defTabSz="1219170" eaLnBrk="0" fontAlgn="base" hangingPunct="0">
              <a:spcBef>
                <a:spcPct val="0"/>
              </a:spcBef>
              <a:spcAft>
                <a:spcPct val="0"/>
              </a:spcAft>
              <a:defRPr/>
            </a:pPr>
            <a:r>
              <a:rPr lang="en-US" sz="2400" b="1" dirty="0">
                <a:solidFill>
                  <a:srgbClr val="FFFFFF"/>
                </a:solidFill>
                <a:latin typeface="Arial" charset="0"/>
              </a:rPr>
              <a:t>During a Data Warehouse Project, ETL involves...</a:t>
            </a:r>
          </a:p>
          <a:p>
            <a:pPr algn="ctr" defTabSz="1219170" eaLnBrk="0" fontAlgn="base" hangingPunct="0">
              <a:spcBef>
                <a:spcPct val="0"/>
              </a:spcBef>
              <a:spcAft>
                <a:spcPct val="0"/>
              </a:spcAft>
              <a:defRPr/>
            </a:pPr>
            <a:endParaRPr lang="en-US" sz="2400" b="1" dirty="0">
              <a:solidFill>
                <a:srgbClr val="FFFFFF"/>
              </a:solidFill>
              <a:latin typeface="Arial" charset="0"/>
            </a:endParaRPr>
          </a:p>
          <a:p>
            <a:pPr algn="ctr" defTabSz="1219170" eaLnBrk="0" fontAlgn="base" hangingPunct="0">
              <a:spcBef>
                <a:spcPct val="0"/>
              </a:spcBef>
              <a:spcAft>
                <a:spcPct val="0"/>
              </a:spcAft>
              <a:defRPr/>
            </a:pPr>
            <a:r>
              <a:rPr lang="en-US" sz="2400" b="1" dirty="0">
                <a:solidFill>
                  <a:srgbClr val="FFFFFF"/>
                </a:solidFill>
                <a:latin typeface="Arial" charset="0"/>
              </a:rPr>
              <a:t>80% of time &amp; resources</a:t>
            </a:r>
          </a:p>
          <a:p>
            <a:pPr algn="ctr" defTabSz="1219170" eaLnBrk="0" fontAlgn="base" hangingPunct="0">
              <a:spcBef>
                <a:spcPct val="0"/>
              </a:spcBef>
              <a:spcAft>
                <a:spcPct val="0"/>
              </a:spcAft>
              <a:defRPr/>
            </a:pPr>
            <a:r>
              <a:rPr lang="en-US" sz="2400" b="1" dirty="0">
                <a:solidFill>
                  <a:srgbClr val="FFFFFF"/>
                </a:solidFill>
                <a:latin typeface="Arial" charset="0"/>
              </a:rPr>
              <a:t>50% of unexpected costs</a:t>
            </a:r>
          </a:p>
        </p:txBody>
      </p:sp>
    </p:spTree>
    <p:extLst>
      <p:ext uri="{BB962C8B-B14F-4D97-AF65-F5344CB8AC3E}">
        <p14:creationId xmlns:p14="http://schemas.microsoft.com/office/powerpoint/2010/main" val="2152412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5" grpId="0" animBg="1"/>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10117033" y="1200169"/>
            <a:ext cx="1499872" cy="5129475"/>
          </a:xfrm>
          <a:prstGeom prst="rect">
            <a:avLst/>
          </a:prstGeom>
          <a:solidFill>
            <a:schemeClr val="accent1">
              <a:lumMod val="25000"/>
              <a:lumOff val="75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Users</a:t>
            </a:r>
          </a:p>
        </p:txBody>
      </p:sp>
      <p:sp>
        <p:nvSpPr>
          <p:cNvPr id="24" name="Rectangle 23"/>
          <p:cNvSpPr/>
          <p:nvPr/>
        </p:nvSpPr>
        <p:spPr>
          <a:xfrm>
            <a:off x="4784337" y="1200169"/>
            <a:ext cx="2567811"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a:t>
            </a:r>
          </a:p>
          <a:p>
            <a:pPr algn="ctr" defTabSz="1219170" eaLnBrk="0" fontAlgn="base" hangingPunct="0">
              <a:spcBef>
                <a:spcPct val="0"/>
              </a:spcBef>
              <a:spcAft>
                <a:spcPct val="0"/>
              </a:spcAft>
              <a:defRPr/>
            </a:pPr>
            <a:r>
              <a:rPr lang="en-US" sz="2400" dirty="0">
                <a:solidFill>
                  <a:srgbClr val="FFFFFF"/>
                </a:solidFill>
                <a:latin typeface="Franklin Gothic Book"/>
              </a:rPr>
              <a:t>Warehouse</a:t>
            </a:r>
          </a:p>
        </p:txBody>
      </p:sp>
      <p:sp>
        <p:nvSpPr>
          <p:cNvPr id="14" name="Flowchart: Magnetic Disk 13"/>
          <p:cNvSpPr/>
          <p:nvPr/>
        </p:nvSpPr>
        <p:spPr>
          <a:xfrm>
            <a:off x="4935459" y="2850375"/>
            <a:ext cx="2320260" cy="1919192"/>
          </a:xfrm>
          <a:prstGeom prst="flowChartMagneticDisk">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Holistic</a:t>
            </a: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r>
              <a:rPr lang="en-US" sz="1867" dirty="0">
                <a:solidFill>
                  <a:srgbClr val="000000"/>
                </a:solidFill>
                <a:latin typeface="Franklin Gothic Book"/>
              </a:rPr>
              <a:t/>
            </a:r>
            <a:br>
              <a:rPr lang="en-US" sz="1867" dirty="0">
                <a:solidFill>
                  <a:srgbClr val="000000"/>
                </a:solidFill>
                <a:latin typeface="Franklin Gothic Book"/>
              </a:rPr>
            </a:br>
            <a:endParaRPr lang="en-US" sz="1867" dirty="0">
              <a:solidFill>
                <a:srgbClr val="000000"/>
              </a:solidFill>
              <a:latin typeface="Franklin Gothic Book"/>
            </a:endParaRPr>
          </a:p>
        </p:txBody>
      </p:sp>
      <p:sp>
        <p:nvSpPr>
          <p:cNvPr id="23" name="Rectangle 22"/>
          <p:cNvSpPr/>
          <p:nvPr/>
        </p:nvSpPr>
        <p:spPr>
          <a:xfrm>
            <a:off x="2764625" y="1200170"/>
            <a:ext cx="1575360" cy="5144791"/>
          </a:xfrm>
          <a:prstGeom prst="rect">
            <a:avLst/>
          </a:prstGeom>
          <a:solidFill>
            <a:schemeClr val="accent3">
              <a:lumMod val="40000"/>
              <a:lumOff val="60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ETL</a:t>
            </a:r>
            <a:br>
              <a:rPr lang="en-US" sz="2400" dirty="0">
                <a:solidFill>
                  <a:srgbClr val="000000"/>
                </a:solidFill>
                <a:latin typeface="Franklin Gothic Book"/>
              </a:rPr>
            </a:br>
            <a:r>
              <a:rPr lang="en-US" sz="2400" dirty="0">
                <a:solidFill>
                  <a:srgbClr val="000000"/>
                </a:solidFill>
                <a:latin typeface="Franklin Gothic Book"/>
              </a:rPr>
              <a:t>Staging*</a:t>
            </a:r>
          </a:p>
        </p:txBody>
      </p:sp>
      <p:sp>
        <p:nvSpPr>
          <p:cNvPr id="21" name="Rectangle 20"/>
          <p:cNvSpPr/>
          <p:nvPr/>
        </p:nvSpPr>
        <p:spPr>
          <a:xfrm>
            <a:off x="538333" y="1200171"/>
            <a:ext cx="1723271" cy="5147964"/>
          </a:xfrm>
          <a:prstGeom prst="rect">
            <a:avLst/>
          </a:prstGeom>
          <a:solidFill>
            <a:srgbClr val="C0DDAD"/>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Data Sources</a:t>
            </a:r>
          </a:p>
        </p:txBody>
      </p:sp>
      <p:sp>
        <p:nvSpPr>
          <p:cNvPr id="2" name="Title 1"/>
          <p:cNvSpPr>
            <a:spLocks noGrp="1"/>
          </p:cNvSpPr>
          <p:nvPr>
            <p:ph type="title"/>
          </p:nvPr>
        </p:nvSpPr>
        <p:spPr/>
        <p:txBody>
          <a:bodyPr/>
          <a:lstStyle/>
          <a:p>
            <a:r>
              <a:rPr lang="en-US" dirty="0"/>
              <a:t>Common Data Warehouse Ecosystem</a:t>
            </a:r>
          </a:p>
        </p:txBody>
      </p:sp>
      <p:sp>
        <p:nvSpPr>
          <p:cNvPr id="11" name="Flowchart: Magnetic Disk 10"/>
          <p:cNvSpPr/>
          <p:nvPr/>
        </p:nvSpPr>
        <p:spPr>
          <a:xfrm>
            <a:off x="762140" y="4977576"/>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Inventory</a:t>
            </a:r>
          </a:p>
        </p:txBody>
      </p:sp>
      <p:sp>
        <p:nvSpPr>
          <p:cNvPr id="12" name="Flowchart: Magnetic Disk 11"/>
          <p:cNvSpPr/>
          <p:nvPr/>
        </p:nvSpPr>
        <p:spPr>
          <a:xfrm>
            <a:off x="762140" y="3639939"/>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Customers</a:t>
            </a:r>
          </a:p>
        </p:txBody>
      </p:sp>
      <p:sp>
        <p:nvSpPr>
          <p:cNvPr id="13" name="Flowchart: Magnetic Disk 12"/>
          <p:cNvSpPr/>
          <p:nvPr/>
        </p:nvSpPr>
        <p:spPr>
          <a:xfrm>
            <a:off x="762140" y="2302301"/>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Orders</a:t>
            </a:r>
          </a:p>
        </p:txBody>
      </p:sp>
      <p:sp>
        <p:nvSpPr>
          <p:cNvPr id="16" name="Flowchart: Magnetic Disk 15"/>
          <p:cNvSpPr/>
          <p:nvPr/>
        </p:nvSpPr>
        <p:spPr>
          <a:xfrm>
            <a:off x="6404473" y="3124120"/>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Raw</a:t>
            </a:r>
          </a:p>
        </p:txBody>
      </p:sp>
      <p:sp>
        <p:nvSpPr>
          <p:cNvPr id="17" name="Flowchart: Magnetic Disk 16"/>
          <p:cNvSpPr/>
          <p:nvPr/>
        </p:nvSpPr>
        <p:spPr>
          <a:xfrm>
            <a:off x="5710667" y="3865500"/>
            <a:ext cx="853839"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endParaRPr lang="en-US" sz="1600" dirty="0">
              <a:solidFill>
                <a:srgbClr val="000000"/>
              </a:solidFill>
              <a:latin typeface="Franklin Gothic Book"/>
            </a:endParaRPr>
          </a:p>
        </p:txBody>
      </p:sp>
      <p:sp>
        <p:nvSpPr>
          <p:cNvPr id="18" name="TextBox 17"/>
          <p:cNvSpPr txBox="1"/>
          <p:nvPr/>
        </p:nvSpPr>
        <p:spPr bwMode="auto">
          <a:xfrm>
            <a:off x="5558172" y="4266871"/>
            <a:ext cx="1198840" cy="22576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Summary</a:t>
            </a:r>
          </a:p>
        </p:txBody>
      </p:sp>
      <p:sp>
        <p:nvSpPr>
          <p:cNvPr id="19" name="Flowchart: Magnetic Disk 18"/>
          <p:cNvSpPr/>
          <p:nvPr/>
        </p:nvSpPr>
        <p:spPr>
          <a:xfrm>
            <a:off x="5016860" y="3141602"/>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Meta</a:t>
            </a:r>
          </a:p>
        </p:txBody>
      </p:sp>
      <p:sp>
        <p:nvSpPr>
          <p:cNvPr id="20" name="Flowchart: Magnetic Disk 19"/>
          <p:cNvSpPr/>
          <p:nvPr/>
        </p:nvSpPr>
        <p:spPr>
          <a:xfrm>
            <a:off x="2942305" y="2675067"/>
            <a:ext cx="1258724" cy="2273275"/>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Staging</a:t>
            </a:r>
          </a:p>
        </p:txBody>
      </p:sp>
      <p:pic>
        <p:nvPicPr>
          <p:cNvPr id="1030" name="Picture 6" descr="Image result for computer black and wh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619" t="2456"/>
          <a:stretch/>
        </p:blipFill>
        <p:spPr bwMode="auto">
          <a:xfrm>
            <a:off x="10411743" y="2689543"/>
            <a:ext cx="984684" cy="79436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Image result for computer black and wh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619" t="2456"/>
          <a:stretch/>
        </p:blipFill>
        <p:spPr bwMode="auto">
          <a:xfrm>
            <a:off x="10405378" y="4284915"/>
            <a:ext cx="984684" cy="7943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bwMode="auto">
          <a:xfrm>
            <a:off x="10411743" y="5194013"/>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Mining</a:t>
            </a:r>
          </a:p>
        </p:txBody>
      </p:sp>
      <p:sp>
        <p:nvSpPr>
          <p:cNvPr id="34" name="TextBox 33"/>
          <p:cNvSpPr txBox="1"/>
          <p:nvPr/>
        </p:nvSpPr>
        <p:spPr bwMode="auto">
          <a:xfrm>
            <a:off x="10405378" y="3658675"/>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Reporting</a:t>
            </a:r>
          </a:p>
        </p:txBody>
      </p:sp>
      <p:cxnSp>
        <p:nvCxnSpPr>
          <p:cNvPr id="33" name="Elbow Connector 32"/>
          <p:cNvCxnSpPr>
            <a:cxnSpLocks/>
            <a:stCxn id="13" idx="4"/>
            <a:endCxn id="20" idx="2"/>
          </p:cNvCxnSpPr>
          <p:nvPr/>
        </p:nvCxnSpPr>
        <p:spPr bwMode="auto">
          <a:xfrm>
            <a:off x="1990792" y="2855195"/>
            <a:ext cx="951513" cy="956509"/>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cxnSpLocks/>
            <a:stCxn id="12" idx="4"/>
            <a:endCxn id="20" idx="2"/>
          </p:cNvCxnSpPr>
          <p:nvPr/>
        </p:nvCxnSpPr>
        <p:spPr bwMode="auto">
          <a:xfrm flipV="1">
            <a:off x="1990792" y="3811704"/>
            <a:ext cx="951513" cy="381128"/>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Elbow Connector 37"/>
          <p:cNvCxnSpPr>
            <a:cxnSpLocks/>
            <a:stCxn id="11" idx="4"/>
            <a:endCxn id="20" idx="2"/>
          </p:cNvCxnSpPr>
          <p:nvPr/>
        </p:nvCxnSpPr>
        <p:spPr bwMode="auto">
          <a:xfrm flipV="1">
            <a:off x="1990792" y="3811704"/>
            <a:ext cx="951513" cy="1718765"/>
          </a:xfrm>
          <a:prstGeom prst="bentConnector3">
            <a:avLst>
              <a:gd name="adj1" fmla="val 50000"/>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cxnSpLocks/>
            <a:stCxn id="20" idx="4"/>
            <a:endCxn id="14" idx="2"/>
          </p:cNvCxnSpPr>
          <p:nvPr/>
        </p:nvCxnSpPr>
        <p:spPr bwMode="auto">
          <a:xfrm flipV="1">
            <a:off x="4201029" y="3809971"/>
            <a:ext cx="734431" cy="1733"/>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cxnSpLocks/>
            <a:stCxn id="1030" idx="1"/>
            <a:endCxn id="14" idx="4"/>
          </p:cNvCxnSpPr>
          <p:nvPr/>
        </p:nvCxnSpPr>
        <p:spPr bwMode="auto">
          <a:xfrm flipH="1">
            <a:off x="7255719" y="3086725"/>
            <a:ext cx="3156024" cy="72324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cxnSpLocks/>
            <a:stCxn id="32" idx="1"/>
            <a:endCxn id="14" idx="4"/>
          </p:cNvCxnSpPr>
          <p:nvPr/>
        </p:nvCxnSpPr>
        <p:spPr bwMode="auto">
          <a:xfrm flipH="1" flipV="1">
            <a:off x="7255719" y="3809971"/>
            <a:ext cx="3149659" cy="872125"/>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60D41B4B-124B-41ED-8605-6028D5EFAA57}"/>
              </a:ext>
            </a:extLst>
          </p:cNvPr>
          <p:cNvSpPr txBox="1"/>
          <p:nvPr/>
        </p:nvSpPr>
        <p:spPr bwMode="auto">
          <a:xfrm>
            <a:off x="2764625" y="5411447"/>
            <a:ext cx="1575360" cy="903068"/>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*On-going process, though hopefully designed well &amp; stable.</a:t>
            </a:r>
          </a:p>
        </p:txBody>
      </p:sp>
    </p:spTree>
    <p:extLst>
      <p:ext uri="{BB962C8B-B14F-4D97-AF65-F5344CB8AC3E}">
        <p14:creationId xmlns:p14="http://schemas.microsoft.com/office/powerpoint/2010/main" val="1448698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DC5511C-7503-45D4-A4ED-997DAC92ACA3}"/>
              </a:ext>
            </a:extLst>
          </p:cNvPr>
          <p:cNvSpPr>
            <a:spLocks noGrp="1"/>
          </p:cNvSpPr>
          <p:nvPr>
            <p:ph type="title"/>
          </p:nvPr>
        </p:nvSpPr>
        <p:spPr/>
        <p:txBody>
          <a:bodyPr/>
          <a:lstStyle/>
          <a:p>
            <a:r>
              <a:rPr lang="en-US" dirty="0"/>
              <a:t>Data Marts</a:t>
            </a:r>
          </a:p>
        </p:txBody>
      </p:sp>
      <p:sp>
        <p:nvSpPr>
          <p:cNvPr id="5" name="Text Placeholder 2">
            <a:extLst>
              <a:ext uri="{FF2B5EF4-FFF2-40B4-BE49-F238E27FC236}">
                <a16:creationId xmlns:a16="http://schemas.microsoft.com/office/drawing/2014/main" xmlns="" id="{D3780B4B-3E07-47B0-AECC-BC485CB68315}"/>
              </a:ext>
            </a:extLst>
          </p:cNvPr>
          <p:cNvSpPr>
            <a:spLocks noGrp="1"/>
          </p:cNvSpPr>
          <p:nvPr>
            <p:ph type="body" sz="quarter" idx="15"/>
          </p:nvPr>
        </p:nvSpPr>
        <p:spPr>
          <a:xfrm>
            <a:off x="3050284" y="1071229"/>
            <a:ext cx="5549293" cy="785895"/>
          </a:xfrm>
        </p:spPr>
        <p:style>
          <a:lnRef idx="1">
            <a:schemeClr val="dk1"/>
          </a:lnRef>
          <a:fillRef idx="2">
            <a:schemeClr val="dk1"/>
          </a:fillRef>
          <a:effectRef idx="1">
            <a:schemeClr val="dk1"/>
          </a:effectRef>
          <a:fontRef idx="minor">
            <a:schemeClr val="dk1"/>
          </a:fontRef>
        </p:style>
        <p:txBody>
          <a:bodyPr/>
          <a:lstStyle/>
          <a:p>
            <a:pPr marL="0" indent="0">
              <a:buNone/>
            </a:pPr>
            <a:r>
              <a:rPr lang="en-US" dirty="0"/>
              <a:t>Everything is relative…</a:t>
            </a:r>
          </a:p>
        </p:txBody>
      </p:sp>
      <p:sp>
        <p:nvSpPr>
          <p:cNvPr id="6" name="Flowchart: Magnetic Disk 5">
            <a:extLst>
              <a:ext uri="{FF2B5EF4-FFF2-40B4-BE49-F238E27FC236}">
                <a16:creationId xmlns:a16="http://schemas.microsoft.com/office/drawing/2014/main" xmlns="" id="{95F13CE4-77B8-44D7-AB42-4441868DAD28}"/>
              </a:ext>
            </a:extLst>
          </p:cNvPr>
          <p:cNvSpPr/>
          <p:nvPr/>
        </p:nvSpPr>
        <p:spPr>
          <a:xfrm>
            <a:off x="1762807" y="2140084"/>
            <a:ext cx="1815829" cy="1504545"/>
          </a:xfrm>
          <a:prstGeom prst="flowChartMagneticDisk">
            <a:avLst/>
          </a:prstGeom>
          <a:solidFill>
            <a:srgbClr val="2C451B"/>
          </a:solidFill>
          <a:ln>
            <a:solidFill>
              <a:schemeClr val="bg1">
                <a:alpha val="25000"/>
              </a:schemeClr>
            </a:solidFill>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defTabSz="1219170" eaLnBrk="0" fontAlgn="base" hangingPunct="0">
              <a:spcBef>
                <a:spcPct val="0"/>
              </a:spcBef>
              <a:spcAft>
                <a:spcPct val="0"/>
              </a:spcAft>
              <a:defRPr/>
            </a:pPr>
            <a:endParaRPr lang="en-US" sz="3200" dirty="0" err="1">
              <a:solidFill>
                <a:srgbClr val="FFFFFF"/>
              </a:solidFill>
              <a:latin typeface="Franklin Gothic Book"/>
            </a:endParaRPr>
          </a:p>
        </p:txBody>
      </p:sp>
      <p:sp>
        <p:nvSpPr>
          <p:cNvPr id="7" name="Flowchart: Magnetic Disk 6">
            <a:extLst>
              <a:ext uri="{FF2B5EF4-FFF2-40B4-BE49-F238E27FC236}">
                <a16:creationId xmlns:a16="http://schemas.microsoft.com/office/drawing/2014/main" xmlns="" id="{0B4E04E3-BD19-4AB3-8035-45BAAE6FC903}"/>
              </a:ext>
            </a:extLst>
          </p:cNvPr>
          <p:cNvSpPr/>
          <p:nvPr/>
        </p:nvSpPr>
        <p:spPr>
          <a:xfrm>
            <a:off x="8480561" y="2089705"/>
            <a:ext cx="795507" cy="1605303"/>
          </a:xfrm>
          <a:prstGeom prst="flowChartMagneticDisk">
            <a:avLst/>
          </a:prstGeom>
          <a:solidFill>
            <a:srgbClr val="2C451B"/>
          </a:solidFill>
          <a:ln>
            <a:solidFill>
              <a:schemeClr val="bg1">
                <a:alpha val="25000"/>
              </a:schemeClr>
            </a:solidFill>
          </a:ln>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defTabSz="1219170" eaLnBrk="0" fontAlgn="base" hangingPunct="0">
              <a:spcBef>
                <a:spcPct val="0"/>
              </a:spcBef>
              <a:spcAft>
                <a:spcPct val="0"/>
              </a:spcAft>
              <a:defRPr/>
            </a:pPr>
            <a:endParaRPr lang="en-US" sz="3200" dirty="0" err="1">
              <a:solidFill>
                <a:srgbClr val="FFFFFF"/>
              </a:solidFill>
              <a:latin typeface="Franklin Gothic Book"/>
            </a:endParaRPr>
          </a:p>
        </p:txBody>
      </p:sp>
      <p:sp>
        <p:nvSpPr>
          <p:cNvPr id="8" name="TextBox 7">
            <a:extLst>
              <a:ext uri="{FF2B5EF4-FFF2-40B4-BE49-F238E27FC236}">
                <a16:creationId xmlns:a16="http://schemas.microsoft.com/office/drawing/2014/main" xmlns="" id="{25D00BCD-D358-4A48-8DEC-0EA954CBF46C}"/>
              </a:ext>
            </a:extLst>
          </p:cNvPr>
          <p:cNvSpPr txBox="1"/>
          <p:nvPr/>
        </p:nvSpPr>
        <p:spPr bwMode="auto">
          <a:xfrm>
            <a:off x="795151" y="4273239"/>
            <a:ext cx="4480381" cy="147732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lumMod val="90000"/>
                    <a:lumOff val="10000"/>
                  </a:srgbClr>
                </a:solidFill>
                <a:latin typeface="Franklin Gothic Book"/>
              </a:rPr>
              <a:t>Holds multiple subject areas</a:t>
            </a:r>
          </a:p>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lumMod val="90000"/>
                    <a:lumOff val="10000"/>
                  </a:srgbClr>
                </a:solidFill>
                <a:latin typeface="Franklin Gothic Book"/>
              </a:rPr>
              <a:t>Holds very detailed information</a:t>
            </a:r>
          </a:p>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lumMod val="90000"/>
                    <a:lumOff val="10000"/>
                  </a:srgbClr>
                </a:solidFill>
                <a:latin typeface="Franklin Gothic Book"/>
              </a:rPr>
              <a:t>Works to integrate all data sources</a:t>
            </a:r>
          </a:p>
        </p:txBody>
      </p:sp>
      <p:sp>
        <p:nvSpPr>
          <p:cNvPr id="9" name="TextBox 8">
            <a:extLst>
              <a:ext uri="{FF2B5EF4-FFF2-40B4-BE49-F238E27FC236}">
                <a16:creationId xmlns:a16="http://schemas.microsoft.com/office/drawing/2014/main" xmlns="" id="{E938D8A8-B07E-4EB8-A134-A7ED114DCAA9}"/>
              </a:ext>
            </a:extLst>
          </p:cNvPr>
          <p:cNvSpPr txBox="1"/>
          <p:nvPr/>
        </p:nvSpPr>
        <p:spPr bwMode="auto">
          <a:xfrm>
            <a:off x="6510068" y="4273238"/>
            <a:ext cx="5316605" cy="2215991"/>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lumMod val="90000"/>
                    <a:lumOff val="10000"/>
                  </a:srgbClr>
                </a:solidFill>
                <a:latin typeface="Franklin Gothic Book"/>
              </a:rPr>
              <a:t>Sub-set of a data warehouse solution</a:t>
            </a:r>
          </a:p>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lumMod val="90000"/>
                    <a:lumOff val="10000"/>
                  </a:srgbClr>
                </a:solidFill>
                <a:latin typeface="Franklin Gothic Book"/>
              </a:rPr>
              <a:t>May hold summarized data</a:t>
            </a:r>
          </a:p>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lumMod val="90000"/>
                    <a:lumOff val="10000"/>
                  </a:srgbClr>
                </a:solidFill>
                <a:latin typeface="Franklin Gothic Book"/>
              </a:rPr>
              <a:t>May be designed for a specific analytical function</a:t>
            </a:r>
          </a:p>
          <a:p>
            <a:pPr marL="380990" indent="-380990" defTabSz="1219170" eaLnBrk="0" fontAlgn="base" hangingPunct="0">
              <a:spcBef>
                <a:spcPct val="0"/>
              </a:spcBef>
              <a:spcAft>
                <a:spcPct val="0"/>
              </a:spcAft>
              <a:buFont typeface="Arial" panose="020B0604020202020204" pitchFamily="34" charset="0"/>
              <a:buChar char="•"/>
              <a:defRPr/>
            </a:pPr>
            <a:r>
              <a:rPr lang="en-US" sz="2400" dirty="0">
                <a:solidFill>
                  <a:srgbClr val="000000">
                    <a:lumMod val="90000"/>
                    <a:lumOff val="10000"/>
                  </a:srgbClr>
                </a:solidFill>
                <a:latin typeface="Franklin Gothic Book"/>
              </a:rPr>
              <a:t>May be designed for a specific geography</a:t>
            </a:r>
          </a:p>
        </p:txBody>
      </p:sp>
      <p:sp>
        <p:nvSpPr>
          <p:cNvPr id="10" name="TextBox 9">
            <a:extLst>
              <a:ext uri="{FF2B5EF4-FFF2-40B4-BE49-F238E27FC236}">
                <a16:creationId xmlns:a16="http://schemas.microsoft.com/office/drawing/2014/main" xmlns="" id="{BD953A7F-2BA2-4C45-BA07-C4634531087A}"/>
              </a:ext>
            </a:extLst>
          </p:cNvPr>
          <p:cNvSpPr txBox="1"/>
          <p:nvPr/>
        </p:nvSpPr>
        <p:spPr bwMode="auto">
          <a:xfrm>
            <a:off x="736121" y="3680977"/>
            <a:ext cx="4179019" cy="57445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3733" u="sng" dirty="0">
                <a:solidFill>
                  <a:srgbClr val="000000">
                    <a:lumMod val="90000"/>
                    <a:lumOff val="10000"/>
                  </a:srgbClr>
                </a:solidFill>
                <a:latin typeface="Franklin Gothic Book"/>
              </a:rPr>
              <a:t>Data Warehouse</a:t>
            </a:r>
          </a:p>
        </p:txBody>
      </p:sp>
      <p:sp>
        <p:nvSpPr>
          <p:cNvPr id="11" name="TextBox 10">
            <a:extLst>
              <a:ext uri="{FF2B5EF4-FFF2-40B4-BE49-F238E27FC236}">
                <a16:creationId xmlns:a16="http://schemas.microsoft.com/office/drawing/2014/main" xmlns="" id="{262B0EB1-55F1-4DB6-8114-8C65C4D732AE}"/>
              </a:ext>
            </a:extLst>
          </p:cNvPr>
          <p:cNvSpPr txBox="1"/>
          <p:nvPr/>
        </p:nvSpPr>
        <p:spPr bwMode="auto">
          <a:xfrm>
            <a:off x="6510068" y="3698754"/>
            <a:ext cx="4179019" cy="574453"/>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3733" u="sng" dirty="0">
                <a:solidFill>
                  <a:srgbClr val="000000">
                    <a:lumMod val="90000"/>
                    <a:lumOff val="10000"/>
                  </a:srgbClr>
                </a:solidFill>
                <a:latin typeface="Franklin Gothic Book"/>
              </a:rPr>
              <a:t>Data Mart</a:t>
            </a:r>
          </a:p>
        </p:txBody>
      </p:sp>
    </p:spTree>
    <p:extLst>
      <p:ext uri="{BB962C8B-B14F-4D97-AF65-F5344CB8AC3E}">
        <p14:creationId xmlns:p14="http://schemas.microsoft.com/office/powerpoint/2010/main" val="3067261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BA987486-1D81-4A6E-AE3D-417A771A1BEE}"/>
              </a:ext>
            </a:extLst>
          </p:cNvPr>
          <p:cNvPicPr>
            <a:picLocks noChangeAspect="1"/>
          </p:cNvPicPr>
          <p:nvPr/>
        </p:nvPicPr>
        <p:blipFill>
          <a:blip r:embed="rId2"/>
          <a:stretch>
            <a:fillRect/>
          </a:stretch>
        </p:blipFill>
        <p:spPr>
          <a:xfrm>
            <a:off x="2431286" y="1085327"/>
            <a:ext cx="9606476" cy="5434205"/>
          </a:xfrm>
          <a:prstGeom prst="rect">
            <a:avLst/>
          </a:prstGeom>
        </p:spPr>
      </p:pic>
      <p:sp>
        <p:nvSpPr>
          <p:cNvPr id="5" name="Slide Number Placeholder 4"/>
          <p:cNvSpPr>
            <a:spLocks noGrp="1"/>
          </p:cNvSpPr>
          <p:nvPr>
            <p:ph type="sldNum" sz="quarter" idx="17"/>
          </p:nvPr>
        </p:nvSpPr>
        <p:spPr/>
        <p:txBody>
          <a:bodyPr/>
          <a:lstStyle/>
          <a:p>
            <a:fld id="{ED4E8DE7-8107-485D-819E-7A652D98D056}" type="slidenum">
              <a:rPr lang="en-US" smtClean="0"/>
              <a:pPr/>
              <a:t>4</a:t>
            </a:fld>
            <a:endParaRPr lang="en-US" dirty="0"/>
          </a:p>
        </p:txBody>
      </p:sp>
      <p:sp>
        <p:nvSpPr>
          <p:cNvPr id="2" name="Title 1"/>
          <p:cNvSpPr>
            <a:spLocks noGrp="1"/>
          </p:cNvSpPr>
          <p:nvPr>
            <p:ph type="title"/>
          </p:nvPr>
        </p:nvSpPr>
        <p:spPr/>
        <p:txBody>
          <a:bodyPr/>
          <a:lstStyle/>
          <a:p>
            <a:r>
              <a:rPr lang="en-US" dirty="0"/>
              <a:t>Operational Query</a:t>
            </a:r>
          </a:p>
        </p:txBody>
      </p:sp>
      <p:sp>
        <p:nvSpPr>
          <p:cNvPr id="8" name="Rounded Rectangle 7"/>
          <p:cNvSpPr/>
          <p:nvPr/>
        </p:nvSpPr>
        <p:spPr bwMode="auto">
          <a:xfrm>
            <a:off x="203200" y="2717633"/>
            <a:ext cx="4572000" cy="1103999"/>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algn="ctr"/>
            <a:r>
              <a:rPr lang="en-US" sz="2400" dirty="0">
                <a:solidFill>
                  <a:schemeClr val="tx1"/>
                </a:solidFill>
              </a:rPr>
              <a:t>SELECT Email </a:t>
            </a:r>
            <a:br>
              <a:rPr lang="en-US" sz="2400" dirty="0">
                <a:solidFill>
                  <a:schemeClr val="tx1"/>
                </a:solidFill>
              </a:rPr>
            </a:br>
            <a:r>
              <a:rPr lang="en-US" sz="2400" dirty="0">
                <a:solidFill>
                  <a:schemeClr val="tx1"/>
                </a:solidFill>
              </a:rPr>
              <a:t>FROM Customer</a:t>
            </a:r>
            <a:br>
              <a:rPr lang="en-US" sz="2400" dirty="0">
                <a:solidFill>
                  <a:schemeClr val="tx1"/>
                </a:solidFill>
              </a:rPr>
            </a:br>
            <a:r>
              <a:rPr lang="en-US" sz="2400" dirty="0">
                <a:solidFill>
                  <a:schemeClr val="tx1"/>
                </a:solidFill>
              </a:rPr>
              <a:t>WHERE </a:t>
            </a:r>
            <a:r>
              <a:rPr lang="en-US" sz="2400" dirty="0" err="1">
                <a:solidFill>
                  <a:schemeClr val="tx1"/>
                </a:solidFill>
              </a:rPr>
              <a:t>CoName</a:t>
            </a:r>
            <a:r>
              <a:rPr lang="en-US" sz="2400" dirty="0">
                <a:solidFill>
                  <a:schemeClr val="tx1"/>
                </a:solidFill>
              </a:rPr>
              <a:t>=‘</a:t>
            </a:r>
            <a:r>
              <a:rPr lang="en-US" sz="2400" dirty="0" err="1">
                <a:solidFill>
                  <a:schemeClr val="tx1"/>
                </a:solidFill>
              </a:rPr>
              <a:t>DigiSonos</a:t>
            </a:r>
            <a:r>
              <a:rPr lang="en-US" sz="2400" dirty="0">
                <a:solidFill>
                  <a:schemeClr val="tx1"/>
                </a:solidFill>
              </a:rPr>
              <a:t>’ </a:t>
            </a:r>
          </a:p>
        </p:txBody>
      </p:sp>
      <p:pic>
        <p:nvPicPr>
          <p:cNvPr id="10" name="Picture 2" descr="http://webs.comm.virginia.edu/Grazioli/Mod1/images/UBC%20Logo.jpg">
            <a:extLst>
              <a:ext uri="{FF2B5EF4-FFF2-40B4-BE49-F238E27FC236}">
                <a16:creationId xmlns:a16="http://schemas.microsoft.com/office/drawing/2014/main" xmlns="" id="{B72CC82D-3C6B-43C2-92F5-FA5DCBC646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5037828"/>
            <a:ext cx="1911435" cy="14817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bwMode="auto">
          <a:xfrm>
            <a:off x="6197600" y="292997"/>
            <a:ext cx="5486400" cy="738664"/>
          </a:xfrm>
          <a:prstGeom prst="rect">
            <a:avLst/>
          </a:prstGeom>
          <a:solidFill>
            <a:srgbClr val="C0DDAD"/>
          </a:solidFill>
          <a:ln>
            <a:headEnd/>
            <a:tailEnd/>
          </a:ln>
        </p:spPr>
        <p:style>
          <a:lnRef idx="1">
            <a:schemeClr val="dk1"/>
          </a:lnRef>
          <a:fillRef idx="2">
            <a:schemeClr val="dk1"/>
          </a:fillRef>
          <a:effectRef idx="1">
            <a:schemeClr val="dk1"/>
          </a:effectRef>
          <a:fontRef idx="minor">
            <a:schemeClr val="dk1"/>
          </a:fontRef>
        </p:style>
        <p:txBody>
          <a:bodyPr wrap="square" lIns="0" tIns="0" rIns="0" bIns="0" rtlCol="0" anchor="ctr" anchorCtr="0">
            <a:spAutoFit/>
          </a:bodyPr>
          <a:lstStyle/>
          <a:p>
            <a:pPr algn="ctr"/>
            <a:r>
              <a:rPr lang="en-US" sz="2400" dirty="0">
                <a:solidFill>
                  <a:schemeClr val="tx1"/>
                </a:solidFill>
              </a:rPr>
              <a:t>Todd wants to send </a:t>
            </a:r>
            <a:r>
              <a:rPr lang="en-US" sz="2400" dirty="0" err="1">
                <a:solidFill>
                  <a:schemeClr val="tx1"/>
                </a:solidFill>
              </a:rPr>
              <a:t>DigiSonos</a:t>
            </a:r>
            <a:r>
              <a:rPr lang="en-US" sz="2400" dirty="0">
                <a:solidFill>
                  <a:schemeClr val="tx1"/>
                </a:solidFill>
              </a:rPr>
              <a:t> a follow-up sales email. What’s the address?</a:t>
            </a:r>
          </a:p>
        </p:txBody>
      </p:sp>
    </p:spTree>
    <p:extLst>
      <p:ext uri="{BB962C8B-B14F-4D97-AF65-F5344CB8AC3E}">
        <p14:creationId xmlns:p14="http://schemas.microsoft.com/office/powerpoint/2010/main" val="3063344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10117033" y="1200169"/>
            <a:ext cx="1499872" cy="5129475"/>
          </a:xfrm>
          <a:prstGeom prst="rect">
            <a:avLst/>
          </a:prstGeom>
          <a:solidFill>
            <a:schemeClr val="accent1">
              <a:lumMod val="25000"/>
              <a:lumOff val="75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Users</a:t>
            </a:r>
          </a:p>
        </p:txBody>
      </p:sp>
      <p:sp>
        <p:nvSpPr>
          <p:cNvPr id="68" name="Rectangle 67"/>
          <p:cNvSpPr/>
          <p:nvPr/>
        </p:nvSpPr>
        <p:spPr>
          <a:xfrm>
            <a:off x="7850504" y="1192472"/>
            <a:ext cx="1821905"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 Marts</a:t>
            </a:r>
          </a:p>
        </p:txBody>
      </p:sp>
      <p:sp>
        <p:nvSpPr>
          <p:cNvPr id="24" name="Rectangle 23"/>
          <p:cNvSpPr/>
          <p:nvPr/>
        </p:nvSpPr>
        <p:spPr>
          <a:xfrm>
            <a:off x="4784337" y="1200169"/>
            <a:ext cx="2567811"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a:t>
            </a:r>
          </a:p>
          <a:p>
            <a:pPr algn="ctr" defTabSz="1219170" eaLnBrk="0" fontAlgn="base" hangingPunct="0">
              <a:spcBef>
                <a:spcPct val="0"/>
              </a:spcBef>
              <a:spcAft>
                <a:spcPct val="0"/>
              </a:spcAft>
              <a:defRPr/>
            </a:pPr>
            <a:r>
              <a:rPr lang="en-US" sz="2400" dirty="0">
                <a:solidFill>
                  <a:srgbClr val="FFFFFF"/>
                </a:solidFill>
                <a:latin typeface="Franklin Gothic Book"/>
              </a:rPr>
              <a:t>Warehouse</a:t>
            </a:r>
          </a:p>
        </p:txBody>
      </p:sp>
      <p:sp>
        <p:nvSpPr>
          <p:cNvPr id="14" name="Flowchart: Magnetic Disk 13"/>
          <p:cNvSpPr/>
          <p:nvPr/>
        </p:nvSpPr>
        <p:spPr>
          <a:xfrm>
            <a:off x="4935459" y="2850375"/>
            <a:ext cx="2320260" cy="1919192"/>
          </a:xfrm>
          <a:prstGeom prst="flowChartMagneticDisk">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Holistic</a:t>
            </a: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r>
              <a:rPr lang="en-US" sz="1867" dirty="0">
                <a:solidFill>
                  <a:srgbClr val="000000"/>
                </a:solidFill>
                <a:latin typeface="Franklin Gothic Book"/>
              </a:rPr>
              <a:t/>
            </a:r>
            <a:br>
              <a:rPr lang="en-US" sz="1867" dirty="0">
                <a:solidFill>
                  <a:srgbClr val="000000"/>
                </a:solidFill>
                <a:latin typeface="Franklin Gothic Book"/>
              </a:rPr>
            </a:br>
            <a:endParaRPr lang="en-US" sz="1867" dirty="0">
              <a:solidFill>
                <a:srgbClr val="000000"/>
              </a:solidFill>
              <a:latin typeface="Franklin Gothic Book"/>
            </a:endParaRPr>
          </a:p>
        </p:txBody>
      </p:sp>
      <p:sp>
        <p:nvSpPr>
          <p:cNvPr id="23" name="Rectangle 22"/>
          <p:cNvSpPr/>
          <p:nvPr/>
        </p:nvSpPr>
        <p:spPr>
          <a:xfrm>
            <a:off x="2764625" y="1200170"/>
            <a:ext cx="1575360" cy="5144791"/>
          </a:xfrm>
          <a:prstGeom prst="rect">
            <a:avLst/>
          </a:prstGeom>
          <a:solidFill>
            <a:schemeClr val="accent3">
              <a:lumMod val="40000"/>
              <a:lumOff val="60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ETL</a:t>
            </a:r>
            <a:br>
              <a:rPr lang="en-US" sz="2400" dirty="0">
                <a:solidFill>
                  <a:srgbClr val="000000"/>
                </a:solidFill>
                <a:latin typeface="Franklin Gothic Book"/>
              </a:rPr>
            </a:br>
            <a:r>
              <a:rPr lang="en-US" sz="2400" dirty="0">
                <a:solidFill>
                  <a:srgbClr val="000000"/>
                </a:solidFill>
                <a:latin typeface="Franklin Gothic Book"/>
              </a:rPr>
              <a:t>Staging</a:t>
            </a:r>
          </a:p>
        </p:txBody>
      </p:sp>
      <p:sp>
        <p:nvSpPr>
          <p:cNvPr id="21" name="Rectangle 20"/>
          <p:cNvSpPr/>
          <p:nvPr/>
        </p:nvSpPr>
        <p:spPr>
          <a:xfrm>
            <a:off x="538333" y="1200171"/>
            <a:ext cx="1723271" cy="5147964"/>
          </a:xfrm>
          <a:prstGeom prst="rect">
            <a:avLst/>
          </a:prstGeom>
          <a:solidFill>
            <a:srgbClr val="C0DDAD"/>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Data Sources</a:t>
            </a:r>
          </a:p>
        </p:txBody>
      </p:sp>
      <p:sp>
        <p:nvSpPr>
          <p:cNvPr id="2" name="Title 1"/>
          <p:cNvSpPr>
            <a:spLocks noGrp="1"/>
          </p:cNvSpPr>
          <p:nvPr>
            <p:ph type="title"/>
          </p:nvPr>
        </p:nvSpPr>
        <p:spPr/>
        <p:txBody>
          <a:bodyPr/>
          <a:lstStyle/>
          <a:p>
            <a:r>
              <a:rPr lang="en-US" dirty="0"/>
              <a:t>Common Data Warehouse Ecosystem</a:t>
            </a:r>
          </a:p>
        </p:txBody>
      </p:sp>
      <p:sp>
        <p:nvSpPr>
          <p:cNvPr id="11" name="Flowchart: Magnetic Disk 10"/>
          <p:cNvSpPr/>
          <p:nvPr/>
        </p:nvSpPr>
        <p:spPr>
          <a:xfrm>
            <a:off x="762140" y="4977576"/>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Inventory</a:t>
            </a:r>
          </a:p>
        </p:txBody>
      </p:sp>
      <p:sp>
        <p:nvSpPr>
          <p:cNvPr id="12" name="Flowchart: Magnetic Disk 11"/>
          <p:cNvSpPr/>
          <p:nvPr/>
        </p:nvSpPr>
        <p:spPr>
          <a:xfrm>
            <a:off x="762140" y="3639939"/>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Customers</a:t>
            </a:r>
          </a:p>
        </p:txBody>
      </p:sp>
      <p:sp>
        <p:nvSpPr>
          <p:cNvPr id="13" name="Flowchart: Magnetic Disk 12"/>
          <p:cNvSpPr/>
          <p:nvPr/>
        </p:nvSpPr>
        <p:spPr>
          <a:xfrm>
            <a:off x="762140" y="2302301"/>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Orders</a:t>
            </a:r>
          </a:p>
        </p:txBody>
      </p:sp>
      <p:sp>
        <p:nvSpPr>
          <p:cNvPr id="16" name="Flowchart: Magnetic Disk 15"/>
          <p:cNvSpPr/>
          <p:nvPr/>
        </p:nvSpPr>
        <p:spPr>
          <a:xfrm>
            <a:off x="6404473" y="3124120"/>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Raw</a:t>
            </a:r>
          </a:p>
        </p:txBody>
      </p:sp>
      <p:sp>
        <p:nvSpPr>
          <p:cNvPr id="17" name="Flowchart: Magnetic Disk 16"/>
          <p:cNvSpPr/>
          <p:nvPr/>
        </p:nvSpPr>
        <p:spPr>
          <a:xfrm>
            <a:off x="5710667" y="3865500"/>
            <a:ext cx="853839"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endParaRPr lang="en-US" sz="1600" dirty="0">
              <a:solidFill>
                <a:srgbClr val="000000"/>
              </a:solidFill>
              <a:latin typeface="Franklin Gothic Book"/>
            </a:endParaRPr>
          </a:p>
        </p:txBody>
      </p:sp>
      <p:sp>
        <p:nvSpPr>
          <p:cNvPr id="18" name="TextBox 17"/>
          <p:cNvSpPr txBox="1"/>
          <p:nvPr/>
        </p:nvSpPr>
        <p:spPr bwMode="auto">
          <a:xfrm>
            <a:off x="5558172" y="4266871"/>
            <a:ext cx="1198840" cy="22576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Summary</a:t>
            </a:r>
          </a:p>
        </p:txBody>
      </p:sp>
      <p:sp>
        <p:nvSpPr>
          <p:cNvPr id="19" name="Flowchart: Magnetic Disk 18"/>
          <p:cNvSpPr/>
          <p:nvPr/>
        </p:nvSpPr>
        <p:spPr>
          <a:xfrm>
            <a:off x="5016860" y="3141602"/>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Meta</a:t>
            </a:r>
          </a:p>
        </p:txBody>
      </p:sp>
      <p:sp>
        <p:nvSpPr>
          <p:cNvPr id="20" name="Flowchart: Magnetic Disk 19"/>
          <p:cNvSpPr/>
          <p:nvPr/>
        </p:nvSpPr>
        <p:spPr>
          <a:xfrm>
            <a:off x="2942305" y="2675067"/>
            <a:ext cx="1258724" cy="2273275"/>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Staging</a:t>
            </a:r>
          </a:p>
        </p:txBody>
      </p:sp>
      <p:sp>
        <p:nvSpPr>
          <p:cNvPr id="25" name="Flowchart: Magnetic Disk 24"/>
          <p:cNvSpPr/>
          <p:nvPr/>
        </p:nvSpPr>
        <p:spPr>
          <a:xfrm>
            <a:off x="8155896" y="2127613"/>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Purchasing</a:t>
            </a:r>
          </a:p>
        </p:txBody>
      </p:sp>
      <p:sp>
        <p:nvSpPr>
          <p:cNvPr id="26" name="Flowchart: Magnetic Disk 25"/>
          <p:cNvSpPr/>
          <p:nvPr/>
        </p:nvSpPr>
        <p:spPr>
          <a:xfrm>
            <a:off x="8155896" y="3585843"/>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Marketing</a:t>
            </a:r>
          </a:p>
        </p:txBody>
      </p:sp>
      <p:sp>
        <p:nvSpPr>
          <p:cNvPr id="27" name="Flowchart: Magnetic Disk 26"/>
          <p:cNvSpPr/>
          <p:nvPr/>
        </p:nvSpPr>
        <p:spPr>
          <a:xfrm>
            <a:off x="8155896" y="5025859"/>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Accounting</a:t>
            </a:r>
          </a:p>
        </p:txBody>
      </p:sp>
      <p:pic>
        <p:nvPicPr>
          <p:cNvPr id="1030" name="Picture 6" descr="Image result for computer black and wh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619" t="2456"/>
          <a:stretch/>
        </p:blipFill>
        <p:spPr bwMode="auto">
          <a:xfrm>
            <a:off x="10411743" y="2689543"/>
            <a:ext cx="984684" cy="79436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Image result for computer black and wh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619" t="2456"/>
          <a:stretch/>
        </p:blipFill>
        <p:spPr bwMode="auto">
          <a:xfrm>
            <a:off x="10405378" y="4284915"/>
            <a:ext cx="984684" cy="7943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bwMode="auto">
          <a:xfrm>
            <a:off x="10411743" y="5194013"/>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Mining</a:t>
            </a:r>
          </a:p>
        </p:txBody>
      </p:sp>
      <p:sp>
        <p:nvSpPr>
          <p:cNvPr id="34" name="TextBox 33"/>
          <p:cNvSpPr txBox="1"/>
          <p:nvPr/>
        </p:nvSpPr>
        <p:spPr bwMode="auto">
          <a:xfrm>
            <a:off x="10405378" y="3658675"/>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Reporting</a:t>
            </a:r>
          </a:p>
        </p:txBody>
      </p:sp>
      <p:cxnSp>
        <p:nvCxnSpPr>
          <p:cNvPr id="33" name="Elbow Connector 32"/>
          <p:cNvCxnSpPr>
            <a:cxnSpLocks/>
            <a:stCxn id="13" idx="4"/>
            <a:endCxn id="20" idx="2"/>
          </p:cNvCxnSpPr>
          <p:nvPr/>
        </p:nvCxnSpPr>
        <p:spPr bwMode="auto">
          <a:xfrm>
            <a:off x="1990792" y="2855195"/>
            <a:ext cx="951513" cy="956509"/>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cxnSpLocks/>
            <a:stCxn id="12" idx="4"/>
            <a:endCxn id="20" idx="2"/>
          </p:cNvCxnSpPr>
          <p:nvPr/>
        </p:nvCxnSpPr>
        <p:spPr bwMode="auto">
          <a:xfrm flipV="1">
            <a:off x="1990792" y="3811704"/>
            <a:ext cx="951513" cy="381128"/>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Elbow Connector 37"/>
          <p:cNvCxnSpPr>
            <a:cxnSpLocks/>
            <a:stCxn id="11" idx="4"/>
            <a:endCxn id="20" idx="2"/>
          </p:cNvCxnSpPr>
          <p:nvPr/>
        </p:nvCxnSpPr>
        <p:spPr bwMode="auto">
          <a:xfrm flipV="1">
            <a:off x="1990792" y="3811704"/>
            <a:ext cx="951513" cy="1718765"/>
          </a:xfrm>
          <a:prstGeom prst="bentConnector3">
            <a:avLst>
              <a:gd name="adj1" fmla="val 50000"/>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cxnSpLocks/>
            <a:stCxn id="20" idx="4"/>
            <a:endCxn id="14" idx="2"/>
          </p:cNvCxnSpPr>
          <p:nvPr/>
        </p:nvCxnSpPr>
        <p:spPr bwMode="auto">
          <a:xfrm flipV="1">
            <a:off x="4201029" y="3809971"/>
            <a:ext cx="734431" cy="1733"/>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 name="Elbow Connector 50"/>
          <p:cNvCxnSpPr>
            <a:cxnSpLocks/>
            <a:stCxn id="14" idx="4"/>
            <a:endCxn id="25" idx="2"/>
          </p:cNvCxnSpPr>
          <p:nvPr/>
        </p:nvCxnSpPr>
        <p:spPr bwMode="auto">
          <a:xfrm flipV="1">
            <a:off x="7255719" y="2684136"/>
            <a:ext cx="900176" cy="1125835"/>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cxnSpLocks/>
            <a:stCxn id="14" idx="4"/>
            <a:endCxn id="26" idx="2"/>
          </p:cNvCxnSpPr>
          <p:nvPr/>
        </p:nvCxnSpPr>
        <p:spPr bwMode="auto">
          <a:xfrm>
            <a:off x="7255719" y="3809971"/>
            <a:ext cx="900176" cy="332396"/>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5" name="Elbow Connector 54"/>
          <p:cNvCxnSpPr>
            <a:cxnSpLocks/>
            <a:stCxn id="14" idx="4"/>
            <a:endCxn id="27" idx="2"/>
          </p:cNvCxnSpPr>
          <p:nvPr/>
        </p:nvCxnSpPr>
        <p:spPr bwMode="auto">
          <a:xfrm>
            <a:off x="7255719" y="3809971"/>
            <a:ext cx="900176" cy="1772412"/>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cxnSpLocks/>
            <a:stCxn id="1030" idx="1"/>
            <a:endCxn id="25" idx="4"/>
          </p:cNvCxnSpPr>
          <p:nvPr/>
        </p:nvCxnSpPr>
        <p:spPr bwMode="auto">
          <a:xfrm flipH="1" flipV="1">
            <a:off x="9432009" y="2684137"/>
            <a:ext cx="979735" cy="402588"/>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cxnSpLocks/>
            <a:stCxn id="1030" idx="1"/>
            <a:endCxn id="26" idx="4"/>
          </p:cNvCxnSpPr>
          <p:nvPr/>
        </p:nvCxnSpPr>
        <p:spPr bwMode="auto">
          <a:xfrm flipH="1">
            <a:off x="9432009" y="3086724"/>
            <a:ext cx="979735" cy="1055643"/>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cxnSpLocks/>
            <a:stCxn id="32" idx="1"/>
            <a:endCxn id="25" idx="4"/>
          </p:cNvCxnSpPr>
          <p:nvPr/>
        </p:nvCxnSpPr>
        <p:spPr bwMode="auto">
          <a:xfrm flipH="1" flipV="1">
            <a:off x="9432009" y="2684136"/>
            <a:ext cx="973369" cy="199796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cxnSpLocks/>
            <a:stCxn id="32" idx="1"/>
            <a:endCxn id="26" idx="4"/>
          </p:cNvCxnSpPr>
          <p:nvPr/>
        </p:nvCxnSpPr>
        <p:spPr bwMode="auto">
          <a:xfrm flipH="1" flipV="1">
            <a:off x="9432009" y="4142368"/>
            <a:ext cx="973369" cy="539729"/>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25" name="Straight Arrow Connector 1024"/>
          <p:cNvCxnSpPr>
            <a:cxnSpLocks/>
            <a:stCxn id="32" idx="1"/>
            <a:endCxn id="27" idx="4"/>
          </p:cNvCxnSpPr>
          <p:nvPr/>
        </p:nvCxnSpPr>
        <p:spPr bwMode="auto">
          <a:xfrm flipH="1">
            <a:off x="9432009" y="4682097"/>
            <a:ext cx="973369" cy="90028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8535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DD8957A4-D4B3-4C05-8AE3-561FD3A0BC9B}"/>
              </a:ext>
            </a:extLst>
          </p:cNvPr>
          <p:cNvSpPr>
            <a:spLocks noGrp="1"/>
          </p:cNvSpPr>
          <p:nvPr>
            <p:ph type="body" sz="quarter" idx="16"/>
          </p:nvPr>
        </p:nvSpPr>
        <p:spPr>
          <a:xfrm>
            <a:off x="468191" y="2457737"/>
            <a:ext cx="7819415" cy="3644019"/>
          </a:xfrm>
        </p:spPr>
        <p:txBody>
          <a:bodyPr/>
          <a:lstStyle/>
          <a:p>
            <a:r>
              <a:rPr lang="en-US" dirty="0"/>
              <a:t>In this video we talk through some of the major points to consider when considering a RDBMS vendor partner for a data warehouse solution. We also clarify what “cloud solutions” are when deciding on data warehouse architecture.</a:t>
            </a:r>
          </a:p>
        </p:txBody>
      </p:sp>
      <p:sp>
        <p:nvSpPr>
          <p:cNvPr id="5" name="Text Placeholder 4">
            <a:extLst>
              <a:ext uri="{FF2B5EF4-FFF2-40B4-BE49-F238E27FC236}">
                <a16:creationId xmlns:a16="http://schemas.microsoft.com/office/drawing/2014/main" xmlns="" id="{67AB77DE-5C26-4399-832A-4F9EFC3DEDE4}"/>
              </a:ext>
            </a:extLst>
          </p:cNvPr>
          <p:cNvSpPr>
            <a:spLocks noGrp="1"/>
          </p:cNvSpPr>
          <p:nvPr>
            <p:ph type="body" sz="quarter" idx="13"/>
          </p:nvPr>
        </p:nvSpPr>
        <p:spPr>
          <a:xfrm>
            <a:off x="9024000" y="400762"/>
            <a:ext cx="2908800" cy="3644020"/>
          </a:xfrm>
        </p:spPr>
        <p:txBody>
          <a:bodyPr/>
          <a:lstStyle/>
          <a:p>
            <a:r>
              <a:rPr lang="en-US" u="sng" dirty="0">
                <a:effectLst>
                  <a:outerShdw blurRad="38100" dist="38100" dir="2700000" algn="tl">
                    <a:srgbClr val="000000">
                      <a:alpha val="43137"/>
                    </a:srgbClr>
                  </a:outerShdw>
                </a:effectLst>
              </a:rPr>
              <a:t>Agenda:</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Major factors for choosing a data warehouse vendor</a:t>
            </a:r>
          </a:p>
          <a:p>
            <a:pPr marL="228594" indent="-228594">
              <a:buFont typeface="Arial" panose="020B0604020202020204" pitchFamily="34" charset="0"/>
              <a:buChar char="•"/>
            </a:pPr>
            <a:r>
              <a:rPr lang="en-US" dirty="0">
                <a:effectLst>
                  <a:outerShdw blurRad="38100" dist="38100" dir="2700000" algn="tl">
                    <a:srgbClr val="000000">
                      <a:alpha val="43137"/>
                    </a:srgbClr>
                  </a:outerShdw>
                </a:effectLst>
              </a:rPr>
              <a:t>Cloud Solutions as part of the data warehouse decision</a:t>
            </a:r>
          </a:p>
        </p:txBody>
      </p:sp>
      <p:sp>
        <p:nvSpPr>
          <p:cNvPr id="3" name="Title 2">
            <a:extLst>
              <a:ext uri="{FF2B5EF4-FFF2-40B4-BE49-F238E27FC236}">
                <a16:creationId xmlns:a16="http://schemas.microsoft.com/office/drawing/2014/main" xmlns="" id="{89D36994-AD2C-457E-A5F5-6B122ED0246E}"/>
              </a:ext>
            </a:extLst>
          </p:cNvPr>
          <p:cNvSpPr>
            <a:spLocks noGrp="1"/>
          </p:cNvSpPr>
          <p:nvPr>
            <p:ph type="title"/>
          </p:nvPr>
        </p:nvSpPr>
        <p:spPr/>
        <p:txBody>
          <a:bodyPr/>
          <a:lstStyle/>
          <a:p>
            <a:r>
              <a:rPr lang="en-US"/>
              <a:t>Video </a:t>
            </a:r>
            <a:r>
              <a:rPr lang="en-US" dirty="0"/>
              <a:t>4: Considerations when Choosing a Data Warehouse Vendor</a:t>
            </a:r>
          </a:p>
        </p:txBody>
      </p:sp>
    </p:spTree>
    <p:extLst>
      <p:ext uri="{BB962C8B-B14F-4D97-AF65-F5344CB8AC3E}">
        <p14:creationId xmlns:p14="http://schemas.microsoft.com/office/powerpoint/2010/main" val="945531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52BD65C-3ABE-490A-9027-D2733EE39E8A}"/>
              </a:ext>
            </a:extLst>
          </p:cNvPr>
          <p:cNvSpPr>
            <a:spLocks noGrp="1"/>
          </p:cNvSpPr>
          <p:nvPr>
            <p:ph type="title"/>
          </p:nvPr>
        </p:nvSpPr>
        <p:spPr/>
        <p:txBody>
          <a:bodyPr/>
          <a:lstStyle/>
          <a:p>
            <a:r>
              <a:rPr lang="en-US" dirty="0"/>
              <a:t>Data Storage Landscape</a:t>
            </a:r>
          </a:p>
        </p:txBody>
      </p:sp>
      <p:sp>
        <p:nvSpPr>
          <p:cNvPr id="17" name="Rectangle 16">
            <a:extLst>
              <a:ext uri="{FF2B5EF4-FFF2-40B4-BE49-F238E27FC236}">
                <a16:creationId xmlns:a16="http://schemas.microsoft.com/office/drawing/2014/main" xmlns="" id="{8450F149-7BB1-4AF7-9180-068C5E5CBCDC}"/>
              </a:ext>
            </a:extLst>
          </p:cNvPr>
          <p:cNvSpPr/>
          <p:nvPr/>
        </p:nvSpPr>
        <p:spPr>
          <a:xfrm>
            <a:off x="3680727" y="1170038"/>
            <a:ext cx="2562757" cy="785895"/>
          </a:xfrm>
          <a:prstGeom prst="rect">
            <a:avLst/>
          </a:prstGeom>
          <a:solidFill>
            <a:sysClr val="window" lastClr="FFFFFF">
              <a:lumMod val="85000"/>
            </a:sysClr>
          </a:solidFill>
          <a:ln w="12700" cap="flat" cmpd="sng" algn="ctr">
            <a:noFill/>
            <a:prstDash val="solid"/>
            <a:miter lim="800000"/>
          </a:ln>
          <a:effectLst/>
        </p:spPr>
        <p:txBody>
          <a:bodyPr rtlCol="0" anchor="ctr"/>
          <a:lstStyle/>
          <a:p>
            <a:pPr algn="ctr" defTabSz="1219170">
              <a:defRPr/>
            </a:pPr>
            <a:r>
              <a:rPr lang="en-US" sz="2400" kern="0" dirty="0">
                <a:solidFill>
                  <a:prstClr val="black"/>
                </a:solidFill>
                <a:latin typeface="Calibri" panose="020F0502020204030204"/>
              </a:rPr>
              <a:t>Operational </a:t>
            </a:r>
            <a:br>
              <a:rPr lang="en-US" sz="2400" kern="0" dirty="0">
                <a:solidFill>
                  <a:prstClr val="black"/>
                </a:solidFill>
                <a:latin typeface="Calibri" panose="020F0502020204030204"/>
              </a:rPr>
            </a:br>
            <a:r>
              <a:rPr lang="en-US" sz="2400" kern="0" dirty="0">
                <a:solidFill>
                  <a:prstClr val="black"/>
                </a:solidFill>
                <a:latin typeface="Calibri" panose="020F0502020204030204"/>
              </a:rPr>
              <a:t>Needs</a:t>
            </a:r>
          </a:p>
        </p:txBody>
      </p:sp>
      <p:sp>
        <p:nvSpPr>
          <p:cNvPr id="23" name="Rectangle 22">
            <a:extLst>
              <a:ext uri="{FF2B5EF4-FFF2-40B4-BE49-F238E27FC236}">
                <a16:creationId xmlns:a16="http://schemas.microsoft.com/office/drawing/2014/main" xmlns="" id="{A7D34237-C457-4E0E-9AF7-3A63207B8D7E}"/>
              </a:ext>
            </a:extLst>
          </p:cNvPr>
          <p:cNvSpPr/>
          <p:nvPr/>
        </p:nvSpPr>
        <p:spPr>
          <a:xfrm>
            <a:off x="2987903" y="2116118"/>
            <a:ext cx="6982007" cy="1924940"/>
          </a:xfrm>
          <a:prstGeom prst="rect">
            <a:avLst/>
          </a:prstGeom>
          <a:gradFill flip="none" rotWithShape="1">
            <a:gsLst>
              <a:gs pos="50000">
                <a:srgbClr val="789366"/>
              </a:gs>
              <a:gs pos="0">
                <a:srgbClr val="C4E1B1"/>
              </a:gs>
              <a:gs pos="100000">
                <a:srgbClr val="2C451B"/>
              </a:gs>
            </a:gsLst>
            <a:lin ang="0" scaled="1"/>
            <a:tileRect/>
          </a:gradFill>
          <a:ln w="28575" cap="flat" cmpd="sng" algn="ctr">
            <a:solidFill>
              <a:srgbClr val="2C451B"/>
            </a:solidFill>
            <a:prstDash val="solid"/>
            <a:miter lim="800000"/>
          </a:ln>
          <a:effectLst/>
        </p:spPr>
        <p:txBody>
          <a:bodyPr rtlCol="0" anchor="ctr"/>
          <a:lstStyle/>
          <a:p>
            <a:pPr algn="ctr" defTabSz="1219170">
              <a:defRPr/>
            </a:pPr>
            <a:endParaRPr lang="en-US" sz="2400" kern="0">
              <a:solidFill>
                <a:prstClr val="black"/>
              </a:solidFill>
              <a:latin typeface="Calibri" panose="020F0502020204030204"/>
            </a:endParaRPr>
          </a:p>
        </p:txBody>
      </p:sp>
      <p:sp>
        <p:nvSpPr>
          <p:cNvPr id="24" name="Rectangle 23">
            <a:extLst>
              <a:ext uri="{FF2B5EF4-FFF2-40B4-BE49-F238E27FC236}">
                <a16:creationId xmlns:a16="http://schemas.microsoft.com/office/drawing/2014/main" xmlns="" id="{9CB232A4-55E0-429D-868F-3AD30F94E3C4}"/>
              </a:ext>
            </a:extLst>
          </p:cNvPr>
          <p:cNvSpPr/>
          <p:nvPr/>
        </p:nvSpPr>
        <p:spPr>
          <a:xfrm>
            <a:off x="6839176" y="2333968"/>
            <a:ext cx="2862176" cy="1110537"/>
          </a:xfrm>
          <a:prstGeom prst="rect">
            <a:avLst/>
          </a:prstGeom>
          <a:noFill/>
          <a:ln w="12700" cap="flat" cmpd="sng" algn="ctr">
            <a:noFill/>
            <a:prstDash val="solid"/>
            <a:miter lim="800000"/>
          </a:ln>
          <a:effectLst/>
        </p:spPr>
        <p:txBody>
          <a:bodyPr rtlCol="0" anchor="ctr"/>
          <a:lstStyle/>
          <a:p>
            <a:pPr algn="ctr" defTabSz="1219170">
              <a:defRPr/>
            </a:pPr>
            <a:r>
              <a:rPr lang="en-US" sz="2400" kern="0" dirty="0">
                <a:solidFill>
                  <a:prstClr val="white"/>
                </a:solidFill>
                <a:latin typeface="Calibri" panose="020F0502020204030204"/>
              </a:rPr>
              <a:t>Data </a:t>
            </a:r>
            <a:br>
              <a:rPr lang="en-US" sz="2400" kern="0" dirty="0">
                <a:solidFill>
                  <a:prstClr val="white"/>
                </a:solidFill>
                <a:latin typeface="Calibri" panose="020F0502020204030204"/>
              </a:rPr>
            </a:br>
            <a:r>
              <a:rPr lang="en-US" sz="2400" kern="0" dirty="0">
                <a:solidFill>
                  <a:prstClr val="white"/>
                </a:solidFill>
                <a:latin typeface="Calibri" panose="020F0502020204030204"/>
              </a:rPr>
              <a:t>Warehouses</a:t>
            </a:r>
          </a:p>
        </p:txBody>
      </p:sp>
      <p:sp>
        <p:nvSpPr>
          <p:cNvPr id="25" name="Rectangle 24">
            <a:extLst>
              <a:ext uri="{FF2B5EF4-FFF2-40B4-BE49-F238E27FC236}">
                <a16:creationId xmlns:a16="http://schemas.microsoft.com/office/drawing/2014/main" xmlns="" id="{8D431FA7-EB17-41E5-917F-0FCD269A7796}"/>
              </a:ext>
            </a:extLst>
          </p:cNvPr>
          <p:cNvSpPr/>
          <p:nvPr/>
        </p:nvSpPr>
        <p:spPr>
          <a:xfrm>
            <a:off x="3482452" y="2413389"/>
            <a:ext cx="2862176" cy="1031115"/>
          </a:xfrm>
          <a:prstGeom prst="rect">
            <a:avLst/>
          </a:prstGeom>
          <a:noFill/>
          <a:ln w="12700" cap="flat" cmpd="sng" algn="ctr">
            <a:noFill/>
            <a:prstDash val="solid"/>
            <a:miter lim="800000"/>
          </a:ln>
          <a:effectLst/>
        </p:spPr>
        <p:txBody>
          <a:bodyPr rtlCol="0" anchor="ctr"/>
          <a:lstStyle/>
          <a:p>
            <a:pPr algn="ctr" defTabSz="1219170">
              <a:defRPr/>
            </a:pPr>
            <a:r>
              <a:rPr lang="en-US" sz="2400" kern="0" dirty="0">
                <a:solidFill>
                  <a:prstClr val="black"/>
                </a:solidFill>
                <a:latin typeface="Calibri" panose="020F0502020204030204"/>
              </a:rPr>
              <a:t>Transactional Databases</a:t>
            </a:r>
          </a:p>
        </p:txBody>
      </p:sp>
      <p:sp>
        <p:nvSpPr>
          <p:cNvPr id="26" name="Rectangle 25">
            <a:extLst>
              <a:ext uri="{FF2B5EF4-FFF2-40B4-BE49-F238E27FC236}">
                <a16:creationId xmlns:a16="http://schemas.microsoft.com/office/drawing/2014/main" xmlns="" id="{79F62CF1-00DA-4BD7-A350-CF7BBCC5F545}"/>
              </a:ext>
            </a:extLst>
          </p:cNvPr>
          <p:cNvSpPr/>
          <p:nvPr/>
        </p:nvSpPr>
        <p:spPr>
          <a:xfrm rot="16200000">
            <a:off x="1572669" y="2625823"/>
            <a:ext cx="1929436" cy="901035"/>
          </a:xfrm>
          <a:prstGeom prst="rect">
            <a:avLst/>
          </a:prstGeom>
          <a:solidFill>
            <a:srgbClr val="2C451B"/>
          </a:solidFill>
          <a:ln w="28575" cap="flat" cmpd="sng" algn="ctr">
            <a:solidFill>
              <a:srgbClr val="2C451B"/>
            </a:solidFill>
            <a:prstDash val="solid"/>
            <a:miter lim="800000"/>
          </a:ln>
          <a:effectLst/>
        </p:spPr>
        <p:txBody>
          <a:bodyPr rtlCol="0" anchor="ctr"/>
          <a:lstStyle/>
          <a:p>
            <a:pPr algn="ctr" defTabSz="1219170">
              <a:defRPr/>
            </a:pPr>
            <a:r>
              <a:rPr lang="en-US" sz="2133" kern="0" dirty="0">
                <a:solidFill>
                  <a:prstClr val="white"/>
                </a:solidFill>
                <a:latin typeface="Calibri" panose="020F0502020204030204"/>
              </a:rPr>
              <a:t>Relational Databases</a:t>
            </a:r>
          </a:p>
        </p:txBody>
      </p:sp>
      <p:sp>
        <p:nvSpPr>
          <p:cNvPr id="27" name="Rectangle 26">
            <a:extLst>
              <a:ext uri="{FF2B5EF4-FFF2-40B4-BE49-F238E27FC236}">
                <a16:creationId xmlns:a16="http://schemas.microsoft.com/office/drawing/2014/main" xmlns="" id="{AD8D1E04-084F-4E08-9191-4558761EDB1F}"/>
              </a:ext>
            </a:extLst>
          </p:cNvPr>
          <p:cNvSpPr/>
          <p:nvPr/>
        </p:nvSpPr>
        <p:spPr>
          <a:xfrm>
            <a:off x="3680727"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algn="ctr" defTabSz="1219170">
              <a:defRPr/>
            </a:pPr>
            <a:endParaRPr lang="en-US" sz="2400" kern="0">
              <a:solidFill>
                <a:prstClr val="white"/>
              </a:solidFill>
              <a:latin typeface="Calibri" panose="020F0502020204030204"/>
            </a:endParaRPr>
          </a:p>
        </p:txBody>
      </p:sp>
      <p:sp>
        <p:nvSpPr>
          <p:cNvPr id="29" name="Rectangle 28">
            <a:extLst>
              <a:ext uri="{FF2B5EF4-FFF2-40B4-BE49-F238E27FC236}">
                <a16:creationId xmlns:a16="http://schemas.microsoft.com/office/drawing/2014/main" xmlns="" id="{843139EC-D5F1-4E92-BFE5-8FFA13658031}"/>
              </a:ext>
            </a:extLst>
          </p:cNvPr>
          <p:cNvSpPr/>
          <p:nvPr/>
        </p:nvSpPr>
        <p:spPr>
          <a:xfrm>
            <a:off x="6933991" y="1170038"/>
            <a:ext cx="2562757" cy="785895"/>
          </a:xfrm>
          <a:prstGeom prst="rect">
            <a:avLst/>
          </a:prstGeom>
          <a:solidFill>
            <a:schemeClr val="tx1"/>
          </a:solidFill>
          <a:ln w="12700" cap="flat" cmpd="sng" algn="ctr">
            <a:noFill/>
            <a:prstDash val="solid"/>
            <a:miter lim="800000"/>
          </a:ln>
          <a:effectLst/>
        </p:spPr>
        <p:txBody>
          <a:bodyPr rtlCol="0" anchor="ctr"/>
          <a:lstStyle/>
          <a:p>
            <a:pPr algn="ctr" defTabSz="1219170">
              <a:defRPr/>
            </a:pPr>
            <a:r>
              <a:rPr lang="en-US" sz="2400" kern="0" dirty="0">
                <a:solidFill>
                  <a:srgbClr val="FFFFFF"/>
                </a:solidFill>
                <a:latin typeface="Calibri" panose="020F0502020204030204"/>
              </a:rPr>
              <a:t>Analytical </a:t>
            </a:r>
            <a:br>
              <a:rPr lang="en-US" sz="2400" kern="0" dirty="0">
                <a:solidFill>
                  <a:srgbClr val="FFFFFF"/>
                </a:solidFill>
                <a:latin typeface="Calibri" panose="020F0502020204030204"/>
              </a:rPr>
            </a:br>
            <a:r>
              <a:rPr lang="en-US" sz="2400" kern="0" dirty="0">
                <a:solidFill>
                  <a:srgbClr val="FFFFFF"/>
                </a:solidFill>
                <a:latin typeface="Calibri" panose="020F0502020204030204"/>
              </a:rPr>
              <a:t>Needs</a:t>
            </a:r>
          </a:p>
        </p:txBody>
      </p:sp>
      <p:sp>
        <p:nvSpPr>
          <p:cNvPr id="30" name="Rectangle 29">
            <a:extLst>
              <a:ext uri="{FF2B5EF4-FFF2-40B4-BE49-F238E27FC236}">
                <a16:creationId xmlns:a16="http://schemas.microsoft.com/office/drawing/2014/main" xmlns="" id="{6DC6D3DB-FDCB-4739-850A-AD541D1EFB9C}"/>
              </a:ext>
            </a:extLst>
          </p:cNvPr>
          <p:cNvSpPr/>
          <p:nvPr/>
        </p:nvSpPr>
        <p:spPr>
          <a:xfrm>
            <a:off x="6933991" y="1170039"/>
            <a:ext cx="2562757" cy="5191435"/>
          </a:xfrm>
          <a:prstGeom prst="rect">
            <a:avLst/>
          </a:prstGeom>
          <a:noFill/>
          <a:ln w="28575" cap="flat" cmpd="sng" algn="ctr">
            <a:solidFill>
              <a:sysClr val="windowText" lastClr="000000"/>
            </a:solidFill>
            <a:prstDash val="lgDash"/>
            <a:miter lim="800000"/>
          </a:ln>
          <a:effectLst/>
        </p:spPr>
        <p:txBody>
          <a:bodyPr rtlCol="0" anchor="ctr"/>
          <a:lstStyle/>
          <a:p>
            <a:pPr algn="ctr" defTabSz="1219170">
              <a:defRPr/>
            </a:pPr>
            <a:endParaRPr lang="en-US" sz="2400" kern="0">
              <a:solidFill>
                <a:prstClr val="white"/>
              </a:solidFill>
              <a:latin typeface="Calibri" panose="020F0502020204030204"/>
            </a:endParaRPr>
          </a:p>
        </p:txBody>
      </p:sp>
    </p:spTree>
    <p:extLst>
      <p:ext uri="{BB962C8B-B14F-4D97-AF65-F5344CB8AC3E}">
        <p14:creationId xmlns:p14="http://schemas.microsoft.com/office/powerpoint/2010/main" val="371304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10117033" y="1200169"/>
            <a:ext cx="1499872" cy="5129475"/>
          </a:xfrm>
          <a:prstGeom prst="rect">
            <a:avLst/>
          </a:prstGeom>
          <a:solidFill>
            <a:schemeClr val="accent1">
              <a:lumMod val="25000"/>
              <a:lumOff val="75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Users</a:t>
            </a:r>
          </a:p>
        </p:txBody>
      </p:sp>
      <p:sp>
        <p:nvSpPr>
          <p:cNvPr id="68" name="Rectangle 67"/>
          <p:cNvSpPr/>
          <p:nvPr/>
        </p:nvSpPr>
        <p:spPr>
          <a:xfrm>
            <a:off x="7850504" y="1192472"/>
            <a:ext cx="1821905"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 Marts</a:t>
            </a:r>
          </a:p>
        </p:txBody>
      </p:sp>
      <p:sp>
        <p:nvSpPr>
          <p:cNvPr id="24" name="Rectangle 23"/>
          <p:cNvSpPr/>
          <p:nvPr/>
        </p:nvSpPr>
        <p:spPr>
          <a:xfrm>
            <a:off x="4784337" y="1200169"/>
            <a:ext cx="2567811"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a:t>
            </a:r>
          </a:p>
          <a:p>
            <a:pPr algn="ctr" defTabSz="1219170" eaLnBrk="0" fontAlgn="base" hangingPunct="0">
              <a:spcBef>
                <a:spcPct val="0"/>
              </a:spcBef>
              <a:spcAft>
                <a:spcPct val="0"/>
              </a:spcAft>
              <a:defRPr/>
            </a:pPr>
            <a:r>
              <a:rPr lang="en-US" sz="2400" dirty="0">
                <a:solidFill>
                  <a:srgbClr val="FFFFFF"/>
                </a:solidFill>
                <a:latin typeface="Franklin Gothic Book"/>
              </a:rPr>
              <a:t>Warehouse</a:t>
            </a:r>
          </a:p>
        </p:txBody>
      </p:sp>
      <p:sp>
        <p:nvSpPr>
          <p:cNvPr id="14" name="Flowchart: Magnetic Disk 13"/>
          <p:cNvSpPr/>
          <p:nvPr/>
        </p:nvSpPr>
        <p:spPr>
          <a:xfrm>
            <a:off x="4935459" y="2850375"/>
            <a:ext cx="2320260" cy="1919192"/>
          </a:xfrm>
          <a:prstGeom prst="flowChartMagneticDisk">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Holistic</a:t>
            </a: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r>
              <a:rPr lang="en-US" sz="1867" dirty="0">
                <a:solidFill>
                  <a:srgbClr val="000000"/>
                </a:solidFill>
                <a:latin typeface="Franklin Gothic Book"/>
              </a:rPr>
              <a:t/>
            </a:r>
            <a:br>
              <a:rPr lang="en-US" sz="1867" dirty="0">
                <a:solidFill>
                  <a:srgbClr val="000000"/>
                </a:solidFill>
                <a:latin typeface="Franklin Gothic Book"/>
              </a:rPr>
            </a:br>
            <a:endParaRPr lang="en-US" sz="1867" dirty="0">
              <a:solidFill>
                <a:srgbClr val="000000"/>
              </a:solidFill>
              <a:latin typeface="Franklin Gothic Book"/>
            </a:endParaRPr>
          </a:p>
        </p:txBody>
      </p:sp>
      <p:sp>
        <p:nvSpPr>
          <p:cNvPr id="23" name="Rectangle 22"/>
          <p:cNvSpPr/>
          <p:nvPr/>
        </p:nvSpPr>
        <p:spPr>
          <a:xfrm>
            <a:off x="2764625" y="1200170"/>
            <a:ext cx="1575360" cy="5144791"/>
          </a:xfrm>
          <a:prstGeom prst="rect">
            <a:avLst/>
          </a:prstGeom>
          <a:solidFill>
            <a:schemeClr val="accent3">
              <a:lumMod val="40000"/>
              <a:lumOff val="60000"/>
            </a:schemeClr>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ETL</a:t>
            </a:r>
            <a:br>
              <a:rPr lang="en-US" sz="2400" dirty="0">
                <a:solidFill>
                  <a:srgbClr val="000000"/>
                </a:solidFill>
                <a:latin typeface="Franklin Gothic Book"/>
              </a:rPr>
            </a:br>
            <a:r>
              <a:rPr lang="en-US" sz="2400" dirty="0">
                <a:solidFill>
                  <a:srgbClr val="000000"/>
                </a:solidFill>
                <a:latin typeface="Franklin Gothic Book"/>
              </a:rPr>
              <a:t>Staging</a:t>
            </a:r>
          </a:p>
        </p:txBody>
      </p:sp>
      <p:sp>
        <p:nvSpPr>
          <p:cNvPr id="21" name="Rectangle 20"/>
          <p:cNvSpPr/>
          <p:nvPr/>
        </p:nvSpPr>
        <p:spPr>
          <a:xfrm>
            <a:off x="538333" y="1200171"/>
            <a:ext cx="1723271" cy="5147964"/>
          </a:xfrm>
          <a:prstGeom prst="rect">
            <a:avLst/>
          </a:prstGeom>
          <a:solidFill>
            <a:srgbClr val="C0DDAD"/>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000000"/>
                </a:solidFill>
                <a:latin typeface="Franklin Gothic Book"/>
              </a:rPr>
              <a:t>Data Sources</a:t>
            </a:r>
          </a:p>
        </p:txBody>
      </p:sp>
      <p:sp>
        <p:nvSpPr>
          <p:cNvPr id="2" name="Title 1"/>
          <p:cNvSpPr>
            <a:spLocks noGrp="1"/>
          </p:cNvSpPr>
          <p:nvPr>
            <p:ph type="title"/>
          </p:nvPr>
        </p:nvSpPr>
        <p:spPr/>
        <p:txBody>
          <a:bodyPr/>
          <a:lstStyle/>
          <a:p>
            <a:r>
              <a:rPr lang="en-US" dirty="0"/>
              <a:t>Common Data Warehouse Ecosystem</a:t>
            </a:r>
          </a:p>
        </p:txBody>
      </p:sp>
      <p:sp>
        <p:nvSpPr>
          <p:cNvPr id="11" name="Flowchart: Magnetic Disk 10"/>
          <p:cNvSpPr/>
          <p:nvPr/>
        </p:nvSpPr>
        <p:spPr>
          <a:xfrm>
            <a:off x="762140" y="4977576"/>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Inventory</a:t>
            </a:r>
          </a:p>
        </p:txBody>
      </p:sp>
      <p:sp>
        <p:nvSpPr>
          <p:cNvPr id="12" name="Flowchart: Magnetic Disk 11"/>
          <p:cNvSpPr/>
          <p:nvPr/>
        </p:nvSpPr>
        <p:spPr>
          <a:xfrm>
            <a:off x="762140" y="3639939"/>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Customers</a:t>
            </a:r>
          </a:p>
        </p:txBody>
      </p:sp>
      <p:sp>
        <p:nvSpPr>
          <p:cNvPr id="13" name="Flowchart: Magnetic Disk 12"/>
          <p:cNvSpPr/>
          <p:nvPr/>
        </p:nvSpPr>
        <p:spPr>
          <a:xfrm>
            <a:off x="762140" y="2302301"/>
            <a:ext cx="1228651" cy="110578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Orders</a:t>
            </a:r>
          </a:p>
        </p:txBody>
      </p:sp>
      <p:sp>
        <p:nvSpPr>
          <p:cNvPr id="16" name="Flowchart: Magnetic Disk 15"/>
          <p:cNvSpPr/>
          <p:nvPr/>
        </p:nvSpPr>
        <p:spPr>
          <a:xfrm>
            <a:off x="6404473" y="3124120"/>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Raw</a:t>
            </a:r>
          </a:p>
        </p:txBody>
      </p:sp>
      <p:sp>
        <p:nvSpPr>
          <p:cNvPr id="17" name="Flowchart: Magnetic Disk 16"/>
          <p:cNvSpPr/>
          <p:nvPr/>
        </p:nvSpPr>
        <p:spPr>
          <a:xfrm>
            <a:off x="5710667" y="3865500"/>
            <a:ext cx="853839"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endParaRPr lang="en-US" sz="1600" dirty="0">
              <a:solidFill>
                <a:srgbClr val="000000"/>
              </a:solidFill>
              <a:latin typeface="Franklin Gothic Book"/>
            </a:endParaRPr>
          </a:p>
        </p:txBody>
      </p:sp>
      <p:sp>
        <p:nvSpPr>
          <p:cNvPr id="18" name="TextBox 17"/>
          <p:cNvSpPr txBox="1"/>
          <p:nvPr/>
        </p:nvSpPr>
        <p:spPr bwMode="auto">
          <a:xfrm>
            <a:off x="5558172" y="4266871"/>
            <a:ext cx="1198840" cy="22576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Summary</a:t>
            </a:r>
          </a:p>
        </p:txBody>
      </p:sp>
      <p:sp>
        <p:nvSpPr>
          <p:cNvPr id="19" name="Flowchart: Magnetic Disk 18"/>
          <p:cNvSpPr/>
          <p:nvPr/>
        </p:nvSpPr>
        <p:spPr>
          <a:xfrm>
            <a:off x="5016860" y="3141602"/>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Meta</a:t>
            </a:r>
          </a:p>
        </p:txBody>
      </p:sp>
      <p:sp>
        <p:nvSpPr>
          <p:cNvPr id="20" name="Flowchart: Magnetic Disk 19"/>
          <p:cNvSpPr/>
          <p:nvPr/>
        </p:nvSpPr>
        <p:spPr>
          <a:xfrm>
            <a:off x="2942305" y="2675067"/>
            <a:ext cx="1258724" cy="2273275"/>
          </a:xfrm>
          <a:prstGeom prst="flowChartMagneticDisk">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Staging</a:t>
            </a:r>
          </a:p>
        </p:txBody>
      </p:sp>
      <p:sp>
        <p:nvSpPr>
          <p:cNvPr id="25" name="Flowchart: Magnetic Disk 24"/>
          <p:cNvSpPr/>
          <p:nvPr/>
        </p:nvSpPr>
        <p:spPr>
          <a:xfrm>
            <a:off x="8155896" y="2127613"/>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Purchasing</a:t>
            </a:r>
          </a:p>
        </p:txBody>
      </p:sp>
      <p:sp>
        <p:nvSpPr>
          <p:cNvPr id="26" name="Flowchart: Magnetic Disk 25"/>
          <p:cNvSpPr/>
          <p:nvPr/>
        </p:nvSpPr>
        <p:spPr>
          <a:xfrm>
            <a:off x="8155896" y="3585843"/>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Marketing</a:t>
            </a:r>
          </a:p>
        </p:txBody>
      </p:sp>
      <p:sp>
        <p:nvSpPr>
          <p:cNvPr id="27" name="Flowchart: Magnetic Disk 26"/>
          <p:cNvSpPr/>
          <p:nvPr/>
        </p:nvSpPr>
        <p:spPr>
          <a:xfrm>
            <a:off x="8155896" y="5025859"/>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Accounting</a:t>
            </a:r>
          </a:p>
        </p:txBody>
      </p:sp>
      <p:pic>
        <p:nvPicPr>
          <p:cNvPr id="1030" name="Picture 6" descr="Image result for computer black and wh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619" t="2456"/>
          <a:stretch/>
        </p:blipFill>
        <p:spPr bwMode="auto">
          <a:xfrm>
            <a:off x="10411743" y="2689543"/>
            <a:ext cx="984684" cy="79436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Image result for computer black and wh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619" t="2456"/>
          <a:stretch/>
        </p:blipFill>
        <p:spPr bwMode="auto">
          <a:xfrm>
            <a:off x="10405378" y="4284915"/>
            <a:ext cx="984684" cy="7943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bwMode="auto">
          <a:xfrm>
            <a:off x="10411743" y="5194013"/>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Mining</a:t>
            </a:r>
          </a:p>
        </p:txBody>
      </p:sp>
      <p:sp>
        <p:nvSpPr>
          <p:cNvPr id="34" name="TextBox 33"/>
          <p:cNvSpPr txBox="1"/>
          <p:nvPr/>
        </p:nvSpPr>
        <p:spPr bwMode="auto">
          <a:xfrm>
            <a:off x="10405378" y="3658675"/>
            <a:ext cx="95787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Reporting</a:t>
            </a:r>
          </a:p>
        </p:txBody>
      </p:sp>
      <p:cxnSp>
        <p:nvCxnSpPr>
          <p:cNvPr id="33" name="Elbow Connector 32"/>
          <p:cNvCxnSpPr>
            <a:cxnSpLocks/>
            <a:stCxn id="13" idx="4"/>
            <a:endCxn id="20" idx="2"/>
          </p:cNvCxnSpPr>
          <p:nvPr/>
        </p:nvCxnSpPr>
        <p:spPr bwMode="auto">
          <a:xfrm>
            <a:off x="1990792" y="2855195"/>
            <a:ext cx="951513" cy="956509"/>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cxnSpLocks/>
            <a:stCxn id="12" idx="4"/>
            <a:endCxn id="20" idx="2"/>
          </p:cNvCxnSpPr>
          <p:nvPr/>
        </p:nvCxnSpPr>
        <p:spPr bwMode="auto">
          <a:xfrm flipV="1">
            <a:off x="1990792" y="3811704"/>
            <a:ext cx="951513" cy="381128"/>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Elbow Connector 37"/>
          <p:cNvCxnSpPr>
            <a:cxnSpLocks/>
            <a:stCxn id="11" idx="4"/>
            <a:endCxn id="20" idx="2"/>
          </p:cNvCxnSpPr>
          <p:nvPr/>
        </p:nvCxnSpPr>
        <p:spPr bwMode="auto">
          <a:xfrm flipV="1">
            <a:off x="1990792" y="3811704"/>
            <a:ext cx="951513" cy="1718765"/>
          </a:xfrm>
          <a:prstGeom prst="bentConnector3">
            <a:avLst>
              <a:gd name="adj1" fmla="val 50000"/>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cxnSpLocks/>
            <a:stCxn id="20" idx="4"/>
            <a:endCxn id="14" idx="2"/>
          </p:cNvCxnSpPr>
          <p:nvPr/>
        </p:nvCxnSpPr>
        <p:spPr bwMode="auto">
          <a:xfrm flipV="1">
            <a:off x="4201029" y="3809971"/>
            <a:ext cx="734431" cy="1733"/>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 name="Elbow Connector 50"/>
          <p:cNvCxnSpPr>
            <a:cxnSpLocks/>
            <a:stCxn id="14" idx="4"/>
            <a:endCxn id="25" idx="2"/>
          </p:cNvCxnSpPr>
          <p:nvPr/>
        </p:nvCxnSpPr>
        <p:spPr bwMode="auto">
          <a:xfrm flipV="1">
            <a:off x="7255719" y="2684136"/>
            <a:ext cx="900176" cy="1125835"/>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cxnSpLocks/>
            <a:stCxn id="14" idx="4"/>
            <a:endCxn id="26" idx="2"/>
          </p:cNvCxnSpPr>
          <p:nvPr/>
        </p:nvCxnSpPr>
        <p:spPr bwMode="auto">
          <a:xfrm>
            <a:off x="7255719" y="3809971"/>
            <a:ext cx="900176" cy="332396"/>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5" name="Elbow Connector 54"/>
          <p:cNvCxnSpPr>
            <a:cxnSpLocks/>
            <a:stCxn id="14" idx="4"/>
            <a:endCxn id="27" idx="2"/>
          </p:cNvCxnSpPr>
          <p:nvPr/>
        </p:nvCxnSpPr>
        <p:spPr bwMode="auto">
          <a:xfrm>
            <a:off x="7255719" y="3809971"/>
            <a:ext cx="900176" cy="1772412"/>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cxnSpLocks/>
            <a:stCxn id="1030" idx="1"/>
            <a:endCxn id="25" idx="4"/>
          </p:cNvCxnSpPr>
          <p:nvPr/>
        </p:nvCxnSpPr>
        <p:spPr bwMode="auto">
          <a:xfrm flipH="1" flipV="1">
            <a:off x="9432009" y="2684137"/>
            <a:ext cx="979735" cy="402588"/>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cxnSpLocks/>
            <a:stCxn id="1030" idx="1"/>
            <a:endCxn id="26" idx="4"/>
          </p:cNvCxnSpPr>
          <p:nvPr/>
        </p:nvCxnSpPr>
        <p:spPr bwMode="auto">
          <a:xfrm flipH="1">
            <a:off x="9432009" y="3086724"/>
            <a:ext cx="979735" cy="1055643"/>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cxnSpLocks/>
            <a:stCxn id="32" idx="1"/>
            <a:endCxn id="25" idx="4"/>
          </p:cNvCxnSpPr>
          <p:nvPr/>
        </p:nvCxnSpPr>
        <p:spPr bwMode="auto">
          <a:xfrm flipH="1" flipV="1">
            <a:off x="9432009" y="2684136"/>
            <a:ext cx="973369" cy="199796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cxnSpLocks/>
            <a:stCxn id="32" idx="1"/>
            <a:endCxn id="26" idx="4"/>
          </p:cNvCxnSpPr>
          <p:nvPr/>
        </p:nvCxnSpPr>
        <p:spPr bwMode="auto">
          <a:xfrm flipH="1" flipV="1">
            <a:off x="9432009" y="4142368"/>
            <a:ext cx="973369" cy="539729"/>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25" name="Straight Arrow Connector 1024"/>
          <p:cNvCxnSpPr>
            <a:cxnSpLocks/>
            <a:stCxn id="32" idx="1"/>
            <a:endCxn id="27" idx="4"/>
          </p:cNvCxnSpPr>
          <p:nvPr/>
        </p:nvCxnSpPr>
        <p:spPr bwMode="auto">
          <a:xfrm flipH="1">
            <a:off x="9432009" y="4682097"/>
            <a:ext cx="973369" cy="90028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0632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7850504" y="1192472"/>
            <a:ext cx="1821905"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 Marts</a:t>
            </a:r>
          </a:p>
        </p:txBody>
      </p:sp>
      <p:sp>
        <p:nvSpPr>
          <p:cNvPr id="24" name="Rectangle 23"/>
          <p:cNvSpPr/>
          <p:nvPr/>
        </p:nvSpPr>
        <p:spPr>
          <a:xfrm>
            <a:off x="4784337" y="1200169"/>
            <a:ext cx="2567811" cy="5152488"/>
          </a:xfrm>
          <a:prstGeom prst="rect">
            <a:avLst/>
          </a:prstGeom>
          <a:solidFill>
            <a:srgbClr val="2C451B"/>
          </a:solidFill>
        </p:spPr>
        <p:txBody>
          <a:bodyPr wrap="square" rtlCol="0" anchor="t">
            <a:noAutofit/>
          </a:bodyPr>
          <a:lstStyle/>
          <a:p>
            <a:pPr algn="ctr" defTabSz="1219170" eaLnBrk="0" fontAlgn="base" hangingPunct="0">
              <a:spcBef>
                <a:spcPct val="0"/>
              </a:spcBef>
              <a:spcAft>
                <a:spcPct val="0"/>
              </a:spcAft>
              <a:defRPr/>
            </a:pPr>
            <a:r>
              <a:rPr lang="en-US" sz="2400" dirty="0">
                <a:solidFill>
                  <a:srgbClr val="FFFFFF"/>
                </a:solidFill>
                <a:latin typeface="Franklin Gothic Book"/>
              </a:rPr>
              <a:t>Data</a:t>
            </a:r>
          </a:p>
          <a:p>
            <a:pPr algn="ctr" defTabSz="1219170" eaLnBrk="0" fontAlgn="base" hangingPunct="0">
              <a:spcBef>
                <a:spcPct val="0"/>
              </a:spcBef>
              <a:spcAft>
                <a:spcPct val="0"/>
              </a:spcAft>
              <a:defRPr/>
            </a:pPr>
            <a:r>
              <a:rPr lang="en-US" sz="2400" dirty="0">
                <a:solidFill>
                  <a:srgbClr val="FFFFFF"/>
                </a:solidFill>
                <a:latin typeface="Franklin Gothic Book"/>
              </a:rPr>
              <a:t>Warehouse</a:t>
            </a:r>
          </a:p>
        </p:txBody>
      </p:sp>
      <p:sp>
        <p:nvSpPr>
          <p:cNvPr id="14" name="Flowchart: Magnetic Disk 13"/>
          <p:cNvSpPr/>
          <p:nvPr/>
        </p:nvSpPr>
        <p:spPr>
          <a:xfrm>
            <a:off x="4935459" y="2850375"/>
            <a:ext cx="2320260" cy="1919192"/>
          </a:xfrm>
          <a:prstGeom prst="flowChartMagneticDisk">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867" dirty="0">
                <a:solidFill>
                  <a:srgbClr val="000000"/>
                </a:solidFill>
                <a:latin typeface="Franklin Gothic Book"/>
              </a:rPr>
              <a:t>Holistic</a:t>
            </a: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endParaRPr lang="en-US" sz="1867" dirty="0">
              <a:solidFill>
                <a:srgbClr val="000000"/>
              </a:solidFill>
              <a:latin typeface="Franklin Gothic Book"/>
            </a:endParaRPr>
          </a:p>
          <a:p>
            <a:pPr algn="ctr" defTabSz="1219170" eaLnBrk="0" fontAlgn="base" hangingPunct="0">
              <a:spcBef>
                <a:spcPct val="0"/>
              </a:spcBef>
              <a:spcAft>
                <a:spcPct val="0"/>
              </a:spcAft>
              <a:defRPr/>
            </a:pPr>
            <a:r>
              <a:rPr lang="en-US" sz="1867" dirty="0">
                <a:solidFill>
                  <a:srgbClr val="000000"/>
                </a:solidFill>
                <a:latin typeface="Franklin Gothic Book"/>
              </a:rPr>
              <a:t/>
            </a:r>
            <a:br>
              <a:rPr lang="en-US" sz="1867" dirty="0">
                <a:solidFill>
                  <a:srgbClr val="000000"/>
                </a:solidFill>
                <a:latin typeface="Franklin Gothic Book"/>
              </a:rPr>
            </a:br>
            <a:endParaRPr lang="en-US" sz="1867" dirty="0">
              <a:solidFill>
                <a:srgbClr val="000000"/>
              </a:solidFill>
              <a:latin typeface="Franklin Gothic Book"/>
            </a:endParaRPr>
          </a:p>
        </p:txBody>
      </p:sp>
      <p:sp>
        <p:nvSpPr>
          <p:cNvPr id="2" name="Title 1"/>
          <p:cNvSpPr>
            <a:spLocks noGrp="1"/>
          </p:cNvSpPr>
          <p:nvPr>
            <p:ph type="title"/>
          </p:nvPr>
        </p:nvSpPr>
        <p:spPr/>
        <p:txBody>
          <a:bodyPr/>
          <a:lstStyle/>
          <a:p>
            <a:r>
              <a:rPr lang="en-US" dirty="0"/>
              <a:t>Data Warehouse Vendors?</a:t>
            </a:r>
          </a:p>
        </p:txBody>
      </p:sp>
      <p:sp>
        <p:nvSpPr>
          <p:cNvPr id="16" name="Flowchart: Magnetic Disk 15"/>
          <p:cNvSpPr/>
          <p:nvPr/>
        </p:nvSpPr>
        <p:spPr>
          <a:xfrm>
            <a:off x="6404473" y="3124120"/>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Raw</a:t>
            </a:r>
          </a:p>
        </p:txBody>
      </p:sp>
      <p:sp>
        <p:nvSpPr>
          <p:cNvPr id="17" name="Flowchart: Magnetic Disk 16"/>
          <p:cNvSpPr/>
          <p:nvPr/>
        </p:nvSpPr>
        <p:spPr>
          <a:xfrm>
            <a:off x="5710667" y="3865500"/>
            <a:ext cx="853839"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endParaRPr lang="en-US" sz="1600" dirty="0">
              <a:solidFill>
                <a:srgbClr val="000000"/>
              </a:solidFill>
              <a:latin typeface="Franklin Gothic Book"/>
            </a:endParaRPr>
          </a:p>
        </p:txBody>
      </p:sp>
      <p:sp>
        <p:nvSpPr>
          <p:cNvPr id="18" name="TextBox 17"/>
          <p:cNvSpPr txBox="1"/>
          <p:nvPr/>
        </p:nvSpPr>
        <p:spPr bwMode="auto">
          <a:xfrm>
            <a:off x="5558172" y="4266871"/>
            <a:ext cx="1198840" cy="225767"/>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dirty="0">
                <a:solidFill>
                  <a:srgbClr val="000000">
                    <a:lumMod val="90000"/>
                    <a:lumOff val="10000"/>
                  </a:srgbClr>
                </a:solidFill>
                <a:latin typeface="Franklin Gothic Book"/>
              </a:rPr>
              <a:t>Summary</a:t>
            </a:r>
          </a:p>
        </p:txBody>
      </p:sp>
      <p:sp>
        <p:nvSpPr>
          <p:cNvPr id="19" name="Flowchart: Magnetic Disk 18"/>
          <p:cNvSpPr/>
          <p:nvPr/>
        </p:nvSpPr>
        <p:spPr>
          <a:xfrm>
            <a:off x="5016860" y="3141602"/>
            <a:ext cx="754816" cy="825381"/>
          </a:xfrm>
          <a:prstGeom prst="flowChartMagneticDisk">
            <a:avLst/>
          </a:prstGeom>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Meta</a:t>
            </a:r>
          </a:p>
        </p:txBody>
      </p:sp>
      <p:sp>
        <p:nvSpPr>
          <p:cNvPr id="25" name="Flowchart: Magnetic Disk 24"/>
          <p:cNvSpPr/>
          <p:nvPr/>
        </p:nvSpPr>
        <p:spPr>
          <a:xfrm>
            <a:off x="8155896" y="2127613"/>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Purchasing</a:t>
            </a:r>
          </a:p>
        </p:txBody>
      </p:sp>
      <p:sp>
        <p:nvSpPr>
          <p:cNvPr id="26" name="Flowchart: Magnetic Disk 25"/>
          <p:cNvSpPr/>
          <p:nvPr/>
        </p:nvSpPr>
        <p:spPr>
          <a:xfrm>
            <a:off x="8155896" y="3585843"/>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Marketing</a:t>
            </a:r>
          </a:p>
        </p:txBody>
      </p:sp>
      <p:sp>
        <p:nvSpPr>
          <p:cNvPr id="27" name="Flowchart: Magnetic Disk 26"/>
          <p:cNvSpPr/>
          <p:nvPr/>
        </p:nvSpPr>
        <p:spPr>
          <a:xfrm>
            <a:off x="8155896" y="5025859"/>
            <a:ext cx="1276113" cy="1113047"/>
          </a:xfrm>
          <a:prstGeom prst="flowChartMagneticDisk">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1600" dirty="0">
                <a:solidFill>
                  <a:srgbClr val="000000"/>
                </a:solidFill>
                <a:latin typeface="Franklin Gothic Book"/>
              </a:rPr>
              <a:t>Accounting</a:t>
            </a:r>
          </a:p>
        </p:txBody>
      </p:sp>
      <p:cxnSp>
        <p:nvCxnSpPr>
          <p:cNvPr id="51" name="Elbow Connector 50"/>
          <p:cNvCxnSpPr>
            <a:cxnSpLocks/>
            <a:stCxn id="14" idx="4"/>
            <a:endCxn id="25" idx="2"/>
          </p:cNvCxnSpPr>
          <p:nvPr/>
        </p:nvCxnSpPr>
        <p:spPr bwMode="auto">
          <a:xfrm flipV="1">
            <a:off x="7255719" y="2684136"/>
            <a:ext cx="900176" cy="1125835"/>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cxnSpLocks/>
            <a:stCxn id="14" idx="4"/>
            <a:endCxn id="26" idx="2"/>
          </p:cNvCxnSpPr>
          <p:nvPr/>
        </p:nvCxnSpPr>
        <p:spPr bwMode="auto">
          <a:xfrm>
            <a:off x="7255719" y="3809971"/>
            <a:ext cx="900176" cy="332396"/>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5" name="Elbow Connector 54"/>
          <p:cNvCxnSpPr>
            <a:cxnSpLocks/>
            <a:stCxn id="14" idx="4"/>
            <a:endCxn id="27" idx="2"/>
          </p:cNvCxnSpPr>
          <p:nvPr/>
        </p:nvCxnSpPr>
        <p:spPr bwMode="auto">
          <a:xfrm>
            <a:off x="7255719" y="3809971"/>
            <a:ext cx="900176" cy="1772412"/>
          </a:xfrm>
          <a:prstGeom prst="bentConnector3">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xmlns="" id="{2458AA53-CADB-4011-9ACF-6EA316AB3B9B}"/>
              </a:ext>
            </a:extLst>
          </p:cNvPr>
          <p:cNvPicPr>
            <a:picLocks noChangeAspect="1"/>
          </p:cNvPicPr>
          <p:nvPr/>
        </p:nvPicPr>
        <p:blipFill>
          <a:blip r:embed="rId2"/>
          <a:stretch>
            <a:fillRect/>
          </a:stretch>
        </p:blipFill>
        <p:spPr>
          <a:xfrm>
            <a:off x="1758268" y="4454431"/>
            <a:ext cx="1662297" cy="630272"/>
          </a:xfrm>
          <a:prstGeom prst="rect">
            <a:avLst/>
          </a:prstGeom>
        </p:spPr>
      </p:pic>
      <p:pic>
        <p:nvPicPr>
          <p:cNvPr id="73" name="Picture 72">
            <a:extLst>
              <a:ext uri="{FF2B5EF4-FFF2-40B4-BE49-F238E27FC236}">
                <a16:creationId xmlns:a16="http://schemas.microsoft.com/office/drawing/2014/main" xmlns="" id="{D8BC1831-1AAA-4305-BD0D-AA767DFA99AE}"/>
              </a:ext>
            </a:extLst>
          </p:cNvPr>
          <p:cNvPicPr>
            <a:picLocks noChangeAspect="1"/>
          </p:cNvPicPr>
          <p:nvPr/>
        </p:nvPicPr>
        <p:blipFill>
          <a:blip r:embed="rId3"/>
          <a:stretch>
            <a:fillRect/>
          </a:stretch>
        </p:blipFill>
        <p:spPr>
          <a:xfrm>
            <a:off x="287416" y="1294527"/>
            <a:ext cx="2431536" cy="674532"/>
          </a:xfrm>
          <a:prstGeom prst="rect">
            <a:avLst/>
          </a:prstGeom>
        </p:spPr>
      </p:pic>
      <p:pic>
        <p:nvPicPr>
          <p:cNvPr id="74" name="Picture 2" descr="Image result for mysql logo">
            <a:extLst>
              <a:ext uri="{FF2B5EF4-FFF2-40B4-BE49-F238E27FC236}">
                <a16:creationId xmlns:a16="http://schemas.microsoft.com/office/drawing/2014/main" xmlns="" id="{E0907F52-BD49-43CA-B6C0-40DEDC308A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44" y="5165647"/>
            <a:ext cx="1611541" cy="83346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sap logo">
            <a:extLst>
              <a:ext uri="{FF2B5EF4-FFF2-40B4-BE49-F238E27FC236}">
                <a16:creationId xmlns:a16="http://schemas.microsoft.com/office/drawing/2014/main" xmlns="" id="{464FD16C-87E6-4D9E-A0D4-FAA625ED88E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0211" y="2346721"/>
            <a:ext cx="1864981" cy="9496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a:extLst>
              <a:ext uri="{FF2B5EF4-FFF2-40B4-BE49-F238E27FC236}">
                <a16:creationId xmlns:a16="http://schemas.microsoft.com/office/drawing/2014/main" xmlns="" id="{D76D0BD7-E7A2-440A-BF44-9934B1970A4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416" y="3290000"/>
            <a:ext cx="2302000" cy="11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510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81FD0BF3-FC55-4157-BBA0-3AEADC7D2D29}"/>
              </a:ext>
            </a:extLst>
          </p:cNvPr>
          <p:cNvSpPr>
            <a:spLocks noGrp="1"/>
          </p:cNvSpPr>
          <p:nvPr>
            <p:ph type="body" sz="quarter" idx="15"/>
          </p:nvPr>
        </p:nvSpPr>
        <p:spPr/>
        <p:txBody>
          <a:bodyPr/>
          <a:lstStyle/>
          <a:p>
            <a:r>
              <a:rPr lang="en-US" dirty="0"/>
              <a:t>Size, speed, and scale</a:t>
            </a:r>
          </a:p>
          <a:p>
            <a:r>
              <a:rPr lang="en-US" dirty="0"/>
              <a:t>Pricing</a:t>
            </a:r>
          </a:p>
          <a:p>
            <a:r>
              <a:rPr lang="en-US" dirty="0"/>
              <a:t>Established vendor relationships</a:t>
            </a:r>
          </a:p>
          <a:p>
            <a:r>
              <a:rPr lang="en-US" dirty="0"/>
              <a:t>Built-in analytics tools</a:t>
            </a:r>
          </a:p>
          <a:p>
            <a:r>
              <a:rPr lang="en-US" dirty="0"/>
              <a:t>Hosted or not</a:t>
            </a:r>
          </a:p>
        </p:txBody>
      </p:sp>
      <p:sp>
        <p:nvSpPr>
          <p:cNvPr id="5" name="Title 4">
            <a:extLst>
              <a:ext uri="{FF2B5EF4-FFF2-40B4-BE49-F238E27FC236}">
                <a16:creationId xmlns:a16="http://schemas.microsoft.com/office/drawing/2014/main" xmlns="" id="{B8859D61-5094-483C-8CEE-C7796C41AF48}"/>
              </a:ext>
            </a:extLst>
          </p:cNvPr>
          <p:cNvSpPr>
            <a:spLocks noGrp="1"/>
          </p:cNvSpPr>
          <p:nvPr>
            <p:ph type="title"/>
          </p:nvPr>
        </p:nvSpPr>
        <p:spPr/>
        <p:txBody>
          <a:bodyPr/>
          <a:lstStyle/>
          <a:p>
            <a:r>
              <a:rPr lang="en-US" dirty="0"/>
              <a:t>Choosing a RDBMS for a Data Warehouse</a:t>
            </a:r>
          </a:p>
        </p:txBody>
      </p:sp>
    </p:spTree>
    <p:extLst>
      <p:ext uri="{BB962C8B-B14F-4D97-AF65-F5344CB8AC3E}">
        <p14:creationId xmlns:p14="http://schemas.microsoft.com/office/powerpoint/2010/main" val="3242027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5A1403A-906F-4DB9-B2EE-C9337E27A0CD}"/>
              </a:ext>
            </a:extLst>
          </p:cNvPr>
          <p:cNvSpPr>
            <a:spLocks noGrp="1"/>
          </p:cNvSpPr>
          <p:nvPr>
            <p:ph type="title"/>
          </p:nvPr>
        </p:nvSpPr>
        <p:spPr/>
        <p:txBody>
          <a:bodyPr/>
          <a:lstStyle/>
          <a:p>
            <a:r>
              <a:rPr lang="en-US" dirty="0"/>
              <a:t>“Cloud” in the Data Warehouse Decision</a:t>
            </a:r>
          </a:p>
        </p:txBody>
      </p:sp>
      <p:sp>
        <p:nvSpPr>
          <p:cNvPr id="7" name="Rectangle: Rounded Corners 6">
            <a:extLst>
              <a:ext uri="{FF2B5EF4-FFF2-40B4-BE49-F238E27FC236}">
                <a16:creationId xmlns:a16="http://schemas.microsoft.com/office/drawing/2014/main" xmlns="" id="{14BEF846-C429-4BC7-A3FE-8EE3F3B7A7CA}"/>
              </a:ext>
            </a:extLst>
          </p:cNvPr>
          <p:cNvSpPr/>
          <p:nvPr/>
        </p:nvSpPr>
        <p:spPr>
          <a:xfrm>
            <a:off x="207035" y="2297719"/>
            <a:ext cx="2530416" cy="187097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defTabSz="1219170" eaLnBrk="0" fontAlgn="base" hangingPunct="0">
              <a:spcBef>
                <a:spcPct val="0"/>
              </a:spcBef>
              <a:spcAft>
                <a:spcPct val="0"/>
              </a:spcAft>
              <a:defRPr/>
            </a:pPr>
            <a:r>
              <a:rPr lang="en-US" sz="2133" dirty="0">
                <a:solidFill>
                  <a:srgbClr val="012158"/>
                </a:solidFill>
                <a:latin typeface="Franklin Gothic Book"/>
              </a:rPr>
              <a:t>Do we want to be in charge of the server hardware?</a:t>
            </a:r>
          </a:p>
        </p:txBody>
      </p:sp>
      <p:sp>
        <p:nvSpPr>
          <p:cNvPr id="8" name="Rectangle: Rounded Corners 7">
            <a:extLst>
              <a:ext uri="{FF2B5EF4-FFF2-40B4-BE49-F238E27FC236}">
                <a16:creationId xmlns:a16="http://schemas.microsoft.com/office/drawing/2014/main" xmlns="" id="{CB3D31CA-619E-4734-AFDF-5DE81A7A00A9}"/>
              </a:ext>
            </a:extLst>
          </p:cNvPr>
          <p:cNvSpPr/>
          <p:nvPr/>
        </p:nvSpPr>
        <p:spPr>
          <a:xfrm>
            <a:off x="7716141" y="1085011"/>
            <a:ext cx="3885428" cy="91359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defTabSz="1219170" eaLnBrk="0" fontAlgn="base" hangingPunct="0">
              <a:spcBef>
                <a:spcPct val="0"/>
              </a:spcBef>
              <a:spcAft>
                <a:spcPct val="0"/>
              </a:spcAft>
              <a:defRPr/>
            </a:pPr>
            <a:r>
              <a:rPr lang="en-US" sz="2133" dirty="0">
                <a:solidFill>
                  <a:srgbClr val="FFFFFF"/>
                </a:solidFill>
                <a:latin typeface="Franklin Gothic Book"/>
              </a:rPr>
              <a:t>License the software to run on your server.</a:t>
            </a:r>
          </a:p>
        </p:txBody>
      </p:sp>
      <p:sp>
        <p:nvSpPr>
          <p:cNvPr id="9" name="Rectangle: Rounded Corners 8">
            <a:extLst>
              <a:ext uri="{FF2B5EF4-FFF2-40B4-BE49-F238E27FC236}">
                <a16:creationId xmlns:a16="http://schemas.microsoft.com/office/drawing/2014/main" xmlns="" id="{14545FCA-1FCB-462D-9F8C-8F5ACFA4B854}"/>
              </a:ext>
            </a:extLst>
          </p:cNvPr>
          <p:cNvSpPr/>
          <p:nvPr/>
        </p:nvSpPr>
        <p:spPr>
          <a:xfrm>
            <a:off x="3694315" y="3876973"/>
            <a:ext cx="2953776" cy="1596900"/>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eaLnBrk="0" fontAlgn="base" hangingPunct="0">
              <a:spcBef>
                <a:spcPct val="0"/>
              </a:spcBef>
              <a:spcAft>
                <a:spcPct val="0"/>
              </a:spcAft>
              <a:defRPr/>
            </a:pPr>
            <a:r>
              <a:rPr lang="en-US" sz="2133" dirty="0">
                <a:solidFill>
                  <a:srgbClr val="012158"/>
                </a:solidFill>
                <a:latin typeface="Franklin Gothic Book"/>
              </a:rPr>
              <a:t>Hosted: Do you want dedicated hardware or capitalize on shared-hosting?</a:t>
            </a:r>
          </a:p>
        </p:txBody>
      </p:sp>
      <p:sp>
        <p:nvSpPr>
          <p:cNvPr id="10" name="Rectangle: Rounded Corners 9">
            <a:extLst>
              <a:ext uri="{FF2B5EF4-FFF2-40B4-BE49-F238E27FC236}">
                <a16:creationId xmlns:a16="http://schemas.microsoft.com/office/drawing/2014/main" xmlns="" id="{B274A412-4296-4756-8337-01B8431F6932}"/>
              </a:ext>
            </a:extLst>
          </p:cNvPr>
          <p:cNvSpPr/>
          <p:nvPr/>
        </p:nvSpPr>
        <p:spPr>
          <a:xfrm>
            <a:off x="7716141" y="2492077"/>
            <a:ext cx="3885428" cy="1954336"/>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eaLnBrk="0" fontAlgn="base" hangingPunct="0">
              <a:spcBef>
                <a:spcPct val="0"/>
              </a:spcBef>
              <a:spcAft>
                <a:spcPct val="0"/>
              </a:spcAft>
              <a:defRPr/>
            </a:pPr>
            <a:r>
              <a:rPr lang="en-US" sz="2133" dirty="0">
                <a:solidFill>
                  <a:srgbClr val="FFFFFF"/>
                </a:solidFill>
                <a:latin typeface="Franklin Gothic Book"/>
              </a:rPr>
              <a:t>“Traditional” Hosted Services – Your assigned hardware &amp; infrastructure, managed by the vendor.</a:t>
            </a:r>
          </a:p>
        </p:txBody>
      </p:sp>
      <p:sp>
        <p:nvSpPr>
          <p:cNvPr id="11" name="Rectangle: Rounded Corners 10">
            <a:extLst>
              <a:ext uri="{FF2B5EF4-FFF2-40B4-BE49-F238E27FC236}">
                <a16:creationId xmlns:a16="http://schemas.microsoft.com/office/drawing/2014/main" xmlns="" id="{068EDD60-0FA3-4320-AFCE-9700BB67B9BB}"/>
              </a:ext>
            </a:extLst>
          </p:cNvPr>
          <p:cNvSpPr/>
          <p:nvPr/>
        </p:nvSpPr>
        <p:spPr>
          <a:xfrm>
            <a:off x="7716141" y="4824003"/>
            <a:ext cx="3885428" cy="15969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eaLnBrk="0" fontAlgn="base" hangingPunct="0">
              <a:spcBef>
                <a:spcPct val="0"/>
              </a:spcBef>
              <a:spcAft>
                <a:spcPct val="0"/>
              </a:spcAft>
              <a:defRPr/>
            </a:pPr>
            <a:r>
              <a:rPr lang="en-US" sz="2133" dirty="0">
                <a:solidFill>
                  <a:srgbClr val="FFFFFF"/>
                </a:solidFill>
                <a:latin typeface="Franklin Gothic Book"/>
              </a:rPr>
              <a:t>Cloud Services – Form of Hosted; Vendor distributes customer needs and optimizes hardware use.</a:t>
            </a:r>
          </a:p>
        </p:txBody>
      </p:sp>
      <p:cxnSp>
        <p:nvCxnSpPr>
          <p:cNvPr id="13" name="Straight Arrow Connector 12">
            <a:extLst>
              <a:ext uri="{FF2B5EF4-FFF2-40B4-BE49-F238E27FC236}">
                <a16:creationId xmlns:a16="http://schemas.microsoft.com/office/drawing/2014/main" xmlns="" id="{3C8FA259-08FF-45DD-BB9E-C6B684BFDE01}"/>
              </a:ext>
            </a:extLst>
          </p:cNvPr>
          <p:cNvCxnSpPr>
            <a:cxnSpLocks/>
            <a:stCxn id="7" idx="3"/>
            <a:endCxn id="9" idx="1"/>
          </p:cNvCxnSpPr>
          <p:nvPr/>
        </p:nvCxnSpPr>
        <p:spPr bwMode="auto">
          <a:xfrm>
            <a:off x="2737451" y="3233206"/>
            <a:ext cx="956864" cy="1442217"/>
          </a:xfrm>
          <a:prstGeom prst="straightConnector1">
            <a:avLst/>
          </a:prstGeom>
          <a:ln>
            <a:solidFill>
              <a:srgbClr val="002060"/>
            </a:solidFill>
            <a:headEnd type="none" w="med" len="med"/>
            <a:tailEnd type="triangle"/>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xmlns="" id="{07F9F73F-44A0-4416-B54F-422350B13F91}"/>
              </a:ext>
            </a:extLst>
          </p:cNvPr>
          <p:cNvCxnSpPr>
            <a:cxnSpLocks/>
            <a:stCxn id="7" idx="3"/>
            <a:endCxn id="8" idx="1"/>
          </p:cNvCxnSpPr>
          <p:nvPr/>
        </p:nvCxnSpPr>
        <p:spPr bwMode="auto">
          <a:xfrm flipV="1">
            <a:off x="2737452" y="1541807"/>
            <a:ext cx="4978689" cy="1691399"/>
          </a:xfrm>
          <a:prstGeom prst="straightConnector1">
            <a:avLst/>
          </a:prstGeom>
          <a:ln>
            <a:solidFill>
              <a:srgbClr val="002060"/>
            </a:solidFill>
            <a:headEnd type="none" w="med" len="med"/>
            <a:tailEnd type="triangle"/>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xmlns="" id="{D1C9DF57-475A-4558-8A72-3018A9D53393}"/>
              </a:ext>
            </a:extLst>
          </p:cNvPr>
          <p:cNvCxnSpPr>
            <a:cxnSpLocks/>
            <a:stCxn id="9" idx="3"/>
            <a:endCxn id="10" idx="1"/>
          </p:cNvCxnSpPr>
          <p:nvPr/>
        </p:nvCxnSpPr>
        <p:spPr bwMode="auto">
          <a:xfrm flipV="1">
            <a:off x="6648092" y="3469246"/>
            <a:ext cx="1068049" cy="1206177"/>
          </a:xfrm>
          <a:prstGeom prst="straightConnector1">
            <a:avLst/>
          </a:prstGeom>
          <a:ln>
            <a:solidFill>
              <a:srgbClr val="002060"/>
            </a:solidFill>
            <a:headEnd type="none" w="med" len="med"/>
            <a:tailEnd type="triangle"/>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xmlns="" id="{9A2D4F78-4C4A-4872-9995-DB5585DCB7FD}"/>
              </a:ext>
            </a:extLst>
          </p:cNvPr>
          <p:cNvCxnSpPr>
            <a:cxnSpLocks/>
            <a:stCxn id="9" idx="3"/>
            <a:endCxn id="11" idx="1"/>
          </p:cNvCxnSpPr>
          <p:nvPr/>
        </p:nvCxnSpPr>
        <p:spPr bwMode="auto">
          <a:xfrm>
            <a:off x="6648092" y="4675423"/>
            <a:ext cx="1068049" cy="947031"/>
          </a:xfrm>
          <a:prstGeom prst="straightConnector1">
            <a:avLst/>
          </a:prstGeom>
          <a:ln>
            <a:solidFill>
              <a:srgbClr val="002060"/>
            </a:solidFill>
            <a:headEnd type="none" w="med" len="med"/>
            <a:tailEnd type="triangle"/>
          </a:ln>
          <a:scene3d>
            <a:camera prst="orthographicFront">
              <a:rot lat="0" lon="0" rev="0"/>
            </a:camera>
            <a:lightRig rig="glow" dir="tl">
              <a:rot lat="0" lon="0" rev="19800000"/>
            </a:lightRig>
          </a:scene3d>
          <a:sp3d prstMaterial="metal"/>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xmlns="" id="{2CD41EDD-710E-4592-B0B7-154FA0BC7E5E}"/>
              </a:ext>
            </a:extLst>
          </p:cNvPr>
          <p:cNvSpPr txBox="1"/>
          <p:nvPr/>
        </p:nvSpPr>
        <p:spPr bwMode="auto">
          <a:xfrm rot="3297450">
            <a:off x="3021992" y="3686697"/>
            <a:ext cx="666169"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b="1" dirty="0">
                <a:solidFill>
                  <a:srgbClr val="012158"/>
                </a:solidFill>
                <a:latin typeface="Franklin Gothic Book"/>
              </a:rPr>
              <a:t>No</a:t>
            </a:r>
          </a:p>
        </p:txBody>
      </p:sp>
      <p:sp>
        <p:nvSpPr>
          <p:cNvPr id="21" name="TextBox 20">
            <a:extLst>
              <a:ext uri="{FF2B5EF4-FFF2-40B4-BE49-F238E27FC236}">
                <a16:creationId xmlns:a16="http://schemas.microsoft.com/office/drawing/2014/main" xmlns="" id="{2D587F55-F310-409D-B688-2C09AB30F69A}"/>
              </a:ext>
            </a:extLst>
          </p:cNvPr>
          <p:cNvSpPr txBox="1"/>
          <p:nvPr/>
        </p:nvSpPr>
        <p:spPr bwMode="auto">
          <a:xfrm rot="2534348">
            <a:off x="6851581" y="4848834"/>
            <a:ext cx="747593"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b="1" dirty="0">
                <a:solidFill>
                  <a:srgbClr val="012158"/>
                </a:solidFill>
                <a:latin typeface="Franklin Gothic Book"/>
              </a:rPr>
              <a:t>Share</a:t>
            </a:r>
          </a:p>
        </p:txBody>
      </p:sp>
      <p:sp>
        <p:nvSpPr>
          <p:cNvPr id="22" name="TextBox 21">
            <a:extLst>
              <a:ext uri="{FF2B5EF4-FFF2-40B4-BE49-F238E27FC236}">
                <a16:creationId xmlns:a16="http://schemas.microsoft.com/office/drawing/2014/main" xmlns="" id="{48541E9A-D329-438C-AF12-E1FDE3AC9835}"/>
              </a:ext>
            </a:extLst>
          </p:cNvPr>
          <p:cNvSpPr txBox="1"/>
          <p:nvPr/>
        </p:nvSpPr>
        <p:spPr bwMode="auto">
          <a:xfrm rot="18708592">
            <a:off x="6690333" y="3759223"/>
            <a:ext cx="918336"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b="1" dirty="0">
                <a:solidFill>
                  <a:srgbClr val="012158"/>
                </a:solidFill>
                <a:latin typeface="Franklin Gothic Book"/>
              </a:rPr>
              <a:t>Dedicated</a:t>
            </a:r>
          </a:p>
        </p:txBody>
      </p:sp>
      <p:sp>
        <p:nvSpPr>
          <p:cNvPr id="23" name="TextBox 22">
            <a:extLst>
              <a:ext uri="{FF2B5EF4-FFF2-40B4-BE49-F238E27FC236}">
                <a16:creationId xmlns:a16="http://schemas.microsoft.com/office/drawing/2014/main" xmlns="" id="{A49FB329-12B8-49A3-A260-24FF7B87CF26}"/>
              </a:ext>
            </a:extLst>
          </p:cNvPr>
          <p:cNvSpPr txBox="1"/>
          <p:nvPr/>
        </p:nvSpPr>
        <p:spPr bwMode="auto">
          <a:xfrm rot="20312168">
            <a:off x="4726548" y="2187185"/>
            <a:ext cx="475441" cy="22576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ctr" defTabSz="1219170" eaLnBrk="0" fontAlgn="base" hangingPunct="0">
              <a:spcBef>
                <a:spcPct val="0"/>
              </a:spcBef>
              <a:spcAft>
                <a:spcPct val="0"/>
              </a:spcAft>
              <a:defRPr/>
            </a:pPr>
            <a:r>
              <a:rPr lang="en-US" sz="1467" b="1" dirty="0">
                <a:solidFill>
                  <a:srgbClr val="012158"/>
                </a:solidFill>
                <a:latin typeface="Franklin Gothic Book"/>
              </a:rPr>
              <a:t>Yes</a:t>
            </a:r>
          </a:p>
        </p:txBody>
      </p:sp>
    </p:spTree>
    <p:extLst>
      <p:ext uri="{BB962C8B-B14F-4D97-AF65-F5344CB8AC3E}">
        <p14:creationId xmlns:p14="http://schemas.microsoft.com/office/powerpoint/2010/main" val="4112414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11F9D0A0-B4BA-4F8C-A707-E7CB2E57219C}"/>
              </a:ext>
            </a:extLst>
          </p:cNvPr>
          <p:cNvPicPr>
            <a:picLocks noChangeAspect="1"/>
          </p:cNvPicPr>
          <p:nvPr/>
        </p:nvPicPr>
        <p:blipFill>
          <a:blip r:embed="rId2"/>
          <a:stretch>
            <a:fillRect/>
          </a:stretch>
        </p:blipFill>
        <p:spPr>
          <a:xfrm>
            <a:off x="2431286" y="1085327"/>
            <a:ext cx="9606476" cy="5434205"/>
          </a:xfrm>
          <a:prstGeom prst="rect">
            <a:avLst/>
          </a:prstGeom>
        </p:spPr>
      </p:pic>
      <p:sp>
        <p:nvSpPr>
          <p:cNvPr id="5" name="Slide Number Placeholder 4"/>
          <p:cNvSpPr>
            <a:spLocks noGrp="1"/>
          </p:cNvSpPr>
          <p:nvPr>
            <p:ph type="sldNum" sz="quarter" idx="17"/>
          </p:nvPr>
        </p:nvSpPr>
        <p:spPr/>
        <p:txBody>
          <a:bodyPr/>
          <a:lstStyle/>
          <a:p>
            <a:fld id="{ED4E8DE7-8107-485D-819E-7A652D98D056}" type="slidenum">
              <a:rPr lang="en-US" smtClean="0"/>
              <a:pPr/>
              <a:t>5</a:t>
            </a:fld>
            <a:endParaRPr lang="en-US" dirty="0"/>
          </a:p>
        </p:txBody>
      </p:sp>
      <p:sp>
        <p:nvSpPr>
          <p:cNvPr id="2" name="Title 1"/>
          <p:cNvSpPr>
            <a:spLocks noGrp="1"/>
          </p:cNvSpPr>
          <p:nvPr>
            <p:ph type="title"/>
          </p:nvPr>
        </p:nvSpPr>
        <p:spPr>
          <a:xfrm>
            <a:off x="1" y="1"/>
            <a:ext cx="12185843" cy="785895"/>
          </a:xfrm>
        </p:spPr>
        <p:txBody>
          <a:bodyPr/>
          <a:lstStyle/>
          <a:p>
            <a:r>
              <a:rPr lang="en-US" dirty="0"/>
              <a:t>Operational Query</a:t>
            </a:r>
          </a:p>
        </p:txBody>
      </p:sp>
      <p:sp>
        <p:nvSpPr>
          <p:cNvPr id="8" name="TextBox 7"/>
          <p:cNvSpPr txBox="1"/>
          <p:nvPr/>
        </p:nvSpPr>
        <p:spPr bwMode="auto">
          <a:xfrm>
            <a:off x="6672000" y="209186"/>
            <a:ext cx="5215200" cy="738664"/>
          </a:xfrm>
          <a:prstGeom prst="rect">
            <a:avLst/>
          </a:prstGeom>
          <a:solidFill>
            <a:srgbClr val="C0DDAD"/>
          </a:solidFill>
          <a:ln>
            <a:headEnd/>
            <a:tailEnd/>
          </a:ln>
        </p:spPr>
        <p:style>
          <a:lnRef idx="1">
            <a:schemeClr val="dk1"/>
          </a:lnRef>
          <a:fillRef idx="2">
            <a:schemeClr val="dk1"/>
          </a:fillRef>
          <a:effectRef idx="1">
            <a:schemeClr val="dk1"/>
          </a:effectRef>
          <a:fontRef idx="minor">
            <a:schemeClr val="dk1"/>
          </a:fontRef>
        </p:style>
        <p:txBody>
          <a:bodyPr wrap="square" lIns="0" tIns="0" rIns="0" bIns="0" rtlCol="0" anchor="ctr" anchorCtr="0">
            <a:spAutoFit/>
          </a:bodyPr>
          <a:lstStyle>
            <a:defPPr>
              <a:defRPr lang="en-US"/>
            </a:defPPr>
            <a:lvl1pPr>
              <a:defRPr sz="1800">
                <a:solidFill>
                  <a:schemeClr val="tx1"/>
                </a:solidFill>
                <a:effectLst/>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How many large boxes do we have in stock?</a:t>
            </a:r>
          </a:p>
        </p:txBody>
      </p:sp>
      <p:sp>
        <p:nvSpPr>
          <p:cNvPr id="9" name="Rounded Rectangle 8"/>
          <p:cNvSpPr/>
          <p:nvPr/>
        </p:nvSpPr>
        <p:spPr bwMode="auto">
          <a:xfrm>
            <a:off x="203200" y="3119047"/>
            <a:ext cx="4572000" cy="113533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r>
              <a:rPr lang="en-US" sz="2400" dirty="0">
                <a:solidFill>
                  <a:schemeClr val="tx1"/>
                </a:solidFill>
              </a:rPr>
              <a:t>SELECT </a:t>
            </a:r>
            <a:r>
              <a:rPr lang="en-US" sz="2400" dirty="0" err="1">
                <a:solidFill>
                  <a:schemeClr val="tx1"/>
                </a:solidFill>
              </a:rPr>
              <a:t>QtyAvail</a:t>
            </a:r>
            <a:r>
              <a:rPr lang="en-US" sz="2400" dirty="0">
                <a:solidFill>
                  <a:schemeClr val="tx1"/>
                </a:solidFill>
              </a:rPr>
              <a:t> </a:t>
            </a:r>
            <a:br>
              <a:rPr lang="en-US" sz="2400" dirty="0">
                <a:solidFill>
                  <a:schemeClr val="tx1"/>
                </a:solidFill>
              </a:rPr>
            </a:br>
            <a:r>
              <a:rPr lang="en-US" sz="2400" dirty="0">
                <a:solidFill>
                  <a:schemeClr val="tx1"/>
                </a:solidFill>
              </a:rPr>
              <a:t>FROM Product</a:t>
            </a:r>
            <a:br>
              <a:rPr lang="en-US" sz="2400" dirty="0">
                <a:solidFill>
                  <a:schemeClr val="tx1"/>
                </a:solidFill>
              </a:rPr>
            </a:br>
            <a:r>
              <a:rPr lang="en-US" sz="2400" dirty="0">
                <a:solidFill>
                  <a:schemeClr val="tx1"/>
                </a:solidFill>
              </a:rPr>
              <a:t>WHERE ProdDesc=‘large box’ </a:t>
            </a:r>
          </a:p>
        </p:txBody>
      </p:sp>
      <p:pic>
        <p:nvPicPr>
          <p:cNvPr id="10" name="Picture 2" descr="http://webs.comm.virginia.edu/Grazioli/Mod1/images/UBC%20Logo.jpg">
            <a:extLst>
              <a:ext uri="{FF2B5EF4-FFF2-40B4-BE49-F238E27FC236}">
                <a16:creationId xmlns:a16="http://schemas.microsoft.com/office/drawing/2014/main" xmlns="" id="{A4C27F42-A778-47B0-8978-D14D5C8B34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5037828"/>
            <a:ext cx="1911435" cy="148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19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6770D46B-65B2-48A1-953D-D479150657D5}"/>
              </a:ext>
            </a:extLst>
          </p:cNvPr>
          <p:cNvPicPr>
            <a:picLocks noChangeAspect="1"/>
          </p:cNvPicPr>
          <p:nvPr/>
        </p:nvPicPr>
        <p:blipFill>
          <a:blip r:embed="rId2"/>
          <a:stretch>
            <a:fillRect/>
          </a:stretch>
        </p:blipFill>
        <p:spPr>
          <a:xfrm>
            <a:off x="2431286" y="1085327"/>
            <a:ext cx="9606476" cy="5434205"/>
          </a:xfrm>
          <a:prstGeom prst="rect">
            <a:avLst/>
          </a:prstGeom>
        </p:spPr>
      </p:pic>
      <p:sp>
        <p:nvSpPr>
          <p:cNvPr id="5" name="Slide Number Placeholder 4"/>
          <p:cNvSpPr>
            <a:spLocks noGrp="1"/>
          </p:cNvSpPr>
          <p:nvPr>
            <p:ph type="sldNum" sz="quarter" idx="17"/>
          </p:nvPr>
        </p:nvSpPr>
        <p:spPr/>
        <p:txBody>
          <a:bodyPr/>
          <a:lstStyle/>
          <a:p>
            <a:fld id="{ED4E8DE7-8107-485D-819E-7A652D98D056}" type="slidenum">
              <a:rPr lang="en-US" smtClean="0"/>
              <a:pPr/>
              <a:t>6</a:t>
            </a:fld>
            <a:endParaRPr lang="en-US" dirty="0"/>
          </a:p>
        </p:txBody>
      </p:sp>
      <p:sp>
        <p:nvSpPr>
          <p:cNvPr id="2" name="Title 1"/>
          <p:cNvSpPr>
            <a:spLocks noGrp="1"/>
          </p:cNvSpPr>
          <p:nvPr>
            <p:ph type="title"/>
          </p:nvPr>
        </p:nvSpPr>
        <p:spPr/>
        <p:txBody>
          <a:bodyPr/>
          <a:lstStyle/>
          <a:p>
            <a:r>
              <a:rPr lang="en-US" dirty="0"/>
              <a:t>Operational Query</a:t>
            </a:r>
          </a:p>
        </p:txBody>
      </p:sp>
      <p:sp>
        <p:nvSpPr>
          <p:cNvPr id="9" name="Rounded Rectangle 8"/>
          <p:cNvSpPr/>
          <p:nvPr/>
        </p:nvSpPr>
        <p:spPr bwMode="auto">
          <a:xfrm>
            <a:off x="203200" y="2999370"/>
            <a:ext cx="4572000" cy="1215117"/>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21920" tIns="60960" rIns="121920" bIns="60960" numCol="1" rtlCol="0" anchor="ctr" anchorCtr="0" compatLnSpc="1">
            <a:prstTxWarp prst="textNoShape">
              <a:avLst/>
            </a:prstTxWarp>
          </a:bodyPr>
          <a:lstStyle/>
          <a:p>
            <a:r>
              <a:rPr lang="en-US" sz="2400" dirty="0">
                <a:solidFill>
                  <a:schemeClr val="tx1"/>
                </a:solidFill>
              </a:rPr>
              <a:t>SELECT </a:t>
            </a:r>
            <a:r>
              <a:rPr lang="en-US" sz="2400" dirty="0" err="1">
                <a:solidFill>
                  <a:schemeClr val="tx1"/>
                </a:solidFill>
              </a:rPr>
              <a:t>Pay_ID</a:t>
            </a:r>
            <a:r>
              <a:rPr lang="en-US" sz="2400" dirty="0">
                <a:solidFill>
                  <a:schemeClr val="tx1"/>
                </a:solidFill>
              </a:rPr>
              <a:t>, Amount</a:t>
            </a:r>
            <a:br>
              <a:rPr lang="en-US" sz="2400" dirty="0">
                <a:solidFill>
                  <a:schemeClr val="tx1"/>
                </a:solidFill>
              </a:rPr>
            </a:br>
            <a:r>
              <a:rPr lang="en-US" sz="2400" dirty="0">
                <a:solidFill>
                  <a:schemeClr val="tx1"/>
                </a:solidFill>
              </a:rPr>
              <a:t>FROM Payment</a:t>
            </a:r>
            <a:br>
              <a:rPr lang="en-US" sz="2400" dirty="0">
                <a:solidFill>
                  <a:schemeClr val="tx1"/>
                </a:solidFill>
              </a:rPr>
            </a:br>
            <a:r>
              <a:rPr lang="en-US" sz="2400" dirty="0">
                <a:solidFill>
                  <a:schemeClr val="tx1"/>
                </a:solidFill>
              </a:rPr>
              <a:t>WHERE InvNo=‘542’ </a:t>
            </a:r>
          </a:p>
        </p:txBody>
      </p:sp>
      <p:pic>
        <p:nvPicPr>
          <p:cNvPr id="10" name="Picture 2" descr="http://webs.comm.virginia.edu/Grazioli/Mod1/images/UBC%20Logo.jpg">
            <a:extLst>
              <a:ext uri="{FF2B5EF4-FFF2-40B4-BE49-F238E27FC236}">
                <a16:creationId xmlns:a16="http://schemas.microsoft.com/office/drawing/2014/main" xmlns="" id="{618E3162-9EBE-419A-B0C6-2FDAE749A9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5037828"/>
            <a:ext cx="1911435" cy="14817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bwMode="auto">
          <a:xfrm>
            <a:off x="6536800" y="629894"/>
            <a:ext cx="5486400" cy="369332"/>
          </a:xfrm>
          <a:prstGeom prst="rect">
            <a:avLst/>
          </a:prstGeom>
          <a:solidFill>
            <a:srgbClr val="C0DDAD"/>
          </a:solidFill>
          <a:ln>
            <a:headEnd/>
            <a:tailEnd/>
          </a:ln>
        </p:spPr>
        <p:style>
          <a:lnRef idx="1">
            <a:schemeClr val="dk1"/>
          </a:lnRef>
          <a:fillRef idx="2">
            <a:schemeClr val="dk1"/>
          </a:fillRef>
          <a:effectRef idx="1">
            <a:schemeClr val="dk1"/>
          </a:effectRef>
          <a:fontRef idx="minor">
            <a:schemeClr val="dk1"/>
          </a:fontRef>
        </p:style>
        <p:txBody>
          <a:bodyPr wrap="square" lIns="0" tIns="0" rIns="0" bIns="0" rtlCol="0" anchor="ctr" anchorCtr="0">
            <a:spAutoFit/>
          </a:bodyPr>
          <a:lstStyle>
            <a:defPPr>
              <a:defRPr lang="en-US"/>
            </a:defPPr>
            <a:lvl1pPr>
              <a:defRPr sz="1800">
                <a:solidFill>
                  <a:schemeClr val="tx1"/>
                </a:solidFill>
                <a:effectLst/>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400" dirty="0"/>
              <a:t>Has invoice #542 been paid?</a:t>
            </a:r>
          </a:p>
        </p:txBody>
      </p:sp>
    </p:spTree>
    <p:extLst>
      <p:ext uri="{BB962C8B-B14F-4D97-AF65-F5344CB8AC3E}">
        <p14:creationId xmlns:p14="http://schemas.microsoft.com/office/powerpoint/2010/main" val="2820863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11D60E55-6A43-450C-8580-92FD2CD12651}"/>
              </a:ext>
            </a:extLst>
          </p:cNvPr>
          <p:cNvPicPr>
            <a:picLocks noChangeAspect="1"/>
          </p:cNvPicPr>
          <p:nvPr/>
        </p:nvPicPr>
        <p:blipFill>
          <a:blip r:embed="rId2"/>
          <a:stretch>
            <a:fillRect/>
          </a:stretch>
        </p:blipFill>
        <p:spPr>
          <a:xfrm>
            <a:off x="2431286" y="1085327"/>
            <a:ext cx="9606476" cy="5434205"/>
          </a:xfrm>
          <a:prstGeom prst="rect">
            <a:avLst/>
          </a:prstGeom>
        </p:spPr>
      </p:pic>
      <p:sp>
        <p:nvSpPr>
          <p:cNvPr id="5" name="Slide Number Placeholder 4"/>
          <p:cNvSpPr>
            <a:spLocks noGrp="1"/>
          </p:cNvSpPr>
          <p:nvPr>
            <p:ph type="sldNum" sz="quarter" idx="17"/>
          </p:nvPr>
        </p:nvSpPr>
        <p:spPr/>
        <p:txBody>
          <a:bodyPr/>
          <a:lstStyle/>
          <a:p>
            <a:fld id="{ED4E8DE7-8107-485D-819E-7A652D98D056}" type="slidenum">
              <a:rPr lang="en-US" smtClean="0"/>
              <a:pPr/>
              <a:t>7</a:t>
            </a:fld>
            <a:endParaRPr lang="en-US" dirty="0"/>
          </a:p>
        </p:txBody>
      </p:sp>
      <p:sp>
        <p:nvSpPr>
          <p:cNvPr id="2" name="Title 1"/>
          <p:cNvSpPr>
            <a:spLocks noGrp="1"/>
          </p:cNvSpPr>
          <p:nvPr>
            <p:ph type="title"/>
          </p:nvPr>
        </p:nvSpPr>
        <p:spPr>
          <a:xfrm>
            <a:off x="1" y="1"/>
            <a:ext cx="12185843" cy="785895"/>
          </a:xfrm>
        </p:spPr>
        <p:txBody>
          <a:bodyPr/>
          <a:lstStyle/>
          <a:p>
            <a:r>
              <a:rPr lang="en-US" dirty="0"/>
              <a:t>Analytical Query</a:t>
            </a:r>
          </a:p>
        </p:txBody>
      </p:sp>
      <p:sp>
        <p:nvSpPr>
          <p:cNvPr id="9" name="5-Point Star 8"/>
          <p:cNvSpPr/>
          <p:nvPr/>
        </p:nvSpPr>
        <p:spPr bwMode="auto">
          <a:xfrm>
            <a:off x="5296175" y="1522011"/>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sp>
        <p:nvSpPr>
          <p:cNvPr id="10" name="5-Point Star 9"/>
          <p:cNvSpPr/>
          <p:nvPr/>
        </p:nvSpPr>
        <p:spPr bwMode="auto">
          <a:xfrm>
            <a:off x="2585900" y="4308200"/>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sp>
        <p:nvSpPr>
          <p:cNvPr id="11" name="5-Point Star 10"/>
          <p:cNvSpPr/>
          <p:nvPr/>
        </p:nvSpPr>
        <p:spPr bwMode="auto">
          <a:xfrm>
            <a:off x="8038175" y="1752725"/>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sp>
        <p:nvSpPr>
          <p:cNvPr id="12" name="5-Point Star 11"/>
          <p:cNvSpPr/>
          <p:nvPr/>
        </p:nvSpPr>
        <p:spPr bwMode="auto">
          <a:xfrm>
            <a:off x="10692481" y="1433400"/>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pic>
        <p:nvPicPr>
          <p:cNvPr id="13" name="Picture 2" descr="http://webs.comm.virginia.edu/Grazioli/Mod1/images/UBC%20Logo.jpg">
            <a:extLst>
              <a:ext uri="{FF2B5EF4-FFF2-40B4-BE49-F238E27FC236}">
                <a16:creationId xmlns:a16="http://schemas.microsoft.com/office/drawing/2014/main" xmlns="" id="{3E1A167B-3DC0-4C6F-B4CC-EF9B368811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5037828"/>
            <a:ext cx="1911435" cy="14817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bwMode="auto">
          <a:xfrm>
            <a:off x="4784000" y="128543"/>
            <a:ext cx="7306400" cy="861967"/>
          </a:xfrm>
          <a:prstGeom prst="rect">
            <a:avLst/>
          </a:prstGeom>
          <a:solidFill>
            <a:srgbClr val="2C451B"/>
          </a:solidFill>
          <a:ln>
            <a:solidFill>
              <a:srgbClr val="2C451B"/>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spAutoFit/>
          </a:bodyPr>
          <a:lstStyle/>
          <a:p>
            <a:pPr algn="ctr"/>
            <a:r>
              <a:rPr lang="en-US" sz="1867" dirty="0">
                <a:solidFill>
                  <a:schemeClr val="bg2"/>
                </a:solidFill>
              </a:rPr>
              <a:t>I’d like to see a report showing the product discount we’ve been giving to each customer. For each customer, show me the total differences between all the sales prices and all the MSRPs for all of their orders.</a:t>
            </a:r>
          </a:p>
        </p:txBody>
      </p:sp>
    </p:spTree>
    <p:extLst>
      <p:ext uri="{BB962C8B-B14F-4D97-AF65-F5344CB8AC3E}">
        <p14:creationId xmlns:p14="http://schemas.microsoft.com/office/powerpoint/2010/main" val="1323482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DA2D7A8-3E18-455B-95EB-A8921B4BD107}"/>
              </a:ext>
            </a:extLst>
          </p:cNvPr>
          <p:cNvPicPr>
            <a:picLocks noChangeAspect="1"/>
          </p:cNvPicPr>
          <p:nvPr/>
        </p:nvPicPr>
        <p:blipFill>
          <a:blip r:embed="rId2"/>
          <a:stretch>
            <a:fillRect/>
          </a:stretch>
        </p:blipFill>
        <p:spPr>
          <a:xfrm>
            <a:off x="2431286" y="1085327"/>
            <a:ext cx="9606476" cy="5434205"/>
          </a:xfrm>
          <a:prstGeom prst="rect">
            <a:avLst/>
          </a:prstGeom>
        </p:spPr>
      </p:pic>
      <p:sp>
        <p:nvSpPr>
          <p:cNvPr id="5" name="Slide Number Placeholder 4"/>
          <p:cNvSpPr>
            <a:spLocks noGrp="1"/>
          </p:cNvSpPr>
          <p:nvPr>
            <p:ph type="sldNum" sz="quarter" idx="17"/>
          </p:nvPr>
        </p:nvSpPr>
        <p:spPr/>
        <p:txBody>
          <a:bodyPr/>
          <a:lstStyle/>
          <a:p>
            <a:fld id="{ED4E8DE7-8107-485D-819E-7A652D98D056}" type="slidenum">
              <a:rPr lang="en-US" smtClean="0"/>
              <a:pPr/>
              <a:t>8</a:t>
            </a:fld>
            <a:endParaRPr lang="en-US" dirty="0"/>
          </a:p>
        </p:txBody>
      </p:sp>
      <p:sp>
        <p:nvSpPr>
          <p:cNvPr id="2" name="Title 1">
            <a:extLst>
              <a:ext uri="{FF2B5EF4-FFF2-40B4-BE49-F238E27FC236}">
                <a16:creationId xmlns:a16="http://schemas.microsoft.com/office/drawing/2014/main" xmlns="" id="{65B47679-93B2-4757-99C2-F550D3BFB519}"/>
              </a:ext>
            </a:extLst>
          </p:cNvPr>
          <p:cNvSpPr>
            <a:spLocks noGrp="1"/>
          </p:cNvSpPr>
          <p:nvPr>
            <p:ph type="title"/>
          </p:nvPr>
        </p:nvSpPr>
        <p:spPr/>
        <p:txBody>
          <a:bodyPr/>
          <a:lstStyle/>
          <a:p>
            <a:r>
              <a:rPr lang="en-US" dirty="0"/>
              <a:t>Analytical Query</a:t>
            </a:r>
          </a:p>
        </p:txBody>
      </p:sp>
      <p:sp>
        <p:nvSpPr>
          <p:cNvPr id="8" name="TextBox 7"/>
          <p:cNvSpPr txBox="1"/>
          <p:nvPr/>
        </p:nvSpPr>
        <p:spPr bwMode="auto">
          <a:xfrm>
            <a:off x="6138536" y="57567"/>
            <a:ext cx="5283200" cy="1107996"/>
          </a:xfrm>
          <a:prstGeom prst="rect">
            <a:avLst/>
          </a:prstGeom>
          <a:solidFill>
            <a:srgbClr val="2C451B"/>
          </a:solidFill>
          <a:ln>
            <a:solidFill>
              <a:srgbClr val="2C451B"/>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spAutoFit/>
          </a:bodyPr>
          <a:lstStyle/>
          <a:p>
            <a:pPr algn="ctr"/>
            <a:r>
              <a:rPr lang="en-US" sz="2400" dirty="0">
                <a:solidFill>
                  <a:schemeClr val="bg2"/>
                </a:solidFill>
              </a:rPr>
              <a:t>What is the average time between order placement and order shipped for each of our products?</a:t>
            </a:r>
          </a:p>
        </p:txBody>
      </p:sp>
      <p:sp>
        <p:nvSpPr>
          <p:cNvPr id="9" name="5-Point Star 8"/>
          <p:cNvSpPr/>
          <p:nvPr/>
        </p:nvSpPr>
        <p:spPr bwMode="auto">
          <a:xfrm>
            <a:off x="6978839" y="3620491"/>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sp>
        <p:nvSpPr>
          <p:cNvPr id="10" name="5-Point Star 9"/>
          <p:cNvSpPr/>
          <p:nvPr/>
        </p:nvSpPr>
        <p:spPr bwMode="auto">
          <a:xfrm>
            <a:off x="10964536" y="4858273"/>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sp>
        <p:nvSpPr>
          <p:cNvPr id="11" name="5-Point Star 10"/>
          <p:cNvSpPr/>
          <p:nvPr/>
        </p:nvSpPr>
        <p:spPr bwMode="auto">
          <a:xfrm>
            <a:off x="8012777" y="1700995"/>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sp>
        <p:nvSpPr>
          <p:cNvPr id="12" name="5-Point Star 11"/>
          <p:cNvSpPr/>
          <p:nvPr/>
        </p:nvSpPr>
        <p:spPr bwMode="auto">
          <a:xfrm>
            <a:off x="10692481" y="1464995"/>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sp>
        <p:nvSpPr>
          <p:cNvPr id="13" name="5-Point Star 12"/>
          <p:cNvSpPr/>
          <p:nvPr/>
        </p:nvSpPr>
        <p:spPr bwMode="auto">
          <a:xfrm>
            <a:off x="5339252" y="1577029"/>
            <a:ext cx="914400" cy="914400"/>
          </a:xfrm>
          <a:prstGeom prst="star5">
            <a:avLst/>
          </a:prstGeom>
          <a:solidFill>
            <a:srgbClr val="2C451B"/>
          </a:solidFill>
          <a:ln>
            <a:solidFill>
              <a:srgbClr val="2C451B"/>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endParaRPr lang="en-US" sz="2400" dirty="0">
              <a:solidFill>
                <a:schemeClr val="bg1"/>
              </a:solidFill>
            </a:endParaRPr>
          </a:p>
        </p:txBody>
      </p:sp>
      <p:pic>
        <p:nvPicPr>
          <p:cNvPr id="14" name="Picture 2" descr="http://webs.comm.virginia.edu/Grazioli/Mod1/images/UBC%20Logo.jpg">
            <a:extLst>
              <a:ext uri="{FF2B5EF4-FFF2-40B4-BE49-F238E27FC236}">
                <a16:creationId xmlns:a16="http://schemas.microsoft.com/office/drawing/2014/main" xmlns="" id="{AC7B0D38-C2DA-4328-9A9E-47C623B4B3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5037828"/>
            <a:ext cx="1911435" cy="148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55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7"/>
          </p:nvPr>
        </p:nvSpPr>
        <p:spPr/>
        <p:txBody>
          <a:bodyPr/>
          <a:lstStyle/>
          <a:p>
            <a:fld id="{ED4E8DE7-8107-485D-819E-7A652D98D056}" type="slidenum">
              <a:rPr lang="en-US" smtClean="0"/>
              <a:pPr/>
              <a:t>9</a:t>
            </a:fld>
            <a:endParaRPr lang="en-US" dirty="0"/>
          </a:p>
        </p:txBody>
      </p:sp>
      <p:sp>
        <p:nvSpPr>
          <p:cNvPr id="2" name="Title 1"/>
          <p:cNvSpPr>
            <a:spLocks noGrp="1"/>
          </p:cNvSpPr>
          <p:nvPr>
            <p:ph type="title"/>
          </p:nvPr>
        </p:nvSpPr>
        <p:spPr/>
        <p:txBody>
          <a:bodyPr/>
          <a:lstStyle/>
          <a:p>
            <a:r>
              <a:rPr lang="en-US" dirty="0"/>
              <a:t>Analytical Query – Example Complexity</a:t>
            </a:r>
          </a:p>
        </p:txBody>
      </p:sp>
      <p:sp>
        <p:nvSpPr>
          <p:cNvPr id="7" name="TextBox 6"/>
          <p:cNvSpPr txBox="1"/>
          <p:nvPr/>
        </p:nvSpPr>
        <p:spPr bwMode="auto">
          <a:xfrm>
            <a:off x="263656" y="1762413"/>
            <a:ext cx="10668000" cy="4596386"/>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rtlCol="0" anchor="ctr" anchorCtr="0">
            <a:spAutoFit/>
          </a:bodyPr>
          <a:lstStyle/>
          <a:p>
            <a:pPr algn="l"/>
            <a:r>
              <a:rPr lang="en-US" sz="3200" dirty="0">
                <a:solidFill>
                  <a:schemeClr val="tx1"/>
                </a:solidFill>
              </a:rPr>
              <a:t>SELECT </a:t>
            </a:r>
            <a:r>
              <a:rPr lang="en-US" sz="2667" dirty="0" err="1">
                <a:solidFill>
                  <a:schemeClr val="tx1"/>
                </a:solidFill>
              </a:rPr>
              <a:t>Product_ID</a:t>
            </a:r>
            <a:r>
              <a:rPr lang="en-US" sz="2667" dirty="0">
                <a:solidFill>
                  <a:schemeClr val="tx1"/>
                </a:solidFill>
              </a:rPr>
              <a:t>, AVG(</a:t>
            </a:r>
            <a:r>
              <a:rPr lang="en-US" sz="2667" dirty="0" err="1">
                <a:solidFill>
                  <a:schemeClr val="tx1"/>
                </a:solidFill>
              </a:rPr>
              <a:t>Order_ID.Date</a:t>
            </a:r>
            <a:r>
              <a:rPr lang="en-US" sz="2667" dirty="0">
                <a:solidFill>
                  <a:schemeClr val="tx1"/>
                </a:solidFill>
              </a:rPr>
              <a:t> - </a:t>
            </a:r>
            <a:r>
              <a:rPr lang="en-US" sz="2667" dirty="0" err="1">
                <a:solidFill>
                  <a:schemeClr val="tx1"/>
                </a:solidFill>
              </a:rPr>
              <a:t>Shipment.ShipDate</a:t>
            </a:r>
            <a:r>
              <a:rPr lang="en-US" sz="2667" dirty="0">
                <a:solidFill>
                  <a:schemeClr val="tx1"/>
                </a:solidFill>
              </a:rPr>
              <a:t>)</a:t>
            </a:r>
          </a:p>
          <a:p>
            <a:pPr algn="l"/>
            <a:r>
              <a:rPr lang="en-US" sz="3200" dirty="0">
                <a:solidFill>
                  <a:schemeClr val="tx1"/>
                </a:solidFill>
              </a:rPr>
              <a:t>FROM </a:t>
            </a:r>
          </a:p>
          <a:p>
            <a:pPr algn="l"/>
            <a:r>
              <a:rPr lang="en-US" sz="3200" dirty="0">
                <a:solidFill>
                  <a:schemeClr val="tx1"/>
                </a:solidFill>
              </a:rPr>
              <a:t>     </a:t>
            </a:r>
            <a:r>
              <a:rPr lang="en-US" sz="2667" dirty="0">
                <a:solidFill>
                  <a:schemeClr val="tx1"/>
                </a:solidFill>
              </a:rPr>
              <a:t>Order, Order Line Item, Product, Shipment Line Item, Shipment</a:t>
            </a:r>
          </a:p>
          <a:p>
            <a:pPr algn="l"/>
            <a:r>
              <a:rPr lang="en-US" sz="3200" dirty="0">
                <a:solidFill>
                  <a:schemeClr val="tx1"/>
                </a:solidFill>
              </a:rPr>
              <a:t>WHERE </a:t>
            </a:r>
          </a:p>
          <a:p>
            <a:pPr algn="l"/>
            <a:r>
              <a:rPr lang="en-US" sz="2667" dirty="0">
                <a:solidFill>
                  <a:schemeClr val="tx1"/>
                </a:solidFill>
              </a:rPr>
              <a:t>     </a:t>
            </a:r>
            <a:r>
              <a:rPr lang="en-US" sz="2667" dirty="0" err="1">
                <a:solidFill>
                  <a:schemeClr val="tx1"/>
                </a:solidFill>
              </a:rPr>
              <a:t>Order.Order_ID</a:t>
            </a:r>
            <a:r>
              <a:rPr lang="en-US" sz="2667" dirty="0">
                <a:solidFill>
                  <a:schemeClr val="tx1"/>
                </a:solidFill>
              </a:rPr>
              <a:t>= Order Line </a:t>
            </a:r>
            <a:r>
              <a:rPr lang="en-US" sz="2667" dirty="0" err="1">
                <a:solidFill>
                  <a:schemeClr val="tx1"/>
                </a:solidFill>
              </a:rPr>
              <a:t>Item.Order_ID</a:t>
            </a:r>
            <a:endParaRPr lang="en-US" sz="2667" dirty="0">
              <a:solidFill>
                <a:schemeClr val="tx1"/>
              </a:solidFill>
            </a:endParaRPr>
          </a:p>
          <a:p>
            <a:pPr algn="l"/>
            <a:r>
              <a:rPr lang="en-US" sz="2667" dirty="0">
                <a:solidFill>
                  <a:schemeClr val="tx1"/>
                </a:solidFill>
              </a:rPr>
              <a:t>     AND Order Line </a:t>
            </a:r>
            <a:r>
              <a:rPr lang="en-US" sz="2667" dirty="0" err="1">
                <a:solidFill>
                  <a:schemeClr val="tx1"/>
                </a:solidFill>
              </a:rPr>
              <a:t>Item.Product_ID</a:t>
            </a:r>
            <a:r>
              <a:rPr lang="en-US" sz="2667" dirty="0">
                <a:solidFill>
                  <a:schemeClr val="tx1"/>
                </a:solidFill>
              </a:rPr>
              <a:t>=</a:t>
            </a:r>
            <a:r>
              <a:rPr lang="en-US" sz="2667" dirty="0" err="1">
                <a:solidFill>
                  <a:schemeClr val="tx1"/>
                </a:solidFill>
              </a:rPr>
              <a:t>Product.Product_ID</a:t>
            </a:r>
            <a:endParaRPr lang="en-US" sz="2667" dirty="0">
              <a:solidFill>
                <a:schemeClr val="tx1"/>
              </a:solidFill>
            </a:endParaRPr>
          </a:p>
          <a:p>
            <a:pPr algn="l"/>
            <a:r>
              <a:rPr lang="en-US" sz="2667" dirty="0">
                <a:solidFill>
                  <a:schemeClr val="tx1"/>
                </a:solidFill>
              </a:rPr>
              <a:t>     AND Order Item </a:t>
            </a:r>
            <a:r>
              <a:rPr lang="en-US" sz="2667" dirty="0" err="1">
                <a:solidFill>
                  <a:schemeClr val="tx1"/>
                </a:solidFill>
              </a:rPr>
              <a:t>List.OrderLine_ID</a:t>
            </a:r>
            <a:r>
              <a:rPr lang="en-US" sz="2667" dirty="0">
                <a:solidFill>
                  <a:schemeClr val="tx1"/>
                </a:solidFill>
              </a:rPr>
              <a:t>= Shipment Line </a:t>
            </a:r>
            <a:r>
              <a:rPr lang="en-US" sz="2667" dirty="0" err="1">
                <a:solidFill>
                  <a:schemeClr val="tx1"/>
                </a:solidFill>
              </a:rPr>
              <a:t>Item.OrderLine_ID</a:t>
            </a:r>
            <a:endParaRPr lang="en-US" sz="2667" dirty="0">
              <a:solidFill>
                <a:schemeClr val="tx1"/>
              </a:solidFill>
            </a:endParaRPr>
          </a:p>
          <a:p>
            <a:pPr algn="l"/>
            <a:r>
              <a:rPr lang="en-US" sz="2667" dirty="0">
                <a:solidFill>
                  <a:schemeClr val="tx1"/>
                </a:solidFill>
              </a:rPr>
              <a:t>     AND Shipment Line Item. </a:t>
            </a:r>
            <a:r>
              <a:rPr lang="en-US" sz="2667" dirty="0" err="1">
                <a:solidFill>
                  <a:schemeClr val="tx1"/>
                </a:solidFill>
              </a:rPr>
              <a:t>Shipment_ID</a:t>
            </a:r>
            <a:r>
              <a:rPr lang="en-US" sz="2667" dirty="0">
                <a:solidFill>
                  <a:schemeClr val="tx1"/>
                </a:solidFill>
              </a:rPr>
              <a:t>=</a:t>
            </a:r>
            <a:r>
              <a:rPr lang="en-US" sz="2667" dirty="0" err="1">
                <a:solidFill>
                  <a:schemeClr val="tx1"/>
                </a:solidFill>
              </a:rPr>
              <a:t>Shipment.Shipment_ID</a:t>
            </a:r>
            <a:endParaRPr lang="en-US" sz="2667" dirty="0">
              <a:solidFill>
                <a:schemeClr val="tx1"/>
              </a:solidFill>
            </a:endParaRPr>
          </a:p>
          <a:p>
            <a:pPr algn="l"/>
            <a:r>
              <a:rPr lang="en-US" sz="3200" dirty="0">
                <a:solidFill>
                  <a:schemeClr val="tx1"/>
                </a:solidFill>
              </a:rPr>
              <a:t>GROUP BY</a:t>
            </a:r>
          </a:p>
          <a:p>
            <a:pPr algn="l"/>
            <a:r>
              <a:rPr lang="en-US" sz="3200" dirty="0">
                <a:solidFill>
                  <a:schemeClr val="tx1"/>
                </a:solidFill>
              </a:rPr>
              <a:t>     </a:t>
            </a:r>
            <a:r>
              <a:rPr lang="en-US" sz="2667" dirty="0" err="1">
                <a:solidFill>
                  <a:schemeClr val="tx1"/>
                </a:solidFill>
              </a:rPr>
              <a:t>Product_ID</a:t>
            </a:r>
            <a:endParaRPr lang="en-US" sz="2667" dirty="0">
              <a:solidFill>
                <a:schemeClr val="tx1"/>
              </a:solidFill>
            </a:endParaRPr>
          </a:p>
        </p:txBody>
      </p:sp>
      <p:sp>
        <p:nvSpPr>
          <p:cNvPr id="8" name="Rectangle 7"/>
          <p:cNvSpPr/>
          <p:nvPr/>
        </p:nvSpPr>
        <p:spPr bwMode="auto">
          <a:xfrm>
            <a:off x="9753600" y="2109025"/>
            <a:ext cx="2336800" cy="812800"/>
          </a:xfrm>
          <a:prstGeom prst="rect">
            <a:avLst/>
          </a:prstGeom>
          <a:solidFill>
            <a:schemeClr val="accent2">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r>
              <a:rPr lang="en-US" sz="2400" dirty="0">
                <a:solidFill>
                  <a:schemeClr val="bg1"/>
                </a:solidFill>
              </a:rPr>
              <a:t>5 Tables</a:t>
            </a:r>
          </a:p>
        </p:txBody>
      </p:sp>
      <p:sp>
        <p:nvSpPr>
          <p:cNvPr id="9" name="Rectangle 8"/>
          <p:cNvSpPr/>
          <p:nvPr/>
        </p:nvSpPr>
        <p:spPr bwMode="auto">
          <a:xfrm>
            <a:off x="9753600" y="5358717"/>
            <a:ext cx="2336800" cy="812800"/>
          </a:xfrm>
          <a:prstGeom prst="rect">
            <a:avLst/>
          </a:prstGeom>
          <a:solidFill>
            <a:schemeClr val="accent2">
              <a:lumMod val="75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21920" tIns="60960" rIns="121920" bIns="60960" numCol="1" rtlCol="0" anchor="ctr" anchorCtr="0" compatLnSpc="1">
            <a:prstTxWarp prst="textNoShape">
              <a:avLst/>
            </a:prstTxWarp>
          </a:bodyPr>
          <a:lstStyle/>
          <a:p>
            <a:pPr algn="ctr"/>
            <a:r>
              <a:rPr lang="en-US" sz="2400" dirty="0">
                <a:solidFill>
                  <a:schemeClr val="bg1"/>
                </a:solidFill>
              </a:rPr>
              <a:t>4 Joins &amp; </a:t>
            </a:r>
          </a:p>
          <a:p>
            <a:pPr algn="ctr"/>
            <a:r>
              <a:rPr lang="en-US" sz="2400" dirty="0">
                <a:solidFill>
                  <a:schemeClr val="bg1"/>
                </a:solidFill>
              </a:rPr>
              <a:t>1 Group By</a:t>
            </a:r>
          </a:p>
        </p:txBody>
      </p:sp>
      <p:cxnSp>
        <p:nvCxnSpPr>
          <p:cNvPr id="11" name="Straight Arrow Connector 10"/>
          <p:cNvCxnSpPr>
            <a:cxnSpLocks/>
            <a:stCxn id="8" idx="1"/>
          </p:cNvCxnSpPr>
          <p:nvPr/>
        </p:nvCxnSpPr>
        <p:spPr bwMode="auto">
          <a:xfrm flipH="1">
            <a:off x="7577179" y="2515425"/>
            <a:ext cx="2176421" cy="46708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H="1" flipV="1">
            <a:off x="6579650" y="5358717"/>
            <a:ext cx="3173951" cy="40640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xmlns="" id="{1BA87F36-99E4-43BC-9456-E84DF3987652}"/>
              </a:ext>
            </a:extLst>
          </p:cNvPr>
          <p:cNvSpPr txBox="1"/>
          <p:nvPr/>
        </p:nvSpPr>
        <p:spPr bwMode="auto">
          <a:xfrm>
            <a:off x="1671985" y="1017269"/>
            <a:ext cx="8848031" cy="738664"/>
          </a:xfrm>
          <a:prstGeom prst="rect">
            <a:avLst/>
          </a:prstGeom>
          <a:solidFill>
            <a:srgbClr val="2C451B"/>
          </a:solidFill>
          <a:ln>
            <a:solidFill>
              <a:srgbClr val="2C451B"/>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ctr" anchorCtr="0">
            <a:spAutoFit/>
          </a:bodyPr>
          <a:lstStyle/>
          <a:p>
            <a:pPr algn="ctr"/>
            <a:r>
              <a:rPr lang="en-US" sz="2400" dirty="0">
                <a:solidFill>
                  <a:schemeClr val="bg2"/>
                </a:solidFill>
              </a:rPr>
              <a:t>What is the average time between order placement and order shipped for each of our products?</a:t>
            </a:r>
          </a:p>
        </p:txBody>
      </p:sp>
    </p:spTree>
    <p:extLst>
      <p:ext uri="{BB962C8B-B14F-4D97-AF65-F5344CB8AC3E}">
        <p14:creationId xmlns:p14="http://schemas.microsoft.com/office/powerpoint/2010/main" val="282605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2135</Words>
  <Application>Microsoft Office PowerPoint</Application>
  <PresentationFormat>Widescreen</PresentationFormat>
  <Paragraphs>554</Paragraphs>
  <Slides>46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Franklin Gothic Book</vt:lpstr>
      <vt:lpstr>Times New Roman</vt:lpstr>
      <vt:lpstr>Wingdings</vt:lpstr>
      <vt:lpstr>Office Theme</vt:lpstr>
      <vt:lpstr>Video 1: Introduction to Data Warehouses</vt:lpstr>
      <vt:lpstr>PowerPoint Presentation</vt:lpstr>
      <vt:lpstr>United Box Company (UBC)</vt:lpstr>
      <vt:lpstr>Operational Query</vt:lpstr>
      <vt:lpstr>Operational Query</vt:lpstr>
      <vt:lpstr>Operational Query</vt:lpstr>
      <vt:lpstr>Analytical Query</vt:lpstr>
      <vt:lpstr>Analytical Query</vt:lpstr>
      <vt:lpstr>Analytical Query – Example Complexity</vt:lpstr>
      <vt:lpstr>Analytical Queries</vt:lpstr>
      <vt:lpstr>PowerPoint Presentation</vt:lpstr>
      <vt:lpstr>Two Basic Data Needs…</vt:lpstr>
      <vt:lpstr>Two Basic Data Needs</vt:lpstr>
      <vt:lpstr>Data Warehouse Definition</vt:lpstr>
      <vt:lpstr>Data Warehousing in a Nutshell</vt:lpstr>
      <vt:lpstr>Data Storage Landscape</vt:lpstr>
      <vt:lpstr>Video 2: Design Patterns Used in Data Warehouses</vt:lpstr>
      <vt:lpstr>Data Storage Landscape</vt:lpstr>
      <vt:lpstr>Normalization Review</vt:lpstr>
      <vt:lpstr>Data warehouses are non-volatile.</vt:lpstr>
      <vt:lpstr>What’s the best way to design data warehouses?</vt:lpstr>
      <vt:lpstr>Dimensional Modeling</vt:lpstr>
      <vt:lpstr>Facts &amp; Dimensions</vt:lpstr>
      <vt:lpstr>Facts &amp; Dimensions -&gt; Star Schema</vt:lpstr>
      <vt:lpstr>Facts &amp; Dimensions -&gt; Star Schema</vt:lpstr>
      <vt:lpstr>Snowflake Schema Variation</vt:lpstr>
      <vt:lpstr>Design Steps for Dimensional Modeling</vt:lpstr>
      <vt:lpstr>Video 3: Common Data Warehouse Ecosystems</vt:lpstr>
      <vt:lpstr>Data Storage Landscape</vt:lpstr>
      <vt:lpstr>Common Enterprise Growth Pattern</vt:lpstr>
      <vt:lpstr>Analytical Queries</vt:lpstr>
      <vt:lpstr>Building a Data Warehouse</vt:lpstr>
      <vt:lpstr>Data Warehousing in a Nutshell</vt:lpstr>
      <vt:lpstr>Data Warehousing in a Nutshell</vt:lpstr>
      <vt:lpstr>Data Warehouse Description</vt:lpstr>
      <vt:lpstr>Common Data Warehouse Ecosystem</vt:lpstr>
      <vt:lpstr>Common Data Warehouse Ecosystem</vt:lpstr>
      <vt:lpstr>Common Data Warehouse Ecosystem</vt:lpstr>
      <vt:lpstr>Data Marts</vt:lpstr>
      <vt:lpstr>Common Data Warehouse Ecosystem</vt:lpstr>
      <vt:lpstr>Video 4: Considerations when Choosing a Data Warehouse Vendor</vt:lpstr>
      <vt:lpstr>Data Storage Landscape</vt:lpstr>
      <vt:lpstr>Common Data Warehouse Ecosystem</vt:lpstr>
      <vt:lpstr>Data Warehouse Vendors?</vt:lpstr>
      <vt:lpstr>Choosing a RDBMS for a Data Warehouse</vt:lpstr>
      <vt:lpstr>“Cloud” in the Data Warehouse Decision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Introduction to Data Warehouses</dc:title>
  <dc:creator>Salge, Carolina A.</dc:creator>
  <cp:lastModifiedBy>Salge, Carolina A.</cp:lastModifiedBy>
  <cp:revision>1</cp:revision>
  <dcterms:created xsi:type="dcterms:W3CDTF">2020-06-02T22:05:03Z</dcterms:created>
  <dcterms:modified xsi:type="dcterms:W3CDTF">2020-06-02T22:05:41Z</dcterms:modified>
</cp:coreProperties>
</file>