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5" r:id="rId7"/>
    <p:sldId id="261" r:id="rId8"/>
    <p:sldId id="262" r:id="rId9"/>
    <p:sldId id="266" r:id="rId10"/>
    <p:sldId id="263" r:id="rId11"/>
    <p:sldId id="264"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3CCAE-C8BF-4EC8-8F2C-4216843420BE}" v="224" dt="2023-09-01T13:55:46.322"/>
    <p1510:client id="{5179180B-9742-4800-854A-963A1562C330}" v="263" dt="2023-09-01T15:25:27.801"/>
    <p1510:client id="{AEFE8C88-54ED-4DF0-81EB-3FF2E1FAF32D}" v="829" dt="2023-09-01T00:25:00.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CD8B9E7-BC58-4D01-BED1-80A655AF5079}"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D5F8444B-D5E1-4663-88CF-F6E37E2C7286}">
      <dgm:prSet/>
      <dgm:spPr/>
      <dgm:t>
        <a:bodyPr/>
        <a:lstStyle/>
        <a:p>
          <a:pPr>
            <a:lnSpc>
              <a:spcPct val="100000"/>
            </a:lnSpc>
          </a:pPr>
          <a:r>
            <a:rPr lang="es-MX"/>
            <a:t>La etapa de pronóstico, impulsada por el enfoque sistémico y la metodología KSIM, proporciona una base sólida para prever la evolución de los conflictos ambientales, establecer estrategias de manejo y regulación, y monitorear la efectividad de las medidas implementadas en el proceso de ordenamiento ecológico. </a:t>
          </a:r>
          <a:endParaRPr lang="en-US"/>
        </a:p>
      </dgm:t>
    </dgm:pt>
    <dgm:pt modelId="{BF2F563E-DD37-43A6-8B29-8D7EBD5A4710}" type="parTrans" cxnId="{86F5CE4D-23B7-41C2-BE31-9B75274B8FDB}">
      <dgm:prSet/>
      <dgm:spPr/>
      <dgm:t>
        <a:bodyPr/>
        <a:lstStyle/>
        <a:p>
          <a:endParaRPr lang="en-US"/>
        </a:p>
      </dgm:t>
    </dgm:pt>
    <dgm:pt modelId="{C029C643-8DBC-42C2-ABA6-D23A4E4CE4D0}" type="sibTrans" cxnId="{86F5CE4D-23B7-41C2-BE31-9B75274B8FDB}">
      <dgm:prSet/>
      <dgm:spPr/>
      <dgm:t>
        <a:bodyPr/>
        <a:lstStyle/>
        <a:p>
          <a:endParaRPr lang="en-US"/>
        </a:p>
      </dgm:t>
    </dgm:pt>
    <dgm:pt modelId="{0B94E9CC-19FE-4C71-B2DC-8F89E6D9E672}">
      <dgm:prSet/>
      <dgm:spPr/>
      <dgm:t>
        <a:bodyPr/>
        <a:lstStyle/>
        <a:p>
          <a:pPr>
            <a:lnSpc>
              <a:spcPct val="100000"/>
            </a:lnSpc>
          </a:pPr>
          <a:r>
            <a:rPr lang="es-MX"/>
            <a:t>Este enfoque contribuye a la toma de decisiones informadas y sostenibles para garantizar el equilibrio entre el desarrollo humano y la conservación del medio ambiente.</a:t>
          </a:r>
          <a:endParaRPr lang="en-US"/>
        </a:p>
      </dgm:t>
    </dgm:pt>
    <dgm:pt modelId="{DECB7E68-2445-4200-B8AF-74B816A18AC4}" type="parTrans" cxnId="{07559565-41E9-4B78-8E48-10742CC1DAF1}">
      <dgm:prSet/>
      <dgm:spPr/>
      <dgm:t>
        <a:bodyPr/>
        <a:lstStyle/>
        <a:p>
          <a:endParaRPr lang="en-US"/>
        </a:p>
      </dgm:t>
    </dgm:pt>
    <dgm:pt modelId="{8A8285EB-9D57-4FF7-A35B-F15ACE42FB2F}" type="sibTrans" cxnId="{07559565-41E9-4B78-8E48-10742CC1DAF1}">
      <dgm:prSet/>
      <dgm:spPr/>
      <dgm:t>
        <a:bodyPr/>
        <a:lstStyle/>
        <a:p>
          <a:endParaRPr lang="en-US"/>
        </a:p>
      </dgm:t>
    </dgm:pt>
    <dgm:pt modelId="{AF9B6FCB-419F-4F9B-8371-7B4AA9C86683}" type="pres">
      <dgm:prSet presAssocID="{9CD8B9E7-BC58-4D01-BED1-80A655AF5079}" presName="root" presStyleCnt="0">
        <dgm:presLayoutVars>
          <dgm:dir/>
          <dgm:resizeHandles val="exact"/>
        </dgm:presLayoutVars>
      </dgm:prSet>
      <dgm:spPr/>
    </dgm:pt>
    <dgm:pt modelId="{8A4B8CA8-67E1-40A0-B0CD-4E9E5B5E3560}" type="pres">
      <dgm:prSet presAssocID="{D5F8444B-D5E1-4663-88CF-F6E37E2C7286}" presName="compNode" presStyleCnt="0"/>
      <dgm:spPr/>
    </dgm:pt>
    <dgm:pt modelId="{476B681C-6676-425E-9B5F-EB8EB781B925}" type="pres">
      <dgm:prSet presAssocID="{D5F8444B-D5E1-4663-88CF-F6E37E2C7286}" presName="bgRect" presStyleLbl="bgShp" presStyleIdx="0" presStyleCnt="2"/>
      <dgm:spPr/>
    </dgm:pt>
    <dgm:pt modelId="{3C982D8F-3C54-4453-B5BB-C7C763F2C2F1}" type="pres">
      <dgm:prSet presAssocID="{D5F8444B-D5E1-4663-88CF-F6E37E2C72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B57476E-2DEC-4CD4-AE7E-CD3ACEC91EB0}" type="pres">
      <dgm:prSet presAssocID="{D5F8444B-D5E1-4663-88CF-F6E37E2C7286}" presName="spaceRect" presStyleCnt="0"/>
      <dgm:spPr/>
    </dgm:pt>
    <dgm:pt modelId="{1E15C65C-9597-46E2-8694-BFC04678DBA3}" type="pres">
      <dgm:prSet presAssocID="{D5F8444B-D5E1-4663-88CF-F6E37E2C7286}" presName="parTx" presStyleLbl="revTx" presStyleIdx="0" presStyleCnt="2">
        <dgm:presLayoutVars>
          <dgm:chMax val="0"/>
          <dgm:chPref val="0"/>
        </dgm:presLayoutVars>
      </dgm:prSet>
      <dgm:spPr/>
    </dgm:pt>
    <dgm:pt modelId="{AA4EFA86-8C81-499D-B0BC-D8E587A6D648}" type="pres">
      <dgm:prSet presAssocID="{C029C643-8DBC-42C2-ABA6-D23A4E4CE4D0}" presName="sibTrans" presStyleCnt="0"/>
      <dgm:spPr/>
    </dgm:pt>
    <dgm:pt modelId="{2B279A54-9E00-4518-AA0D-B9D44E5ADC27}" type="pres">
      <dgm:prSet presAssocID="{0B94E9CC-19FE-4C71-B2DC-8F89E6D9E672}" presName="compNode" presStyleCnt="0"/>
      <dgm:spPr/>
    </dgm:pt>
    <dgm:pt modelId="{F744BB75-91CE-49DD-8D4E-8E7D03B9C421}" type="pres">
      <dgm:prSet presAssocID="{0B94E9CC-19FE-4C71-B2DC-8F89E6D9E672}" presName="bgRect" presStyleLbl="bgShp" presStyleIdx="1" presStyleCnt="2"/>
      <dgm:spPr/>
    </dgm:pt>
    <dgm:pt modelId="{02ECF185-6F1E-4A20-A3E5-07E967000508}" type="pres">
      <dgm:prSet presAssocID="{0B94E9CC-19FE-4C71-B2DC-8F89E6D9E6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59F3B81E-051D-45A7-89EB-36CCF729B9F2}" type="pres">
      <dgm:prSet presAssocID="{0B94E9CC-19FE-4C71-B2DC-8F89E6D9E672}" presName="spaceRect" presStyleCnt="0"/>
      <dgm:spPr/>
    </dgm:pt>
    <dgm:pt modelId="{89340327-3A02-4235-A39A-1614502A9068}" type="pres">
      <dgm:prSet presAssocID="{0B94E9CC-19FE-4C71-B2DC-8F89E6D9E672}" presName="parTx" presStyleLbl="revTx" presStyleIdx="1" presStyleCnt="2">
        <dgm:presLayoutVars>
          <dgm:chMax val="0"/>
          <dgm:chPref val="0"/>
        </dgm:presLayoutVars>
      </dgm:prSet>
      <dgm:spPr/>
    </dgm:pt>
  </dgm:ptLst>
  <dgm:cxnLst>
    <dgm:cxn modelId="{07559565-41E9-4B78-8E48-10742CC1DAF1}" srcId="{9CD8B9E7-BC58-4D01-BED1-80A655AF5079}" destId="{0B94E9CC-19FE-4C71-B2DC-8F89E6D9E672}" srcOrd="1" destOrd="0" parTransId="{DECB7E68-2445-4200-B8AF-74B816A18AC4}" sibTransId="{8A8285EB-9D57-4FF7-A35B-F15ACE42FB2F}"/>
    <dgm:cxn modelId="{86F5CE4D-23B7-41C2-BE31-9B75274B8FDB}" srcId="{9CD8B9E7-BC58-4D01-BED1-80A655AF5079}" destId="{D5F8444B-D5E1-4663-88CF-F6E37E2C7286}" srcOrd="0" destOrd="0" parTransId="{BF2F563E-DD37-43A6-8B29-8D7EBD5A4710}" sibTransId="{C029C643-8DBC-42C2-ABA6-D23A4E4CE4D0}"/>
    <dgm:cxn modelId="{8E94384E-277C-4123-BDBC-C7624F4EB559}" type="presOf" srcId="{D5F8444B-D5E1-4663-88CF-F6E37E2C7286}" destId="{1E15C65C-9597-46E2-8694-BFC04678DBA3}" srcOrd="0" destOrd="0" presId="urn:microsoft.com/office/officeart/2018/2/layout/IconVerticalSolidList"/>
    <dgm:cxn modelId="{DA4552B1-0522-43D7-83D1-C5653640F1E0}" type="presOf" srcId="{0B94E9CC-19FE-4C71-B2DC-8F89E6D9E672}" destId="{89340327-3A02-4235-A39A-1614502A9068}" srcOrd="0" destOrd="0" presId="urn:microsoft.com/office/officeart/2018/2/layout/IconVerticalSolidList"/>
    <dgm:cxn modelId="{5A8CD2B5-2970-4E71-A05A-0FEE1FBA8FAB}" type="presOf" srcId="{9CD8B9E7-BC58-4D01-BED1-80A655AF5079}" destId="{AF9B6FCB-419F-4F9B-8371-7B4AA9C86683}" srcOrd="0" destOrd="0" presId="urn:microsoft.com/office/officeart/2018/2/layout/IconVerticalSolidList"/>
    <dgm:cxn modelId="{B5ED9FDA-3B4E-4697-8305-E1EBDE9F8AB6}" type="presParOf" srcId="{AF9B6FCB-419F-4F9B-8371-7B4AA9C86683}" destId="{8A4B8CA8-67E1-40A0-B0CD-4E9E5B5E3560}" srcOrd="0" destOrd="0" presId="urn:microsoft.com/office/officeart/2018/2/layout/IconVerticalSolidList"/>
    <dgm:cxn modelId="{931AC6CF-76EA-4E45-9EAF-06E5268AB6A8}" type="presParOf" srcId="{8A4B8CA8-67E1-40A0-B0CD-4E9E5B5E3560}" destId="{476B681C-6676-425E-9B5F-EB8EB781B925}" srcOrd="0" destOrd="0" presId="urn:microsoft.com/office/officeart/2018/2/layout/IconVerticalSolidList"/>
    <dgm:cxn modelId="{3BE03C0F-4774-480D-A87F-2BACA81C93BE}" type="presParOf" srcId="{8A4B8CA8-67E1-40A0-B0CD-4E9E5B5E3560}" destId="{3C982D8F-3C54-4453-B5BB-C7C763F2C2F1}" srcOrd="1" destOrd="0" presId="urn:microsoft.com/office/officeart/2018/2/layout/IconVerticalSolidList"/>
    <dgm:cxn modelId="{E47F02BA-CE26-4F32-BEE3-4F313A60D4E1}" type="presParOf" srcId="{8A4B8CA8-67E1-40A0-B0CD-4E9E5B5E3560}" destId="{AB57476E-2DEC-4CD4-AE7E-CD3ACEC91EB0}" srcOrd="2" destOrd="0" presId="urn:microsoft.com/office/officeart/2018/2/layout/IconVerticalSolidList"/>
    <dgm:cxn modelId="{B44AB183-A3B1-4F82-9177-F8F85F509DA4}" type="presParOf" srcId="{8A4B8CA8-67E1-40A0-B0CD-4E9E5B5E3560}" destId="{1E15C65C-9597-46E2-8694-BFC04678DBA3}" srcOrd="3" destOrd="0" presId="urn:microsoft.com/office/officeart/2018/2/layout/IconVerticalSolidList"/>
    <dgm:cxn modelId="{EABC2786-E409-41F4-91A8-97414B617125}" type="presParOf" srcId="{AF9B6FCB-419F-4F9B-8371-7B4AA9C86683}" destId="{AA4EFA86-8C81-499D-B0BC-D8E587A6D648}" srcOrd="1" destOrd="0" presId="urn:microsoft.com/office/officeart/2018/2/layout/IconVerticalSolidList"/>
    <dgm:cxn modelId="{2D0246FE-09C8-4D84-812E-5564D6A018DB}" type="presParOf" srcId="{AF9B6FCB-419F-4F9B-8371-7B4AA9C86683}" destId="{2B279A54-9E00-4518-AA0D-B9D44E5ADC27}" srcOrd="2" destOrd="0" presId="urn:microsoft.com/office/officeart/2018/2/layout/IconVerticalSolidList"/>
    <dgm:cxn modelId="{040BB7A7-25DB-4D6A-8D1B-667AD490ACF4}" type="presParOf" srcId="{2B279A54-9E00-4518-AA0D-B9D44E5ADC27}" destId="{F744BB75-91CE-49DD-8D4E-8E7D03B9C421}" srcOrd="0" destOrd="0" presId="urn:microsoft.com/office/officeart/2018/2/layout/IconVerticalSolidList"/>
    <dgm:cxn modelId="{AA2727EB-C23D-4834-B4B3-5F2F6A6DA3F6}" type="presParOf" srcId="{2B279A54-9E00-4518-AA0D-B9D44E5ADC27}" destId="{02ECF185-6F1E-4A20-A3E5-07E967000508}" srcOrd="1" destOrd="0" presId="urn:microsoft.com/office/officeart/2018/2/layout/IconVerticalSolidList"/>
    <dgm:cxn modelId="{99481BD7-BBE7-4C3C-A108-1B11707B0BEA}" type="presParOf" srcId="{2B279A54-9E00-4518-AA0D-B9D44E5ADC27}" destId="{59F3B81E-051D-45A7-89EB-36CCF729B9F2}" srcOrd="2" destOrd="0" presId="urn:microsoft.com/office/officeart/2018/2/layout/IconVerticalSolidList"/>
    <dgm:cxn modelId="{FEF302E4-6E31-4B01-AFF4-F700F97BA26F}" type="presParOf" srcId="{2B279A54-9E00-4518-AA0D-B9D44E5ADC27}" destId="{89340327-3A02-4235-A39A-1614502A90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B681C-6676-425E-9B5F-EB8EB781B925}">
      <dsp:nvSpPr>
        <dsp:cNvPr id="0" name=""/>
        <dsp:cNvSpPr/>
      </dsp:nvSpPr>
      <dsp:spPr>
        <a:xfrm>
          <a:off x="0" y="914882"/>
          <a:ext cx="11033029" cy="1689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82D8F-3C54-4453-B5BB-C7C763F2C2F1}">
      <dsp:nvSpPr>
        <dsp:cNvPr id="0" name=""/>
        <dsp:cNvSpPr/>
      </dsp:nvSpPr>
      <dsp:spPr>
        <a:xfrm>
          <a:off x="510926" y="1294911"/>
          <a:ext cx="928957" cy="928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5C65C-9597-46E2-8694-BFC04678DBA3}">
      <dsp:nvSpPr>
        <dsp:cNvPr id="0" name=""/>
        <dsp:cNvSpPr/>
      </dsp:nvSpPr>
      <dsp:spPr>
        <a:xfrm>
          <a:off x="1950811" y="914882"/>
          <a:ext cx="9082217" cy="168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4" tIns="178754" rIns="178754" bIns="178754" numCol="1" spcCol="1270" anchor="ctr" anchorCtr="0">
          <a:noAutofit/>
        </a:bodyPr>
        <a:lstStyle/>
        <a:p>
          <a:pPr marL="0" lvl="0" indent="0" algn="l" defTabSz="889000">
            <a:lnSpc>
              <a:spcPct val="100000"/>
            </a:lnSpc>
            <a:spcBef>
              <a:spcPct val="0"/>
            </a:spcBef>
            <a:spcAft>
              <a:spcPct val="35000"/>
            </a:spcAft>
            <a:buNone/>
          </a:pPr>
          <a:r>
            <a:rPr lang="es-MX" sz="2000" kern="1200"/>
            <a:t>La etapa de pronóstico, impulsada por el enfoque sistémico y la metodología KSIM, proporciona una base sólida para prever la evolución de los conflictos ambientales, establecer estrategias de manejo y regulación, y monitorear la efectividad de las medidas implementadas en el proceso de ordenamiento ecológico. </a:t>
          </a:r>
          <a:endParaRPr lang="en-US" sz="2000" kern="1200"/>
        </a:p>
      </dsp:txBody>
      <dsp:txXfrm>
        <a:off x="1950811" y="914882"/>
        <a:ext cx="9082217" cy="1689014"/>
      </dsp:txXfrm>
    </dsp:sp>
    <dsp:sp modelId="{F744BB75-91CE-49DD-8D4E-8E7D03B9C421}">
      <dsp:nvSpPr>
        <dsp:cNvPr id="0" name=""/>
        <dsp:cNvSpPr/>
      </dsp:nvSpPr>
      <dsp:spPr>
        <a:xfrm>
          <a:off x="0" y="3026150"/>
          <a:ext cx="11033029" cy="1689014"/>
        </a:xfrm>
        <a:prstGeom prst="roundRect">
          <a:avLst>
            <a:gd name="adj" fmla="val 10000"/>
          </a:avLst>
        </a:prstGeom>
        <a:solidFill>
          <a:schemeClr val="accent2">
            <a:hueOff val="3009354"/>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CF185-6F1E-4A20-A3E5-07E967000508}">
      <dsp:nvSpPr>
        <dsp:cNvPr id="0" name=""/>
        <dsp:cNvSpPr/>
      </dsp:nvSpPr>
      <dsp:spPr>
        <a:xfrm>
          <a:off x="510926" y="3406179"/>
          <a:ext cx="928957" cy="928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40327-3A02-4235-A39A-1614502A9068}">
      <dsp:nvSpPr>
        <dsp:cNvPr id="0" name=""/>
        <dsp:cNvSpPr/>
      </dsp:nvSpPr>
      <dsp:spPr>
        <a:xfrm>
          <a:off x="1950811" y="3026150"/>
          <a:ext cx="9082217" cy="1689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4" tIns="178754" rIns="178754" bIns="178754" numCol="1" spcCol="1270" anchor="ctr" anchorCtr="0">
          <a:noAutofit/>
        </a:bodyPr>
        <a:lstStyle/>
        <a:p>
          <a:pPr marL="0" lvl="0" indent="0" algn="l" defTabSz="889000">
            <a:lnSpc>
              <a:spcPct val="100000"/>
            </a:lnSpc>
            <a:spcBef>
              <a:spcPct val="0"/>
            </a:spcBef>
            <a:spcAft>
              <a:spcPct val="35000"/>
            </a:spcAft>
            <a:buNone/>
          </a:pPr>
          <a:r>
            <a:rPr lang="es-MX" sz="2000" kern="1200"/>
            <a:t>Este enfoque contribuye a la toma de decisiones informadas y sostenibles para garantizar el equilibrio entre el desarrollo humano y la conservación del medio ambiente.</a:t>
          </a:r>
          <a:endParaRPr lang="en-US" sz="2000" kern="1200"/>
        </a:p>
      </dsp:txBody>
      <dsp:txXfrm>
        <a:off x="1950811" y="3026150"/>
        <a:ext cx="9082217" cy="16890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360679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59461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57601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95987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6246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01425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77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7213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9198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46543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26728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September 1, 2023</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a:p>
        </p:txBody>
      </p:sp>
    </p:spTree>
    <p:extLst>
      <p:ext uri="{BB962C8B-B14F-4D97-AF65-F5344CB8AC3E}">
        <p14:creationId xmlns:p14="http://schemas.microsoft.com/office/powerpoint/2010/main" val="27752943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Rectangle 1045">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Oval 1049">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57D62D7-794E-13A4-9340-A60D9A3D1ECA}"/>
              </a:ext>
            </a:extLst>
          </p:cNvPr>
          <p:cNvSpPr>
            <a:spLocks noGrp="1"/>
          </p:cNvSpPr>
          <p:nvPr>
            <p:ph type="ctrTitle"/>
          </p:nvPr>
        </p:nvSpPr>
        <p:spPr>
          <a:xfrm>
            <a:off x="762531" y="1080889"/>
            <a:ext cx="6108346" cy="2548275"/>
          </a:xfrm>
        </p:spPr>
        <p:txBody>
          <a:bodyPr anchor="t">
            <a:noAutofit/>
          </a:bodyPr>
          <a:lstStyle/>
          <a:p>
            <a:pPr algn="l"/>
            <a:r>
              <a:rPr lang="es-MX" sz="4800" dirty="0">
                <a:solidFill>
                  <a:schemeClr val="bg1"/>
                </a:solidFill>
              </a:rPr>
              <a:t>Tercera Etapa del POETY: Pronóstico</a:t>
            </a:r>
          </a:p>
        </p:txBody>
      </p:sp>
      <p:sp>
        <p:nvSpPr>
          <p:cNvPr id="3" name="Subtítulo 2">
            <a:extLst>
              <a:ext uri="{FF2B5EF4-FFF2-40B4-BE49-F238E27FC236}">
                <a16:creationId xmlns:a16="http://schemas.microsoft.com/office/drawing/2014/main" id="{6E2AAFFD-F2F7-6D8F-5380-7DCF1201D815}"/>
              </a:ext>
            </a:extLst>
          </p:cNvPr>
          <p:cNvSpPr>
            <a:spLocks noGrp="1"/>
          </p:cNvSpPr>
          <p:nvPr>
            <p:ph type="subTitle" idx="1"/>
          </p:nvPr>
        </p:nvSpPr>
        <p:spPr>
          <a:xfrm>
            <a:off x="758050" y="4907715"/>
            <a:ext cx="6062993" cy="1577386"/>
          </a:xfrm>
        </p:spPr>
        <p:txBody>
          <a:bodyPr>
            <a:noAutofit/>
          </a:bodyPr>
          <a:lstStyle/>
          <a:p>
            <a:pPr algn="l"/>
            <a:r>
              <a:rPr lang="it-IT" sz="1800" dirty="0">
                <a:solidFill>
                  <a:schemeClr val="bg1"/>
                </a:solidFill>
              </a:rPr>
              <a:t>Alvaro Antonio Balan Canto</a:t>
            </a:r>
          </a:p>
          <a:p>
            <a:pPr algn="l"/>
            <a:r>
              <a:rPr lang="it-IT" sz="1800" dirty="0">
                <a:solidFill>
                  <a:schemeClr val="bg1"/>
                </a:solidFill>
              </a:rPr>
              <a:t>Carolina </a:t>
            </a:r>
            <a:r>
              <a:rPr lang="it-IT" sz="1800" dirty="0" err="1">
                <a:solidFill>
                  <a:schemeClr val="bg1"/>
                </a:solidFill>
              </a:rPr>
              <a:t>Martínez</a:t>
            </a:r>
            <a:r>
              <a:rPr lang="it-IT" sz="1800" dirty="0">
                <a:solidFill>
                  <a:schemeClr val="bg1"/>
                </a:solidFill>
              </a:rPr>
              <a:t> Santiago</a:t>
            </a:r>
          </a:p>
        </p:txBody>
      </p:sp>
      <p:pic>
        <p:nvPicPr>
          <p:cNvPr id="1026" name="Picture 2" descr="Escuela Nacional de Estudios Superiores Unidad Mérida - Wikipedia, la  enciclopedia libre">
            <a:extLst>
              <a:ext uri="{FF2B5EF4-FFF2-40B4-BE49-F238E27FC236}">
                <a16:creationId xmlns:a16="http://schemas.microsoft.com/office/drawing/2014/main" id="{7A08CD38-9E87-A3E5-CFCA-2604F24E27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66645" y="4695030"/>
            <a:ext cx="3111909" cy="181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35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D79A92-1C54-CBD0-0874-660F05746DD2}"/>
              </a:ext>
            </a:extLst>
          </p:cNvPr>
          <p:cNvSpPr>
            <a:spLocks noGrp="1"/>
          </p:cNvSpPr>
          <p:nvPr>
            <p:ph type="title"/>
          </p:nvPr>
        </p:nvSpPr>
        <p:spPr>
          <a:xfrm>
            <a:off x="1157084" y="374427"/>
            <a:ext cx="10374517" cy="971512"/>
          </a:xfrm>
        </p:spPr>
        <p:txBody>
          <a:bodyPr anchor="ctr">
            <a:normAutofit/>
          </a:bodyPr>
          <a:lstStyle/>
          <a:p>
            <a:r>
              <a:rPr lang="es-MX" sz="3200">
                <a:solidFill>
                  <a:schemeClr val="bg1"/>
                </a:solidFill>
              </a:rPr>
              <a:t>Conclusiones</a:t>
            </a:r>
          </a:p>
        </p:txBody>
      </p:sp>
      <p:graphicFrame>
        <p:nvGraphicFramePr>
          <p:cNvPr id="22" name="Marcador de contenido 2">
            <a:extLst>
              <a:ext uri="{FF2B5EF4-FFF2-40B4-BE49-F238E27FC236}">
                <a16:creationId xmlns:a16="http://schemas.microsoft.com/office/drawing/2014/main" id="{DE73DB5F-8FD6-E182-E66C-DAA2E2F705EC}"/>
              </a:ext>
            </a:extLst>
          </p:cNvPr>
          <p:cNvGraphicFramePr>
            <a:graphicFrameLocks noGrp="1"/>
          </p:cNvGraphicFramePr>
          <p:nvPr>
            <p:ph idx="1"/>
            <p:extLst>
              <p:ext uri="{D42A27DB-BD31-4B8C-83A1-F6EECF244321}">
                <p14:modId xmlns:p14="http://schemas.microsoft.com/office/powerpoint/2010/main" val="4269536198"/>
              </p:ext>
            </p:extLst>
          </p:nvPr>
        </p:nvGraphicFramePr>
        <p:xfrm>
          <a:off x="579474" y="1345939"/>
          <a:ext cx="11033029" cy="5630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08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1D1CA8-0BA1-8A9B-D274-6D76089F6735}"/>
              </a:ext>
            </a:extLst>
          </p:cNvPr>
          <p:cNvSpPr>
            <a:spLocks noGrp="1"/>
          </p:cNvSpPr>
          <p:nvPr>
            <p:ph type="title"/>
          </p:nvPr>
        </p:nvSpPr>
        <p:spPr/>
        <p:txBody>
          <a:bodyPr/>
          <a:lstStyle/>
          <a:p>
            <a:r>
              <a:rPr lang="es-MX"/>
              <a:t>REFERENCIA</a:t>
            </a:r>
          </a:p>
        </p:txBody>
      </p:sp>
      <p:sp>
        <p:nvSpPr>
          <p:cNvPr id="3" name="Marcador de contenido 2">
            <a:extLst>
              <a:ext uri="{FF2B5EF4-FFF2-40B4-BE49-F238E27FC236}">
                <a16:creationId xmlns:a16="http://schemas.microsoft.com/office/drawing/2014/main" id="{61293DE3-28B5-A137-1848-69029ABB555B}"/>
              </a:ext>
            </a:extLst>
          </p:cNvPr>
          <p:cNvSpPr>
            <a:spLocks noGrp="1"/>
          </p:cNvSpPr>
          <p:nvPr>
            <p:ph idx="1"/>
          </p:nvPr>
        </p:nvSpPr>
        <p:spPr>
          <a:xfrm>
            <a:off x="1371600" y="2467136"/>
            <a:ext cx="10241280" cy="1558334"/>
          </a:xfrm>
        </p:spPr>
        <p:txBody>
          <a:bodyPr vert="horz" lIns="0" tIns="0" rIns="0" bIns="0" rtlCol="0" anchor="t">
            <a:normAutofit/>
          </a:bodyPr>
          <a:lstStyle/>
          <a:p>
            <a:pPr marL="0" indent="0">
              <a:buNone/>
            </a:pPr>
            <a:r>
              <a:rPr lang="es-MX" sz="2200" dirty="0"/>
              <a:t>Gobierno del Estado de Yucatán, CONACYT, UNAM, &amp; LANCIS (s/a). Estudio Técnico. Actualización del Programa de Ordenamiento Ecológico del Territorio de Yucatán. Consultado en:  https://www.yucatan-poety.com/pron%C3%B3stico </a:t>
            </a:r>
            <a:endParaRPr lang="es-ES" sz="2200" dirty="0"/>
          </a:p>
        </p:txBody>
      </p:sp>
    </p:spTree>
    <p:extLst>
      <p:ext uri="{BB962C8B-B14F-4D97-AF65-F5344CB8AC3E}">
        <p14:creationId xmlns:p14="http://schemas.microsoft.com/office/powerpoint/2010/main" val="380080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EA8302-561F-4441-224E-ACDEFE3A24F7}"/>
              </a:ext>
            </a:extLst>
          </p:cNvPr>
          <p:cNvSpPr>
            <a:spLocks noGrp="1"/>
          </p:cNvSpPr>
          <p:nvPr>
            <p:ph type="title"/>
          </p:nvPr>
        </p:nvSpPr>
        <p:spPr>
          <a:xfrm>
            <a:off x="619432" y="366136"/>
            <a:ext cx="4911393" cy="730814"/>
          </a:xfrm>
        </p:spPr>
        <p:txBody>
          <a:bodyPr anchor="b">
            <a:normAutofit/>
          </a:bodyPr>
          <a:lstStyle/>
          <a:p>
            <a:r>
              <a:rPr lang="es-MX"/>
              <a:t>Introducción</a:t>
            </a:r>
          </a:p>
        </p:txBody>
      </p:sp>
      <p:sp>
        <p:nvSpPr>
          <p:cNvPr id="3" name="Marcador de contenido 2">
            <a:extLst>
              <a:ext uri="{FF2B5EF4-FFF2-40B4-BE49-F238E27FC236}">
                <a16:creationId xmlns:a16="http://schemas.microsoft.com/office/drawing/2014/main" id="{B59DC509-B7C6-631F-1DE2-D807198809E9}"/>
              </a:ext>
            </a:extLst>
          </p:cNvPr>
          <p:cNvSpPr>
            <a:spLocks noGrp="1"/>
          </p:cNvSpPr>
          <p:nvPr>
            <p:ph idx="1"/>
          </p:nvPr>
        </p:nvSpPr>
        <p:spPr>
          <a:xfrm>
            <a:off x="619432" y="1462358"/>
            <a:ext cx="5663561" cy="4467217"/>
          </a:xfrm>
        </p:spPr>
        <p:txBody>
          <a:bodyPr anchor="t">
            <a:noAutofit/>
          </a:bodyPr>
          <a:lstStyle/>
          <a:p>
            <a:r>
              <a:rPr lang="es-MX" sz="2200"/>
              <a:t>El pronóstico en el ordenamiento ecológico es fundamental para prever las consecuencias de los conflictos ambientales y guiar la toma de decisiones en la gestión territorial. </a:t>
            </a:r>
          </a:p>
          <a:p>
            <a:r>
              <a:rPr lang="es-MX" sz="2200"/>
              <a:t>Los escenarios planteados y los indicadores generados a partir de los resultados del pronóstico son herramientas esenciales para evaluar la efectividad de las estrategias ecológicas y los programas gubernamentales en la protección del medio ambiente.</a:t>
            </a:r>
          </a:p>
        </p:txBody>
      </p:sp>
      <p:pic>
        <p:nvPicPr>
          <p:cNvPr id="1026" name="Picture 2" descr="Pronósticos de ventas para las decisiones empresariales efectivas">
            <a:extLst>
              <a:ext uri="{FF2B5EF4-FFF2-40B4-BE49-F238E27FC236}">
                <a16:creationId xmlns:a16="http://schemas.microsoft.com/office/drawing/2014/main" id="{13E936E7-AC98-7CBD-47BA-79BFB41493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4639" y="1462358"/>
            <a:ext cx="5090161" cy="3462058"/>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43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A21FCE60-ECDB-49B1-A5CA-E834A33FE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1" y="3587283"/>
            <a:ext cx="2501979" cy="4038601"/>
          </a:xfrm>
          <a:prstGeom prst="rect">
            <a:avLst/>
          </a:prstGeom>
          <a:gradFill>
            <a:gsLst>
              <a:gs pos="0">
                <a:schemeClr val="accent5">
                  <a:lumMod val="60000"/>
                  <a:lumOff val="40000"/>
                  <a:alpha val="0"/>
                </a:schemeClr>
              </a:gs>
              <a:gs pos="99000">
                <a:schemeClr val="accent2">
                  <a:alpha val="74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Freeform: Shape 207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489" y="1757117"/>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3D3A860-0111-E023-1853-355C86372601}"/>
              </a:ext>
            </a:extLst>
          </p:cNvPr>
          <p:cNvSpPr>
            <a:spLocks noGrp="1"/>
          </p:cNvSpPr>
          <p:nvPr>
            <p:ph type="title"/>
          </p:nvPr>
        </p:nvSpPr>
        <p:spPr>
          <a:xfrm>
            <a:off x="452988" y="4658733"/>
            <a:ext cx="3131093" cy="1749335"/>
          </a:xfrm>
        </p:spPr>
        <p:txBody>
          <a:bodyPr anchor="b">
            <a:normAutofit/>
          </a:bodyPr>
          <a:lstStyle/>
          <a:p>
            <a:r>
              <a:rPr lang="es-MX" sz="4000">
                <a:solidFill>
                  <a:schemeClr val="bg1"/>
                </a:solidFill>
              </a:rPr>
              <a:t>ENFOQUE SISTÉMICO</a:t>
            </a:r>
          </a:p>
        </p:txBody>
      </p:sp>
      <p:sp>
        <p:nvSpPr>
          <p:cNvPr id="3" name="Marcador de contenido 2">
            <a:extLst>
              <a:ext uri="{FF2B5EF4-FFF2-40B4-BE49-F238E27FC236}">
                <a16:creationId xmlns:a16="http://schemas.microsoft.com/office/drawing/2014/main" id="{A9F0BAA6-2D2D-E6DC-0372-A4EAF52B572F}"/>
              </a:ext>
            </a:extLst>
          </p:cNvPr>
          <p:cNvSpPr>
            <a:spLocks noGrp="1"/>
          </p:cNvSpPr>
          <p:nvPr>
            <p:ph idx="1"/>
          </p:nvPr>
        </p:nvSpPr>
        <p:spPr>
          <a:xfrm>
            <a:off x="4385091" y="1575065"/>
            <a:ext cx="7393757" cy="5361991"/>
          </a:xfrm>
        </p:spPr>
        <p:txBody>
          <a:bodyPr>
            <a:normAutofit/>
          </a:bodyPr>
          <a:lstStyle/>
          <a:p>
            <a:r>
              <a:rPr lang="es-MX" sz="2200"/>
              <a:t>Implica comprender las causas de la transformación territorial a través de una visión global. Este enfoque dinámico considera las interacciones y conexiones entre los componentes de un sistema, lo que ayuda a entender los conflictos ambientales generados por actividades sectoriales concurrentes en el espacio y tiempo, así como los efectos a distancia y la acumulación de impactos. </a:t>
            </a:r>
          </a:p>
          <a:p>
            <a:r>
              <a:rPr lang="es-MX" sz="2200"/>
              <a:t>Permite explorar las causas y evolución de los conflictos ambientales en un contexto socioambiental, revelando procesos subyacentes. </a:t>
            </a:r>
          </a:p>
          <a:p>
            <a:endParaRPr lang="es-MX" sz="2200"/>
          </a:p>
          <a:p>
            <a:endParaRPr lang="es-MX" sz="2200"/>
          </a:p>
          <a:p>
            <a:endParaRPr lang="es-MX" sz="2200"/>
          </a:p>
        </p:txBody>
      </p:sp>
      <p:pic>
        <p:nvPicPr>
          <p:cNvPr id="2050" name="Picture 2" descr="Especialidad en Desarrollo Organizacional con Enfoque Sistémico - Mi  Universidad Culiacán">
            <a:extLst>
              <a:ext uri="{FF2B5EF4-FFF2-40B4-BE49-F238E27FC236}">
                <a16:creationId xmlns:a16="http://schemas.microsoft.com/office/drawing/2014/main" id="{2A8DDBF6-8C2D-7A0E-8C23-14A9826CB0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199" y="1652566"/>
            <a:ext cx="3828669" cy="260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39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CCA9D-50FA-7A67-2BCA-A37203104A3C}"/>
              </a:ext>
            </a:extLst>
          </p:cNvPr>
          <p:cNvSpPr>
            <a:spLocks noGrp="1"/>
          </p:cNvSpPr>
          <p:nvPr>
            <p:ph type="title"/>
          </p:nvPr>
        </p:nvSpPr>
        <p:spPr/>
        <p:txBody>
          <a:bodyPr/>
          <a:lstStyle/>
          <a:p>
            <a:r>
              <a:rPr lang="es-MX"/>
              <a:t>Sistema socioambiental</a:t>
            </a:r>
          </a:p>
        </p:txBody>
      </p:sp>
      <p:sp>
        <p:nvSpPr>
          <p:cNvPr id="3" name="Marcador de contenido 2">
            <a:extLst>
              <a:ext uri="{FF2B5EF4-FFF2-40B4-BE49-F238E27FC236}">
                <a16:creationId xmlns:a16="http://schemas.microsoft.com/office/drawing/2014/main" id="{FF11617C-1025-6CB5-D3E4-02D6F1D094AF}"/>
              </a:ext>
            </a:extLst>
          </p:cNvPr>
          <p:cNvSpPr>
            <a:spLocks noGrp="1"/>
          </p:cNvSpPr>
          <p:nvPr>
            <p:ph idx="1"/>
          </p:nvPr>
        </p:nvSpPr>
        <p:spPr/>
        <p:txBody>
          <a:bodyPr vert="horz" lIns="0" tIns="0" rIns="0" bIns="0" rtlCol="0" anchor="t">
            <a:normAutofit/>
          </a:bodyPr>
          <a:lstStyle/>
          <a:p>
            <a:pPr marL="342900" indent="-342900"/>
            <a:r>
              <a:rPr lang="es-MX" dirty="0"/>
              <a:t>Es una entidad híbrida que contiene un conjunto de subsistemas conectados que operan simultáneamente y donde existe un entorno diverso en los social, cultural, político y económico.</a:t>
            </a:r>
            <a:endParaRPr lang="es-ES"/>
          </a:p>
          <a:p>
            <a:pPr marL="342900" indent="-342900"/>
            <a:r>
              <a:rPr lang="es-MX" dirty="0"/>
              <a:t>Tiene una complejidad en que fenómenos ocurren secuencialmente y en un tiempo determinado, también con mecanismos que se interconectan generando subsistemas que se retroalimentan entre sí pero operan independientemente.</a:t>
            </a:r>
          </a:p>
          <a:p>
            <a:pPr marL="342900" indent="-342900"/>
            <a:r>
              <a:rPr lang="es-MX" dirty="0"/>
              <a:t>Las actividades perniciosas afectan directa o indirectamente sobre un mecanismo; puede ocasionar el colapso del sistema y/o de la actividad sectorial.</a:t>
            </a:r>
          </a:p>
        </p:txBody>
      </p:sp>
    </p:spTree>
    <p:extLst>
      <p:ext uri="{BB962C8B-B14F-4D97-AF65-F5344CB8AC3E}">
        <p14:creationId xmlns:p14="http://schemas.microsoft.com/office/powerpoint/2010/main" val="286695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AE73A-FF50-A75B-3148-6515B6D33F28}"/>
              </a:ext>
            </a:extLst>
          </p:cNvPr>
          <p:cNvSpPr>
            <a:spLocks noGrp="1"/>
          </p:cNvSpPr>
          <p:nvPr>
            <p:ph type="title"/>
          </p:nvPr>
        </p:nvSpPr>
        <p:spPr/>
        <p:txBody>
          <a:bodyPr/>
          <a:lstStyle/>
          <a:p>
            <a:r>
              <a:rPr lang="es-MX"/>
              <a:t>Patrones y modelos sistémicos</a:t>
            </a:r>
          </a:p>
        </p:txBody>
      </p:sp>
      <p:sp>
        <p:nvSpPr>
          <p:cNvPr id="3" name="Marcador de contenido 2">
            <a:extLst>
              <a:ext uri="{FF2B5EF4-FFF2-40B4-BE49-F238E27FC236}">
                <a16:creationId xmlns:a16="http://schemas.microsoft.com/office/drawing/2014/main" id="{C1B000C8-44CF-9857-14CF-958A8BEFD155}"/>
              </a:ext>
            </a:extLst>
          </p:cNvPr>
          <p:cNvSpPr>
            <a:spLocks noGrp="1"/>
          </p:cNvSpPr>
          <p:nvPr>
            <p:ph idx="1"/>
          </p:nvPr>
        </p:nvSpPr>
        <p:spPr/>
        <p:txBody>
          <a:bodyPr>
            <a:normAutofit/>
          </a:bodyPr>
          <a:lstStyle/>
          <a:p>
            <a:r>
              <a:rPr lang="es-MX" sz="2200"/>
              <a:t>Los patrones son comportamientos recurrentes en sistemas socioambientales bajo circunstancias consistentes, cuyas causas suelen ser complejas y no inmediatamente evidentes, siendo sus efectos más visibles. Un modelo sistémico, como una simplificación de la realidad, permite representar interacciones entre actores, factores y recursos, evolucionando de representaciones de "caja opaca" (causa → efecto) a "caja translúcida" (causa → mecanismo → efecto). </a:t>
            </a:r>
          </a:p>
        </p:txBody>
      </p:sp>
    </p:spTree>
    <p:extLst>
      <p:ext uri="{BB962C8B-B14F-4D97-AF65-F5344CB8AC3E}">
        <p14:creationId xmlns:p14="http://schemas.microsoft.com/office/powerpoint/2010/main" val="243218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5" name="Rectangle 310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8B5CEB-D2A2-7EFF-9A4E-57241164E946}"/>
              </a:ext>
            </a:extLst>
          </p:cNvPr>
          <p:cNvSpPr>
            <a:spLocks noGrp="1"/>
          </p:cNvSpPr>
          <p:nvPr>
            <p:ph type="title"/>
          </p:nvPr>
        </p:nvSpPr>
        <p:spPr>
          <a:xfrm>
            <a:off x="943897" y="294352"/>
            <a:ext cx="5695739" cy="778747"/>
          </a:xfrm>
        </p:spPr>
        <p:txBody>
          <a:bodyPr anchor="b">
            <a:normAutofit/>
          </a:bodyPr>
          <a:lstStyle/>
          <a:p>
            <a:r>
              <a:rPr lang="es-MX"/>
              <a:t>EJEMPLO</a:t>
            </a:r>
          </a:p>
        </p:txBody>
      </p:sp>
      <p:sp>
        <p:nvSpPr>
          <p:cNvPr id="3" name="Marcador de contenido 2">
            <a:extLst>
              <a:ext uri="{FF2B5EF4-FFF2-40B4-BE49-F238E27FC236}">
                <a16:creationId xmlns:a16="http://schemas.microsoft.com/office/drawing/2014/main" id="{33A98581-8A29-1697-817D-A599FA14E276}"/>
              </a:ext>
            </a:extLst>
          </p:cNvPr>
          <p:cNvSpPr>
            <a:spLocks noGrp="1"/>
          </p:cNvSpPr>
          <p:nvPr>
            <p:ph idx="1"/>
          </p:nvPr>
        </p:nvSpPr>
        <p:spPr>
          <a:xfrm>
            <a:off x="943897" y="1297618"/>
            <a:ext cx="5025179" cy="4324435"/>
          </a:xfrm>
        </p:spPr>
        <p:txBody>
          <a:bodyPr anchor="t">
            <a:noAutofit/>
          </a:bodyPr>
          <a:lstStyle/>
          <a:p>
            <a:pPr marL="0" indent="0">
              <a:buNone/>
            </a:pPr>
            <a:r>
              <a:rPr lang="es-MX" sz="2200"/>
              <a:t>El deterioro de un manglar cercano a una carretera podría estar vinculado a la falta de alcantarillas adecuadas en la carretera, lo que reduce el flujo de agua hacia el manglar, particularmente durante el estiaje, provocando su degradación. Esta representación más completa revela un mecanismo explicativo que subyace al patrón observado y ayuda a comprender las interacciones causales en sistemas complejos.</a:t>
            </a:r>
          </a:p>
          <a:p>
            <a:endParaRPr lang="es-MX" sz="2200"/>
          </a:p>
        </p:txBody>
      </p:sp>
      <p:pic>
        <p:nvPicPr>
          <p:cNvPr id="3078" name="Picture 6" descr="Puerto Rico: el gran reto de restaurar los manglares y dunas que protegen  la isla – Metro Puerto Rico">
            <a:extLst>
              <a:ext uri="{FF2B5EF4-FFF2-40B4-BE49-F238E27FC236}">
                <a16:creationId xmlns:a16="http://schemas.microsoft.com/office/drawing/2014/main" id="{3C532D7B-0DA7-347D-C63A-2C91268D76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21" r="20729" b="-1"/>
          <a:stretch/>
        </p:blipFill>
        <p:spPr bwMode="auto">
          <a:xfrm>
            <a:off x="6222925" y="518871"/>
            <a:ext cx="5268036" cy="5268036"/>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3107" name="Rectangle 310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Rectangle 310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78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2">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E68DC7-FDD5-1139-8971-10EBC118E8CB}"/>
              </a:ext>
            </a:extLst>
          </p:cNvPr>
          <p:cNvSpPr>
            <a:spLocks noGrp="1"/>
          </p:cNvSpPr>
          <p:nvPr>
            <p:ph type="title"/>
          </p:nvPr>
        </p:nvSpPr>
        <p:spPr>
          <a:xfrm>
            <a:off x="1371600" y="457200"/>
            <a:ext cx="4911393" cy="1556724"/>
          </a:xfrm>
        </p:spPr>
        <p:txBody>
          <a:bodyPr anchor="b">
            <a:normAutofit/>
          </a:bodyPr>
          <a:lstStyle/>
          <a:p>
            <a:r>
              <a:rPr lang="es-MX"/>
              <a:t>Modelación dinámica</a:t>
            </a:r>
          </a:p>
        </p:txBody>
      </p:sp>
      <p:sp>
        <p:nvSpPr>
          <p:cNvPr id="3" name="Marcador de contenido 2">
            <a:extLst>
              <a:ext uri="{FF2B5EF4-FFF2-40B4-BE49-F238E27FC236}">
                <a16:creationId xmlns:a16="http://schemas.microsoft.com/office/drawing/2014/main" id="{03E63629-E3DB-DB66-F469-4D05EBF2F106}"/>
              </a:ext>
            </a:extLst>
          </p:cNvPr>
          <p:cNvSpPr>
            <a:spLocks noGrp="1"/>
          </p:cNvSpPr>
          <p:nvPr>
            <p:ph idx="1"/>
          </p:nvPr>
        </p:nvSpPr>
        <p:spPr>
          <a:xfrm>
            <a:off x="1371601" y="2345635"/>
            <a:ext cx="3834580" cy="3583940"/>
          </a:xfrm>
        </p:spPr>
        <p:txBody>
          <a:bodyPr anchor="t">
            <a:noAutofit/>
          </a:bodyPr>
          <a:lstStyle/>
          <a:p>
            <a:pPr marL="0" indent="0">
              <a:buNone/>
            </a:pPr>
            <a:r>
              <a:rPr lang="es-MX" sz="2200"/>
              <a:t>Se implementa a través de modelos dinámicos que representan la complejidad de los sistemas socioambientales, permitiendo la generación de escenarios pronósticos que informan la toma de decisiones en el proceso de ordenamiento ecológico.</a:t>
            </a:r>
          </a:p>
          <a:p>
            <a:endParaRPr lang="es-MX" sz="2200"/>
          </a:p>
        </p:txBody>
      </p:sp>
      <p:pic>
        <p:nvPicPr>
          <p:cNvPr id="4098" name="Picture 2">
            <a:extLst>
              <a:ext uri="{FF2B5EF4-FFF2-40B4-BE49-F238E27FC236}">
                <a16:creationId xmlns:a16="http://schemas.microsoft.com/office/drawing/2014/main" id="{A0CCC793-B34F-B5D1-52B8-317159CABE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876" y="1843466"/>
            <a:ext cx="6363917" cy="3722890"/>
          </a:xfrm>
          <a:prstGeom prst="rect">
            <a:avLst/>
          </a:prstGeom>
          <a:noFill/>
          <a:extLst>
            <a:ext uri="{909E8E84-426E-40DD-AFC4-6F175D3DCCD1}">
              <a14:hiddenFill xmlns:a14="http://schemas.microsoft.com/office/drawing/2010/main">
                <a:solidFill>
                  <a:srgbClr val="FFFFFF"/>
                </a:solidFill>
              </a14:hiddenFill>
            </a:ext>
          </a:extLst>
        </p:spPr>
      </p:pic>
      <p:sp>
        <p:nvSpPr>
          <p:cNvPr id="4110" name="Rectangle 4104">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0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47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B051C-285D-A2F3-F137-18487E7DFEE9}"/>
              </a:ext>
            </a:extLst>
          </p:cNvPr>
          <p:cNvSpPr>
            <a:spLocks noGrp="1"/>
          </p:cNvSpPr>
          <p:nvPr>
            <p:ph type="title"/>
          </p:nvPr>
        </p:nvSpPr>
        <p:spPr/>
        <p:txBody>
          <a:bodyPr>
            <a:normAutofit/>
          </a:bodyPr>
          <a:lstStyle/>
          <a:p>
            <a:r>
              <a:rPr lang="es-MX"/>
              <a:t>KSIM</a:t>
            </a:r>
          </a:p>
        </p:txBody>
      </p:sp>
      <p:sp>
        <p:nvSpPr>
          <p:cNvPr id="3" name="Marcador de contenido 2">
            <a:extLst>
              <a:ext uri="{FF2B5EF4-FFF2-40B4-BE49-F238E27FC236}">
                <a16:creationId xmlns:a16="http://schemas.microsoft.com/office/drawing/2014/main" id="{C0F0F356-BFB8-B812-D417-3CB662FAC83A}"/>
              </a:ext>
            </a:extLst>
          </p:cNvPr>
          <p:cNvSpPr>
            <a:spLocks noGrp="1"/>
          </p:cNvSpPr>
          <p:nvPr>
            <p:ph idx="1"/>
          </p:nvPr>
        </p:nvSpPr>
        <p:spPr/>
        <p:txBody>
          <a:bodyPr vert="horz" lIns="0" tIns="0" rIns="0" bIns="0" rtlCol="0" anchor="t">
            <a:normAutofit/>
          </a:bodyPr>
          <a:lstStyle/>
          <a:p>
            <a:pPr marL="342900" indent="-342900"/>
            <a:r>
              <a:rPr lang="es-MX"/>
              <a:t>Propuesta por Kane en 1972, es una técnica de simulación muy útil para el ordenamiento ecológico, ya que permite combinar datos cualitativos y cuantitativos en un mismo esquema.</a:t>
            </a:r>
            <a:endParaRPr lang="es-ES"/>
          </a:p>
          <a:p>
            <a:pPr marL="342900" indent="-342900"/>
            <a:r>
              <a:rPr lang="es-MX"/>
              <a:t>Contiene valores de 0 a 1, que representa que ningún fenómeno puede crecer o decrecer indefinidamente, tiene valores que se aproximan a límites superiores o inferiores, el valor de una variable aumenta o disminuye dependiendo si el efecto  de las otras variables sobre ella es positivo o negativo y el efecto de una variable aumenta o disminuye proporcionalmente al incremento de su valor.</a:t>
            </a:r>
          </a:p>
          <a:p>
            <a:pPr marL="0" indent="0">
              <a:buNone/>
            </a:pPr>
            <a:endParaRPr lang="es-MX"/>
          </a:p>
          <a:p>
            <a:pPr marL="0" indent="0">
              <a:buNone/>
            </a:pPr>
            <a:endParaRPr lang="es-MX"/>
          </a:p>
        </p:txBody>
      </p:sp>
    </p:spTree>
    <p:extLst>
      <p:ext uri="{BB962C8B-B14F-4D97-AF65-F5344CB8AC3E}">
        <p14:creationId xmlns:p14="http://schemas.microsoft.com/office/powerpoint/2010/main" val="207548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CF7D3E1-ACC1-D0BB-A361-6960D639667A}"/>
              </a:ext>
            </a:extLst>
          </p:cNvPr>
          <p:cNvSpPr>
            <a:spLocks noGrp="1"/>
          </p:cNvSpPr>
          <p:nvPr>
            <p:ph idx="1"/>
          </p:nvPr>
        </p:nvSpPr>
        <p:spPr>
          <a:xfrm>
            <a:off x="322053" y="1019585"/>
            <a:ext cx="11290827" cy="5052031"/>
          </a:xfrm>
        </p:spPr>
        <p:txBody>
          <a:bodyPr vert="horz" lIns="0" tIns="0" rIns="0" bIns="0" rtlCol="0" anchor="t">
            <a:normAutofit/>
          </a:bodyPr>
          <a:lstStyle/>
          <a:p>
            <a:pPr marL="342900" indent="-342900"/>
            <a:r>
              <a:rPr lang="es-ES"/>
              <a:t>Se funda en una serie de ecuaciones por diferencia para expresar que el valor de una variable en un tiempo dado (t + 1) depende de su valor en el instante anterior (t) y el grado de cambio que experimente en ese lapso.</a:t>
            </a:r>
          </a:p>
        </p:txBody>
      </p:sp>
      <p:pic>
        <p:nvPicPr>
          <p:cNvPr id="2" name="Imagen 1">
            <a:extLst>
              <a:ext uri="{FF2B5EF4-FFF2-40B4-BE49-F238E27FC236}">
                <a16:creationId xmlns:a16="http://schemas.microsoft.com/office/drawing/2014/main" id="{29BF9DE9-CE72-1068-E7F5-0855514B9829}"/>
              </a:ext>
            </a:extLst>
          </p:cNvPr>
          <p:cNvPicPr>
            <a:picLocks noChangeAspect="1"/>
          </p:cNvPicPr>
          <p:nvPr/>
        </p:nvPicPr>
        <p:blipFill>
          <a:blip r:embed="rId2"/>
          <a:stretch>
            <a:fillRect/>
          </a:stretch>
        </p:blipFill>
        <p:spPr>
          <a:xfrm>
            <a:off x="1045323" y="2625843"/>
            <a:ext cx="3545276" cy="1304385"/>
          </a:xfrm>
          <a:prstGeom prst="rect">
            <a:avLst/>
          </a:prstGeom>
        </p:spPr>
      </p:pic>
      <p:pic>
        <p:nvPicPr>
          <p:cNvPr id="4" name="Imagen 3" descr="Texto&#10;&#10;Descripción generada automáticamente">
            <a:extLst>
              <a:ext uri="{FF2B5EF4-FFF2-40B4-BE49-F238E27FC236}">
                <a16:creationId xmlns:a16="http://schemas.microsoft.com/office/drawing/2014/main" id="{7E8EDEAD-86C9-C0CF-90C3-D9FC96C26C60}"/>
              </a:ext>
            </a:extLst>
          </p:cNvPr>
          <p:cNvPicPr>
            <a:picLocks noChangeAspect="1"/>
          </p:cNvPicPr>
          <p:nvPr/>
        </p:nvPicPr>
        <p:blipFill>
          <a:blip r:embed="rId3"/>
          <a:stretch>
            <a:fillRect/>
          </a:stretch>
        </p:blipFill>
        <p:spPr>
          <a:xfrm>
            <a:off x="5270740" y="2773234"/>
            <a:ext cx="6107501" cy="995226"/>
          </a:xfrm>
          <a:prstGeom prst="rect">
            <a:avLst/>
          </a:prstGeom>
        </p:spPr>
      </p:pic>
      <p:pic>
        <p:nvPicPr>
          <p:cNvPr id="5" name="Imagen 4">
            <a:extLst>
              <a:ext uri="{FF2B5EF4-FFF2-40B4-BE49-F238E27FC236}">
                <a16:creationId xmlns:a16="http://schemas.microsoft.com/office/drawing/2014/main" id="{2576E782-0731-A98D-4C41-CC27D654FF18}"/>
              </a:ext>
            </a:extLst>
          </p:cNvPr>
          <p:cNvPicPr>
            <a:picLocks noChangeAspect="1"/>
          </p:cNvPicPr>
          <p:nvPr/>
        </p:nvPicPr>
        <p:blipFill>
          <a:blip r:embed="rId4"/>
          <a:stretch>
            <a:fillRect/>
          </a:stretch>
        </p:blipFill>
        <p:spPr>
          <a:xfrm>
            <a:off x="1103192" y="4201244"/>
            <a:ext cx="295275" cy="209550"/>
          </a:xfrm>
          <a:prstGeom prst="rect">
            <a:avLst/>
          </a:prstGeom>
        </p:spPr>
      </p:pic>
      <p:sp>
        <p:nvSpPr>
          <p:cNvPr id="6" name="CuadroTexto 5">
            <a:extLst>
              <a:ext uri="{FF2B5EF4-FFF2-40B4-BE49-F238E27FC236}">
                <a16:creationId xmlns:a16="http://schemas.microsoft.com/office/drawing/2014/main" id="{0B506B63-1A3C-2987-E607-9FCBE4C6517D}"/>
              </a:ext>
            </a:extLst>
          </p:cNvPr>
          <p:cNvSpPr txBox="1"/>
          <p:nvPr/>
        </p:nvSpPr>
        <p:spPr>
          <a:xfrm>
            <a:off x="1107058" y="4114800"/>
            <a:ext cx="2848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   =Cambio de una variable</a:t>
            </a:r>
          </a:p>
          <a:p>
            <a:r>
              <a:rPr lang="es-ES" dirty="0"/>
              <a:t>t= Tiempo</a:t>
            </a:r>
          </a:p>
        </p:txBody>
      </p:sp>
      <p:pic>
        <p:nvPicPr>
          <p:cNvPr id="7" name="Imagen 6">
            <a:extLst>
              <a:ext uri="{FF2B5EF4-FFF2-40B4-BE49-F238E27FC236}">
                <a16:creationId xmlns:a16="http://schemas.microsoft.com/office/drawing/2014/main" id="{9A277432-A297-BFDC-EEEC-47476357F811}"/>
              </a:ext>
            </a:extLst>
          </p:cNvPr>
          <p:cNvPicPr>
            <a:picLocks noChangeAspect="1"/>
          </p:cNvPicPr>
          <p:nvPr/>
        </p:nvPicPr>
        <p:blipFill>
          <a:blip r:embed="rId5"/>
          <a:stretch>
            <a:fillRect/>
          </a:stretch>
        </p:blipFill>
        <p:spPr>
          <a:xfrm>
            <a:off x="3820243" y="4206007"/>
            <a:ext cx="267059" cy="243157"/>
          </a:xfrm>
          <a:prstGeom prst="rect">
            <a:avLst/>
          </a:prstGeom>
        </p:spPr>
      </p:pic>
      <p:pic>
        <p:nvPicPr>
          <p:cNvPr id="8" name="Imagen 7">
            <a:extLst>
              <a:ext uri="{FF2B5EF4-FFF2-40B4-BE49-F238E27FC236}">
                <a16:creationId xmlns:a16="http://schemas.microsoft.com/office/drawing/2014/main" id="{451D5F2F-0F0E-B845-5E23-09BE91495556}"/>
              </a:ext>
            </a:extLst>
          </p:cNvPr>
          <p:cNvPicPr>
            <a:picLocks noChangeAspect="1"/>
          </p:cNvPicPr>
          <p:nvPr/>
        </p:nvPicPr>
        <p:blipFill>
          <a:blip r:embed="rId6"/>
          <a:stretch>
            <a:fillRect/>
          </a:stretch>
        </p:blipFill>
        <p:spPr>
          <a:xfrm>
            <a:off x="5981700" y="4206007"/>
            <a:ext cx="228600" cy="200025"/>
          </a:xfrm>
          <a:prstGeom prst="rect">
            <a:avLst/>
          </a:prstGeom>
        </p:spPr>
      </p:pic>
      <p:sp>
        <p:nvSpPr>
          <p:cNvPr id="9" name="CuadroTexto 8">
            <a:extLst>
              <a:ext uri="{FF2B5EF4-FFF2-40B4-BE49-F238E27FC236}">
                <a16:creationId xmlns:a16="http://schemas.microsoft.com/office/drawing/2014/main" id="{57E6ED5B-A262-C6BC-E956-F0F4EE7194DE}"/>
              </a:ext>
            </a:extLst>
          </p:cNvPr>
          <p:cNvSpPr txBox="1"/>
          <p:nvPr/>
        </p:nvSpPr>
        <p:spPr>
          <a:xfrm>
            <a:off x="6167886" y="4086044"/>
            <a:ext cx="38545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=Relación de tipo "nivel" o acumulativa</a:t>
            </a:r>
          </a:p>
          <a:p>
            <a:r>
              <a:rPr lang="es-ES" dirty="0"/>
              <a:t>=Relación tipo "tasa" o Flujo</a:t>
            </a:r>
          </a:p>
        </p:txBody>
      </p:sp>
      <p:pic>
        <p:nvPicPr>
          <p:cNvPr id="10" name="Imagen 9">
            <a:extLst>
              <a:ext uri="{FF2B5EF4-FFF2-40B4-BE49-F238E27FC236}">
                <a16:creationId xmlns:a16="http://schemas.microsoft.com/office/drawing/2014/main" id="{0F299F8E-6019-C83E-FE83-8D3327E15C47}"/>
              </a:ext>
            </a:extLst>
          </p:cNvPr>
          <p:cNvPicPr>
            <a:picLocks noChangeAspect="1"/>
          </p:cNvPicPr>
          <p:nvPr/>
        </p:nvPicPr>
        <p:blipFill>
          <a:blip r:embed="rId7"/>
          <a:stretch>
            <a:fillRect/>
          </a:stretch>
        </p:blipFill>
        <p:spPr>
          <a:xfrm>
            <a:off x="5981700" y="4436225"/>
            <a:ext cx="228600" cy="257175"/>
          </a:xfrm>
          <a:prstGeom prst="rect">
            <a:avLst/>
          </a:prstGeom>
        </p:spPr>
      </p:pic>
    </p:spTree>
    <p:extLst>
      <p:ext uri="{BB962C8B-B14F-4D97-AF65-F5344CB8AC3E}">
        <p14:creationId xmlns:p14="http://schemas.microsoft.com/office/powerpoint/2010/main" val="2252219553"/>
      </p:ext>
    </p:extLst>
  </p:cSld>
  <p:clrMapOvr>
    <a:masterClrMapping/>
  </p:clrMapOvr>
</p:sld>
</file>

<file path=ppt/theme/theme1.xml><?xml version="1.0" encoding="utf-8"?>
<a:theme xmlns:a="http://schemas.openxmlformats.org/drawingml/2006/main" name="GradientRiseVTI">
  <a:themeElements>
    <a:clrScheme name="AnalogousFromLightSeed_2SEEDS">
      <a:dk1>
        <a:srgbClr val="000000"/>
      </a:dk1>
      <a:lt1>
        <a:srgbClr val="FFFFFF"/>
      </a:lt1>
      <a:dk2>
        <a:srgbClr val="282441"/>
      </a:dk2>
      <a:lt2>
        <a:srgbClr val="E7E8E2"/>
      </a:lt2>
      <a:accent1>
        <a:srgbClr val="634EEB"/>
      </a:accent1>
      <a:accent2>
        <a:srgbClr val="6E92EE"/>
      </a:accent2>
      <a:accent3>
        <a:srgbClr val="B56EEE"/>
      </a:accent3>
      <a:accent4>
        <a:srgbClr val="4FB934"/>
      </a:accent4>
      <a:accent5>
        <a:srgbClr val="2FBC4D"/>
      </a:accent5>
      <a:accent6>
        <a:srgbClr val="34B887"/>
      </a:accent6>
      <a:hlink>
        <a:srgbClr val="808752"/>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Tw Cen MT</vt:lpstr>
      <vt:lpstr>GradientRiseVTI</vt:lpstr>
      <vt:lpstr>Tercera Etapa del POETY: Pronóstico</vt:lpstr>
      <vt:lpstr>Introducción</vt:lpstr>
      <vt:lpstr>ENFOQUE SISTÉMICO</vt:lpstr>
      <vt:lpstr>Sistema socioambiental</vt:lpstr>
      <vt:lpstr>Patrones y modelos sistémicos</vt:lpstr>
      <vt:lpstr>EJEMPLO</vt:lpstr>
      <vt:lpstr>Modelación dinámica</vt:lpstr>
      <vt:lpstr>KSIM</vt:lpstr>
      <vt:lpstr>Presentación de PowerPoint</vt:lpstr>
      <vt:lpstr>Conclusiones</vt:lpstr>
      <vt:lpstr>REFERENCIA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Carolina Martinez Santiago</dc:creator>
  <cp:lastModifiedBy>Carolina Martinez Santiago</cp:lastModifiedBy>
  <cp:revision>1</cp:revision>
  <dcterms:created xsi:type="dcterms:W3CDTF">2023-08-31T19:35:40Z</dcterms:created>
  <dcterms:modified xsi:type="dcterms:W3CDTF">2023-09-01T15:29:56Z</dcterms:modified>
</cp:coreProperties>
</file>