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4" r:id="rId5"/>
    <p:sldId id="262" r:id="rId6"/>
    <p:sldId id="265" r:id="rId7"/>
    <p:sldId id="263"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40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3D42E5-8D36-4EC1-B418-606C4AE4307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F89E5A6-0158-455D-B935-8FC128B3EE7E}">
      <dgm:prSet/>
      <dgm:spPr/>
      <dgm:t>
        <a:bodyPr/>
        <a:lstStyle/>
        <a:p>
          <a:pPr>
            <a:lnSpc>
              <a:spcPct val="100000"/>
            </a:lnSpc>
          </a:pPr>
          <a:r>
            <a:rPr lang="es-MX"/>
            <a:t>Harvey causó 68 muertes. </a:t>
          </a:r>
          <a:endParaRPr lang="en-US"/>
        </a:p>
      </dgm:t>
    </dgm:pt>
    <dgm:pt modelId="{9BB3B85A-C1E0-413D-A34E-7A4705C0D8E2}" type="parTrans" cxnId="{2EA77E6F-8A8B-4697-93F8-B287764DCB83}">
      <dgm:prSet/>
      <dgm:spPr/>
      <dgm:t>
        <a:bodyPr/>
        <a:lstStyle/>
        <a:p>
          <a:endParaRPr lang="en-US"/>
        </a:p>
      </dgm:t>
    </dgm:pt>
    <dgm:pt modelId="{662C1124-EFD1-4BE8-9E24-4E46916F5ED0}" type="sibTrans" cxnId="{2EA77E6F-8A8B-4697-93F8-B287764DCB83}">
      <dgm:prSet/>
      <dgm:spPr/>
      <dgm:t>
        <a:bodyPr/>
        <a:lstStyle/>
        <a:p>
          <a:endParaRPr lang="en-US"/>
        </a:p>
      </dgm:t>
    </dgm:pt>
    <dgm:pt modelId="{EE50D5CF-AEA2-4885-8034-70B53125D2E2}">
      <dgm:prSet/>
      <dgm:spPr/>
      <dgm:t>
        <a:bodyPr/>
        <a:lstStyle/>
        <a:p>
          <a:pPr>
            <a:lnSpc>
              <a:spcPct val="100000"/>
            </a:lnSpc>
          </a:pPr>
          <a:r>
            <a:rPr lang="es-MX"/>
            <a:t>Generó gastos de USD 125 000 millones en daños, según el informe oficial del Centro Nacional de Huracanes, en el que se destacó que fue el evento de lluvia con ciclón tropical más importante en la historia de los EE.UU.</a:t>
          </a:r>
          <a:endParaRPr lang="en-US"/>
        </a:p>
      </dgm:t>
    </dgm:pt>
    <dgm:pt modelId="{5BC5ABC6-4488-45E7-9160-8EFB4BA42012}" type="parTrans" cxnId="{DD743716-5628-4BEF-A55D-269E55ED627E}">
      <dgm:prSet/>
      <dgm:spPr/>
      <dgm:t>
        <a:bodyPr/>
        <a:lstStyle/>
        <a:p>
          <a:endParaRPr lang="en-US"/>
        </a:p>
      </dgm:t>
    </dgm:pt>
    <dgm:pt modelId="{877E6025-45E1-4EE4-90E9-95732C286F60}" type="sibTrans" cxnId="{DD743716-5628-4BEF-A55D-269E55ED627E}">
      <dgm:prSet/>
      <dgm:spPr/>
      <dgm:t>
        <a:bodyPr/>
        <a:lstStyle/>
        <a:p>
          <a:endParaRPr lang="en-US"/>
        </a:p>
      </dgm:t>
    </dgm:pt>
    <dgm:pt modelId="{AD0F88B6-6A10-4B7D-8154-935846A7AF69}">
      <dgm:prSet/>
      <dgm:spPr/>
      <dgm:t>
        <a:bodyPr/>
        <a:lstStyle/>
        <a:p>
          <a:pPr>
            <a:lnSpc>
              <a:spcPct val="100000"/>
            </a:lnSpc>
          </a:pPr>
          <a:r>
            <a:rPr lang="es-MX"/>
            <a:t>Harvey dañó unas 300 000 viviendas y desplazó a más de 1 millón de personas. Cerca de 42 000 de ellas se vieron obligadas a buscar refugios de emergencia. La tormenta dejó 153 millones de metros cúbicos de escombros.</a:t>
          </a:r>
          <a:endParaRPr lang="en-US"/>
        </a:p>
      </dgm:t>
    </dgm:pt>
    <dgm:pt modelId="{12D0472F-7326-45D1-95DB-090737165D65}" type="parTrans" cxnId="{FA401EFD-504E-4E81-8162-7842F1EB7EA1}">
      <dgm:prSet/>
      <dgm:spPr/>
      <dgm:t>
        <a:bodyPr/>
        <a:lstStyle/>
        <a:p>
          <a:endParaRPr lang="en-US"/>
        </a:p>
      </dgm:t>
    </dgm:pt>
    <dgm:pt modelId="{140F0C89-274F-467B-AB3E-7736CF0EF133}" type="sibTrans" cxnId="{FA401EFD-504E-4E81-8162-7842F1EB7EA1}">
      <dgm:prSet/>
      <dgm:spPr/>
      <dgm:t>
        <a:bodyPr/>
        <a:lstStyle/>
        <a:p>
          <a:endParaRPr lang="en-US"/>
        </a:p>
      </dgm:t>
    </dgm:pt>
    <dgm:pt modelId="{6A8F78C0-8376-480D-A429-7EF3BF2314FD}" type="pres">
      <dgm:prSet presAssocID="{7B3D42E5-8D36-4EC1-B418-606C4AE4307C}" presName="root" presStyleCnt="0">
        <dgm:presLayoutVars>
          <dgm:dir/>
          <dgm:resizeHandles val="exact"/>
        </dgm:presLayoutVars>
      </dgm:prSet>
      <dgm:spPr/>
    </dgm:pt>
    <dgm:pt modelId="{9320FF76-730D-43FC-A099-D7EA4428A289}" type="pres">
      <dgm:prSet presAssocID="{EF89E5A6-0158-455D-B935-8FC128B3EE7E}" presName="compNode" presStyleCnt="0"/>
      <dgm:spPr/>
    </dgm:pt>
    <dgm:pt modelId="{548183E1-4AA6-477A-8C70-D90F61524804}" type="pres">
      <dgm:prSet presAssocID="{EF89E5A6-0158-455D-B935-8FC128B3EE7E}" presName="bgRect" presStyleLbl="bgShp" presStyleIdx="0" presStyleCnt="3"/>
      <dgm:spPr/>
    </dgm:pt>
    <dgm:pt modelId="{A363BAC7-6AD3-4F3D-89FB-D8426E9962FE}" type="pres">
      <dgm:prSet presAssocID="{EF89E5A6-0158-455D-B935-8FC128B3EE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nflamable"/>
        </a:ext>
      </dgm:extLst>
    </dgm:pt>
    <dgm:pt modelId="{22C3FBC9-F41B-4F19-A884-7AF4C0F7F57F}" type="pres">
      <dgm:prSet presAssocID="{EF89E5A6-0158-455D-B935-8FC128B3EE7E}" presName="spaceRect" presStyleCnt="0"/>
      <dgm:spPr/>
    </dgm:pt>
    <dgm:pt modelId="{81CB2552-2FB6-41AF-97DD-EB69C3AD8B3B}" type="pres">
      <dgm:prSet presAssocID="{EF89E5A6-0158-455D-B935-8FC128B3EE7E}" presName="parTx" presStyleLbl="revTx" presStyleIdx="0" presStyleCnt="3">
        <dgm:presLayoutVars>
          <dgm:chMax val="0"/>
          <dgm:chPref val="0"/>
        </dgm:presLayoutVars>
      </dgm:prSet>
      <dgm:spPr/>
    </dgm:pt>
    <dgm:pt modelId="{FEBEF1AB-1DE2-4FBB-AB50-0ABD3C83022B}" type="pres">
      <dgm:prSet presAssocID="{662C1124-EFD1-4BE8-9E24-4E46916F5ED0}" presName="sibTrans" presStyleCnt="0"/>
      <dgm:spPr/>
    </dgm:pt>
    <dgm:pt modelId="{402B3B33-7385-4A2C-A425-59F6DF9F2C68}" type="pres">
      <dgm:prSet presAssocID="{EE50D5CF-AEA2-4885-8034-70B53125D2E2}" presName="compNode" presStyleCnt="0"/>
      <dgm:spPr/>
    </dgm:pt>
    <dgm:pt modelId="{1945A599-094C-4DB5-B96D-EC34206708DC}" type="pres">
      <dgm:prSet presAssocID="{EE50D5CF-AEA2-4885-8034-70B53125D2E2}" presName="bgRect" presStyleLbl="bgShp" presStyleIdx="1" presStyleCnt="3"/>
      <dgm:spPr/>
    </dgm:pt>
    <dgm:pt modelId="{976C91AF-20D5-42ED-B6F9-1B32434FE26A}" type="pres">
      <dgm:prSet presAssocID="{EE50D5CF-AEA2-4885-8034-70B53125D2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nero"/>
        </a:ext>
      </dgm:extLst>
    </dgm:pt>
    <dgm:pt modelId="{08886B97-A31C-41D6-9E3B-454B13A49DD1}" type="pres">
      <dgm:prSet presAssocID="{EE50D5CF-AEA2-4885-8034-70B53125D2E2}" presName="spaceRect" presStyleCnt="0"/>
      <dgm:spPr/>
    </dgm:pt>
    <dgm:pt modelId="{8CA998F4-60B2-4B44-87C8-BA2ECE8651C7}" type="pres">
      <dgm:prSet presAssocID="{EE50D5CF-AEA2-4885-8034-70B53125D2E2}" presName="parTx" presStyleLbl="revTx" presStyleIdx="1" presStyleCnt="3">
        <dgm:presLayoutVars>
          <dgm:chMax val="0"/>
          <dgm:chPref val="0"/>
        </dgm:presLayoutVars>
      </dgm:prSet>
      <dgm:spPr/>
    </dgm:pt>
    <dgm:pt modelId="{BC5750C1-088F-42C1-9B95-E3BA48520B87}" type="pres">
      <dgm:prSet presAssocID="{877E6025-45E1-4EE4-90E9-95732C286F60}" presName="sibTrans" presStyleCnt="0"/>
      <dgm:spPr/>
    </dgm:pt>
    <dgm:pt modelId="{199F9E0D-D787-4676-B90E-72831154780F}" type="pres">
      <dgm:prSet presAssocID="{AD0F88B6-6A10-4B7D-8154-935846A7AF69}" presName="compNode" presStyleCnt="0"/>
      <dgm:spPr/>
    </dgm:pt>
    <dgm:pt modelId="{44FE0441-D382-4506-8087-A47E02E84D8C}" type="pres">
      <dgm:prSet presAssocID="{AD0F88B6-6A10-4B7D-8154-935846A7AF69}" presName="bgRect" presStyleLbl="bgShp" presStyleIdx="2" presStyleCnt="3"/>
      <dgm:spPr/>
    </dgm:pt>
    <dgm:pt modelId="{9EB8D962-BF98-4212-82A5-37BB2B1CE539}" type="pres">
      <dgm:prSet presAssocID="{AD0F88B6-6A10-4B7D-8154-935846A7AF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urban scene"/>
        </a:ext>
      </dgm:extLst>
    </dgm:pt>
    <dgm:pt modelId="{D7007DAF-D859-4B44-9DFE-ACD91DC213D6}" type="pres">
      <dgm:prSet presAssocID="{AD0F88B6-6A10-4B7D-8154-935846A7AF69}" presName="spaceRect" presStyleCnt="0"/>
      <dgm:spPr/>
    </dgm:pt>
    <dgm:pt modelId="{732FCEF6-C70B-4AED-80F1-1F094DCC3919}" type="pres">
      <dgm:prSet presAssocID="{AD0F88B6-6A10-4B7D-8154-935846A7AF69}" presName="parTx" presStyleLbl="revTx" presStyleIdx="2" presStyleCnt="3">
        <dgm:presLayoutVars>
          <dgm:chMax val="0"/>
          <dgm:chPref val="0"/>
        </dgm:presLayoutVars>
      </dgm:prSet>
      <dgm:spPr/>
    </dgm:pt>
  </dgm:ptLst>
  <dgm:cxnLst>
    <dgm:cxn modelId="{DD743716-5628-4BEF-A55D-269E55ED627E}" srcId="{7B3D42E5-8D36-4EC1-B418-606C4AE4307C}" destId="{EE50D5CF-AEA2-4885-8034-70B53125D2E2}" srcOrd="1" destOrd="0" parTransId="{5BC5ABC6-4488-45E7-9160-8EFB4BA42012}" sibTransId="{877E6025-45E1-4EE4-90E9-95732C286F60}"/>
    <dgm:cxn modelId="{97753434-ECA6-4AEF-9F20-5C0A74BE6232}" type="presOf" srcId="{AD0F88B6-6A10-4B7D-8154-935846A7AF69}" destId="{732FCEF6-C70B-4AED-80F1-1F094DCC3919}" srcOrd="0" destOrd="0" presId="urn:microsoft.com/office/officeart/2018/2/layout/IconVerticalSolidList"/>
    <dgm:cxn modelId="{97A4AA3E-B3A6-44D5-AB8B-D0D3470FE7F3}" type="presOf" srcId="{EF89E5A6-0158-455D-B935-8FC128B3EE7E}" destId="{81CB2552-2FB6-41AF-97DD-EB69C3AD8B3B}" srcOrd="0" destOrd="0" presId="urn:microsoft.com/office/officeart/2018/2/layout/IconVerticalSolidList"/>
    <dgm:cxn modelId="{2EA77E6F-8A8B-4697-93F8-B287764DCB83}" srcId="{7B3D42E5-8D36-4EC1-B418-606C4AE4307C}" destId="{EF89E5A6-0158-455D-B935-8FC128B3EE7E}" srcOrd="0" destOrd="0" parTransId="{9BB3B85A-C1E0-413D-A34E-7A4705C0D8E2}" sibTransId="{662C1124-EFD1-4BE8-9E24-4E46916F5ED0}"/>
    <dgm:cxn modelId="{D7D620CF-9FF6-4083-954B-7CD531D0A881}" type="presOf" srcId="{7B3D42E5-8D36-4EC1-B418-606C4AE4307C}" destId="{6A8F78C0-8376-480D-A429-7EF3BF2314FD}" srcOrd="0" destOrd="0" presId="urn:microsoft.com/office/officeart/2018/2/layout/IconVerticalSolidList"/>
    <dgm:cxn modelId="{E9E5FBEA-EF53-46A3-B280-644A1EA6627F}" type="presOf" srcId="{EE50D5CF-AEA2-4885-8034-70B53125D2E2}" destId="{8CA998F4-60B2-4B44-87C8-BA2ECE8651C7}" srcOrd="0" destOrd="0" presId="urn:microsoft.com/office/officeart/2018/2/layout/IconVerticalSolidList"/>
    <dgm:cxn modelId="{FA401EFD-504E-4E81-8162-7842F1EB7EA1}" srcId="{7B3D42E5-8D36-4EC1-B418-606C4AE4307C}" destId="{AD0F88B6-6A10-4B7D-8154-935846A7AF69}" srcOrd="2" destOrd="0" parTransId="{12D0472F-7326-45D1-95DB-090737165D65}" sibTransId="{140F0C89-274F-467B-AB3E-7736CF0EF133}"/>
    <dgm:cxn modelId="{F628FAFB-036D-444A-9D61-7D253D4AA47B}" type="presParOf" srcId="{6A8F78C0-8376-480D-A429-7EF3BF2314FD}" destId="{9320FF76-730D-43FC-A099-D7EA4428A289}" srcOrd="0" destOrd="0" presId="urn:microsoft.com/office/officeart/2018/2/layout/IconVerticalSolidList"/>
    <dgm:cxn modelId="{5CB577A2-2AAC-4CFF-BBE9-94D0DCCCB666}" type="presParOf" srcId="{9320FF76-730D-43FC-A099-D7EA4428A289}" destId="{548183E1-4AA6-477A-8C70-D90F61524804}" srcOrd="0" destOrd="0" presId="urn:microsoft.com/office/officeart/2018/2/layout/IconVerticalSolidList"/>
    <dgm:cxn modelId="{1A9B89B1-7817-46CB-B686-6DA1C904C486}" type="presParOf" srcId="{9320FF76-730D-43FC-A099-D7EA4428A289}" destId="{A363BAC7-6AD3-4F3D-89FB-D8426E9962FE}" srcOrd="1" destOrd="0" presId="urn:microsoft.com/office/officeart/2018/2/layout/IconVerticalSolidList"/>
    <dgm:cxn modelId="{ED27B968-063E-4369-9A25-4B428889E727}" type="presParOf" srcId="{9320FF76-730D-43FC-A099-D7EA4428A289}" destId="{22C3FBC9-F41B-4F19-A884-7AF4C0F7F57F}" srcOrd="2" destOrd="0" presId="urn:microsoft.com/office/officeart/2018/2/layout/IconVerticalSolidList"/>
    <dgm:cxn modelId="{93B9F582-F618-4C35-B4CB-CB780F9B3891}" type="presParOf" srcId="{9320FF76-730D-43FC-A099-D7EA4428A289}" destId="{81CB2552-2FB6-41AF-97DD-EB69C3AD8B3B}" srcOrd="3" destOrd="0" presId="urn:microsoft.com/office/officeart/2018/2/layout/IconVerticalSolidList"/>
    <dgm:cxn modelId="{4E00438E-B872-43B2-B478-D777AF6604D7}" type="presParOf" srcId="{6A8F78C0-8376-480D-A429-7EF3BF2314FD}" destId="{FEBEF1AB-1DE2-4FBB-AB50-0ABD3C83022B}" srcOrd="1" destOrd="0" presId="urn:microsoft.com/office/officeart/2018/2/layout/IconVerticalSolidList"/>
    <dgm:cxn modelId="{65973E61-7B0E-48AA-85F3-C1C9C81AA300}" type="presParOf" srcId="{6A8F78C0-8376-480D-A429-7EF3BF2314FD}" destId="{402B3B33-7385-4A2C-A425-59F6DF9F2C68}" srcOrd="2" destOrd="0" presId="urn:microsoft.com/office/officeart/2018/2/layout/IconVerticalSolidList"/>
    <dgm:cxn modelId="{093AC888-76C3-4E71-A880-CCCC65F8ACD8}" type="presParOf" srcId="{402B3B33-7385-4A2C-A425-59F6DF9F2C68}" destId="{1945A599-094C-4DB5-B96D-EC34206708DC}" srcOrd="0" destOrd="0" presId="urn:microsoft.com/office/officeart/2018/2/layout/IconVerticalSolidList"/>
    <dgm:cxn modelId="{17C8359B-9115-48A6-9588-FC3310ECF3C9}" type="presParOf" srcId="{402B3B33-7385-4A2C-A425-59F6DF9F2C68}" destId="{976C91AF-20D5-42ED-B6F9-1B32434FE26A}" srcOrd="1" destOrd="0" presId="urn:microsoft.com/office/officeart/2018/2/layout/IconVerticalSolidList"/>
    <dgm:cxn modelId="{2794258F-1EE7-4713-96B0-2EB66AB9B332}" type="presParOf" srcId="{402B3B33-7385-4A2C-A425-59F6DF9F2C68}" destId="{08886B97-A31C-41D6-9E3B-454B13A49DD1}" srcOrd="2" destOrd="0" presId="urn:microsoft.com/office/officeart/2018/2/layout/IconVerticalSolidList"/>
    <dgm:cxn modelId="{C44B58F9-83D5-48EF-8705-42BC42DCE0CD}" type="presParOf" srcId="{402B3B33-7385-4A2C-A425-59F6DF9F2C68}" destId="{8CA998F4-60B2-4B44-87C8-BA2ECE8651C7}" srcOrd="3" destOrd="0" presId="urn:microsoft.com/office/officeart/2018/2/layout/IconVerticalSolidList"/>
    <dgm:cxn modelId="{1DA05409-543F-4A40-9D25-AABCC8987462}" type="presParOf" srcId="{6A8F78C0-8376-480D-A429-7EF3BF2314FD}" destId="{BC5750C1-088F-42C1-9B95-E3BA48520B87}" srcOrd="3" destOrd="0" presId="urn:microsoft.com/office/officeart/2018/2/layout/IconVerticalSolidList"/>
    <dgm:cxn modelId="{A6381F9F-55E3-452A-9B6D-8D8E8CD533A0}" type="presParOf" srcId="{6A8F78C0-8376-480D-A429-7EF3BF2314FD}" destId="{199F9E0D-D787-4676-B90E-72831154780F}" srcOrd="4" destOrd="0" presId="urn:microsoft.com/office/officeart/2018/2/layout/IconVerticalSolidList"/>
    <dgm:cxn modelId="{EEC366BA-BF0E-4AF4-9AF0-9109AB1BE6A2}" type="presParOf" srcId="{199F9E0D-D787-4676-B90E-72831154780F}" destId="{44FE0441-D382-4506-8087-A47E02E84D8C}" srcOrd="0" destOrd="0" presId="urn:microsoft.com/office/officeart/2018/2/layout/IconVerticalSolidList"/>
    <dgm:cxn modelId="{D7D77441-CEB4-4028-A775-5659DCDFFC07}" type="presParOf" srcId="{199F9E0D-D787-4676-B90E-72831154780F}" destId="{9EB8D962-BF98-4212-82A5-37BB2B1CE539}" srcOrd="1" destOrd="0" presId="urn:microsoft.com/office/officeart/2018/2/layout/IconVerticalSolidList"/>
    <dgm:cxn modelId="{6F256E20-60AA-4549-82E1-6C8D699D33CF}" type="presParOf" srcId="{199F9E0D-D787-4676-B90E-72831154780F}" destId="{D7007DAF-D859-4B44-9DFE-ACD91DC213D6}" srcOrd="2" destOrd="0" presId="urn:microsoft.com/office/officeart/2018/2/layout/IconVerticalSolidList"/>
    <dgm:cxn modelId="{E7B334F3-8648-4BE6-809F-B660562DEA2E}" type="presParOf" srcId="{199F9E0D-D787-4676-B90E-72831154780F}" destId="{732FCEF6-C70B-4AED-80F1-1F094DCC39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183E1-4AA6-477A-8C70-D90F61524804}">
      <dsp:nvSpPr>
        <dsp:cNvPr id="0" name=""/>
        <dsp:cNvSpPr/>
      </dsp:nvSpPr>
      <dsp:spPr>
        <a:xfrm>
          <a:off x="0" y="471"/>
          <a:ext cx="10515600" cy="11025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63BAC7-6AD3-4F3D-89FB-D8426E9962FE}">
      <dsp:nvSpPr>
        <dsp:cNvPr id="0" name=""/>
        <dsp:cNvSpPr/>
      </dsp:nvSpPr>
      <dsp:spPr>
        <a:xfrm>
          <a:off x="333510" y="248536"/>
          <a:ext cx="606382" cy="606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B2552-2FB6-41AF-97DD-EB69C3AD8B3B}">
      <dsp:nvSpPr>
        <dsp:cNvPr id="0" name=""/>
        <dsp:cNvSpPr/>
      </dsp:nvSpPr>
      <dsp:spPr>
        <a:xfrm>
          <a:off x="1273403" y="471"/>
          <a:ext cx="9242196"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800100">
            <a:lnSpc>
              <a:spcPct val="100000"/>
            </a:lnSpc>
            <a:spcBef>
              <a:spcPct val="0"/>
            </a:spcBef>
            <a:spcAft>
              <a:spcPct val="35000"/>
            </a:spcAft>
            <a:buNone/>
          </a:pPr>
          <a:r>
            <a:rPr lang="es-MX" sz="1800" kern="1200"/>
            <a:t>Harvey causó 68 muertes. </a:t>
          </a:r>
          <a:endParaRPr lang="en-US" sz="1800" kern="1200"/>
        </a:p>
      </dsp:txBody>
      <dsp:txXfrm>
        <a:off x="1273403" y="471"/>
        <a:ext cx="9242196" cy="1102514"/>
      </dsp:txXfrm>
    </dsp:sp>
    <dsp:sp modelId="{1945A599-094C-4DB5-B96D-EC34206708DC}">
      <dsp:nvSpPr>
        <dsp:cNvPr id="0" name=""/>
        <dsp:cNvSpPr/>
      </dsp:nvSpPr>
      <dsp:spPr>
        <a:xfrm>
          <a:off x="0" y="1378613"/>
          <a:ext cx="10515600" cy="11025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6C91AF-20D5-42ED-B6F9-1B32434FE26A}">
      <dsp:nvSpPr>
        <dsp:cNvPr id="0" name=""/>
        <dsp:cNvSpPr/>
      </dsp:nvSpPr>
      <dsp:spPr>
        <a:xfrm>
          <a:off x="333510" y="1626679"/>
          <a:ext cx="606382" cy="606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A998F4-60B2-4B44-87C8-BA2ECE8651C7}">
      <dsp:nvSpPr>
        <dsp:cNvPr id="0" name=""/>
        <dsp:cNvSpPr/>
      </dsp:nvSpPr>
      <dsp:spPr>
        <a:xfrm>
          <a:off x="1273403" y="1378613"/>
          <a:ext cx="9242196"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800100">
            <a:lnSpc>
              <a:spcPct val="100000"/>
            </a:lnSpc>
            <a:spcBef>
              <a:spcPct val="0"/>
            </a:spcBef>
            <a:spcAft>
              <a:spcPct val="35000"/>
            </a:spcAft>
            <a:buNone/>
          </a:pPr>
          <a:r>
            <a:rPr lang="es-MX" sz="1800" kern="1200"/>
            <a:t>Generó gastos de USD 125 000 millones en daños, según el informe oficial del Centro Nacional de Huracanes, en el que se destacó que fue el evento de lluvia con ciclón tropical más importante en la historia de los EE.UU.</a:t>
          </a:r>
          <a:endParaRPr lang="en-US" sz="1800" kern="1200"/>
        </a:p>
      </dsp:txBody>
      <dsp:txXfrm>
        <a:off x="1273403" y="1378613"/>
        <a:ext cx="9242196" cy="1102514"/>
      </dsp:txXfrm>
    </dsp:sp>
    <dsp:sp modelId="{44FE0441-D382-4506-8087-A47E02E84D8C}">
      <dsp:nvSpPr>
        <dsp:cNvPr id="0" name=""/>
        <dsp:cNvSpPr/>
      </dsp:nvSpPr>
      <dsp:spPr>
        <a:xfrm>
          <a:off x="0" y="2756756"/>
          <a:ext cx="10515600" cy="11025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B8D962-BF98-4212-82A5-37BB2B1CE539}">
      <dsp:nvSpPr>
        <dsp:cNvPr id="0" name=""/>
        <dsp:cNvSpPr/>
      </dsp:nvSpPr>
      <dsp:spPr>
        <a:xfrm>
          <a:off x="333510" y="3004822"/>
          <a:ext cx="606382" cy="606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2FCEF6-C70B-4AED-80F1-1F094DCC3919}">
      <dsp:nvSpPr>
        <dsp:cNvPr id="0" name=""/>
        <dsp:cNvSpPr/>
      </dsp:nvSpPr>
      <dsp:spPr>
        <a:xfrm>
          <a:off x="1273403" y="2756756"/>
          <a:ext cx="9242196"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800100">
            <a:lnSpc>
              <a:spcPct val="100000"/>
            </a:lnSpc>
            <a:spcBef>
              <a:spcPct val="0"/>
            </a:spcBef>
            <a:spcAft>
              <a:spcPct val="35000"/>
            </a:spcAft>
            <a:buNone/>
          </a:pPr>
          <a:r>
            <a:rPr lang="es-MX" sz="1800" kern="1200"/>
            <a:t>Harvey dañó unas 300 000 viviendas y desplazó a más de 1 millón de personas. Cerca de 42 000 de ellas se vieron obligadas a buscar refugios de emergencia. La tormenta dejó 153 millones de metros cúbicos de escombros.</a:t>
          </a:r>
          <a:endParaRPr lang="en-US" sz="1800" kern="1200"/>
        </a:p>
      </dsp:txBody>
      <dsp:txXfrm>
        <a:off x="1273403" y="2756756"/>
        <a:ext cx="9242196" cy="11025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8/21/2023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8648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8/21/2023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7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8/21/2023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3352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8/21/2023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949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8/21/2023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235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8/21/2023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1807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8/21/2023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40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8/21/2023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21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8/21/2023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25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8/21/2023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92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8/21/2023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898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8/21/2023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40758833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ytimes.com/es/2017/08/30/espanol/por-que-el-huracan-harvey-ha-sido-tan-devastador.html" TargetMode="External"/><Relationship Id="rId2" Type="http://schemas.openxmlformats.org/officeDocument/2006/relationships/hyperlink" Target="https://www.dw.com/es/hurac%C3%A1n-harvey-alcanza-la-categor%C3%ADa-cuatro/a-40247596" TargetMode="External"/><Relationship Id="rId1" Type="http://schemas.openxmlformats.org/officeDocument/2006/relationships/slideLayout" Target="../slideLayouts/slideLayout2.xml"/><Relationship Id="rId6" Type="http://schemas.openxmlformats.org/officeDocument/2006/relationships/hyperlink" Target="https://cnnespanol.cnn.com/2017/08/31/diseno-urbano-houston-inundaciones-harvey/" TargetMode="External"/><Relationship Id="rId5" Type="http://schemas.openxmlformats.org/officeDocument/2006/relationships/hyperlink" Target="https://www.lincolninst.edu/publications/articles/houston-analiza-el-panorama-politicas-tras-el-huracan-harvey" TargetMode="External"/><Relationship Id="rId4" Type="http://schemas.openxmlformats.org/officeDocument/2006/relationships/hyperlink" Target="https://cnnespanol.cnn.com/2017/08/30/cuanto-le-costara-harvey-a-ee-uu-ya-es-uno-de-los-desastres-naturales-mas-caros-de-la-histor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Arc 103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BAC5821-6D39-CAC9-D31D-21C7E71AE30B}"/>
              </a:ext>
            </a:extLst>
          </p:cNvPr>
          <p:cNvSpPr>
            <a:spLocks noGrp="1"/>
          </p:cNvSpPr>
          <p:nvPr>
            <p:ph type="ctrTitle"/>
          </p:nvPr>
        </p:nvSpPr>
        <p:spPr>
          <a:xfrm>
            <a:off x="6417732" y="957715"/>
            <a:ext cx="5130798" cy="2750419"/>
          </a:xfrm>
        </p:spPr>
        <p:txBody>
          <a:bodyPr>
            <a:normAutofit/>
          </a:bodyPr>
          <a:lstStyle/>
          <a:p>
            <a:r>
              <a:rPr lang="es-MX" dirty="0"/>
              <a:t>Huracán Harvey 2017</a:t>
            </a:r>
          </a:p>
        </p:txBody>
      </p:sp>
      <p:sp>
        <p:nvSpPr>
          <p:cNvPr id="3" name="Subtítulo 2">
            <a:extLst>
              <a:ext uri="{FF2B5EF4-FFF2-40B4-BE49-F238E27FC236}">
                <a16:creationId xmlns:a16="http://schemas.microsoft.com/office/drawing/2014/main" id="{5ABFC212-6AFD-4922-49A6-292BF2009EC5}"/>
              </a:ext>
            </a:extLst>
          </p:cNvPr>
          <p:cNvSpPr>
            <a:spLocks noGrp="1"/>
          </p:cNvSpPr>
          <p:nvPr>
            <p:ph type="subTitle" idx="1"/>
          </p:nvPr>
        </p:nvSpPr>
        <p:spPr>
          <a:xfrm>
            <a:off x="6096000" y="3800209"/>
            <a:ext cx="5452530" cy="2307022"/>
          </a:xfrm>
        </p:spPr>
        <p:txBody>
          <a:bodyPr>
            <a:normAutofit/>
          </a:bodyPr>
          <a:lstStyle/>
          <a:p>
            <a:r>
              <a:rPr lang="es-MX" dirty="0"/>
              <a:t>Laboratorio de Geografía Aplicada V</a:t>
            </a:r>
          </a:p>
          <a:p>
            <a:r>
              <a:rPr lang="es-MX" dirty="0"/>
              <a:t>Carolina Martínez Santiago</a:t>
            </a:r>
          </a:p>
        </p:txBody>
      </p:sp>
      <p:pic>
        <p:nvPicPr>
          <p:cNvPr id="1026" name="Picture 2" descr="Estas imágenes revelan la destrucción provocada por el huracán Harvey |  National Geographic">
            <a:extLst>
              <a:ext uri="{FF2B5EF4-FFF2-40B4-BE49-F238E27FC236}">
                <a16:creationId xmlns:a16="http://schemas.microsoft.com/office/drawing/2014/main" id="{AF1F7B54-9CB5-1350-F7A8-1B754E1996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476434"/>
            <a:ext cx="5850384" cy="3905131"/>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a:noFill/>
          <a:extLst>
            <a:ext uri="{909E8E84-426E-40DD-AFC4-6F175D3DCCD1}">
              <a14:hiddenFill xmlns:a14="http://schemas.microsoft.com/office/drawing/2010/main">
                <a:solidFill>
                  <a:srgbClr val="FFFFFF"/>
                </a:solidFill>
              </a14:hiddenFill>
            </a:ext>
          </a:extLst>
        </p:spPr>
      </p:pic>
      <p:sp>
        <p:nvSpPr>
          <p:cNvPr id="1035" name="Oval 1034">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8" name="Picture 4" descr="Escuela Nacional de Estudios Superiores Unidad Mérida - Wikipedia, la  enciclopedia libre">
            <a:extLst>
              <a:ext uri="{FF2B5EF4-FFF2-40B4-BE49-F238E27FC236}">
                <a16:creationId xmlns:a16="http://schemas.microsoft.com/office/drawing/2014/main" id="{E9CD0641-8E92-638A-04E2-86507322F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4563" y="4930658"/>
            <a:ext cx="2313257" cy="1345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40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54">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undefined">
            <a:extLst>
              <a:ext uri="{FF2B5EF4-FFF2-40B4-BE49-F238E27FC236}">
                <a16:creationId xmlns:a16="http://schemas.microsoft.com/office/drawing/2014/main" id="{7E959B9B-6FA3-9AC9-4C93-8576B7ACE4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93" r="52786" b="-1"/>
          <a:stretch/>
        </p:blipFill>
        <p:spPr bwMode="auto">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6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B8709D6-9C3A-424C-8B90-FD3353B1C174}"/>
              </a:ext>
            </a:extLst>
          </p:cNvPr>
          <p:cNvSpPr>
            <a:spLocks noGrp="1"/>
          </p:cNvSpPr>
          <p:nvPr>
            <p:ph type="title"/>
          </p:nvPr>
        </p:nvSpPr>
        <p:spPr>
          <a:xfrm>
            <a:off x="5827048" y="407987"/>
            <a:ext cx="5721484" cy="1325563"/>
          </a:xfrm>
        </p:spPr>
        <p:txBody>
          <a:bodyPr>
            <a:normAutofit/>
          </a:bodyPr>
          <a:lstStyle/>
          <a:p>
            <a:r>
              <a:rPr lang="es-MX" dirty="0"/>
              <a:t>¿Dónde ocurrió?</a:t>
            </a:r>
          </a:p>
        </p:txBody>
      </p:sp>
      <p:sp>
        <p:nvSpPr>
          <p:cNvPr id="3" name="Marcador de contenido 2">
            <a:extLst>
              <a:ext uri="{FF2B5EF4-FFF2-40B4-BE49-F238E27FC236}">
                <a16:creationId xmlns:a16="http://schemas.microsoft.com/office/drawing/2014/main" id="{CDDB295D-3655-426B-4089-CE8D9B63167A}"/>
              </a:ext>
            </a:extLst>
          </p:cNvPr>
          <p:cNvSpPr>
            <a:spLocks noGrp="1"/>
          </p:cNvSpPr>
          <p:nvPr>
            <p:ph idx="1"/>
          </p:nvPr>
        </p:nvSpPr>
        <p:spPr>
          <a:xfrm>
            <a:off x="5827048" y="1868487"/>
            <a:ext cx="5721484" cy="4351338"/>
          </a:xfrm>
        </p:spPr>
        <p:txBody>
          <a:bodyPr>
            <a:normAutofit/>
          </a:bodyPr>
          <a:lstStyle/>
          <a:p>
            <a:pPr marL="0" indent="0">
              <a:buNone/>
            </a:pPr>
            <a:r>
              <a:rPr lang="es-MX"/>
              <a:t>Ocurrió en agosto de 2017 y es considerado como el huracán más fuerte y con más daños materiales que ha tocado tierra en Texas, Estados Unidos.</a:t>
            </a:r>
            <a:endParaRPr lang="es-MX" dirty="0"/>
          </a:p>
        </p:txBody>
      </p:sp>
    </p:spTree>
    <p:extLst>
      <p:ext uri="{BB962C8B-B14F-4D97-AF65-F5344CB8AC3E}">
        <p14:creationId xmlns:p14="http://schemas.microsoft.com/office/powerpoint/2010/main" val="306183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0" name="Freeform: Shape 3089">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La tormenta 'Harvey' se convierte en huracán camino de la costa de Texas |  Internacional | EL PAÍS">
            <a:extLst>
              <a:ext uri="{FF2B5EF4-FFF2-40B4-BE49-F238E27FC236}">
                <a16:creationId xmlns:a16="http://schemas.microsoft.com/office/drawing/2014/main" id="{C0FE726B-13CF-98EF-19D5-E0AB6D1ABE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1053" y="1999008"/>
            <a:ext cx="4777381" cy="268727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092" name="Arc 3091">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A70AF05-E34A-D045-7134-123B024D4F49}"/>
              </a:ext>
            </a:extLst>
          </p:cNvPr>
          <p:cNvSpPr>
            <a:spLocks noGrp="1"/>
          </p:cNvSpPr>
          <p:nvPr>
            <p:ph type="title"/>
          </p:nvPr>
        </p:nvSpPr>
        <p:spPr>
          <a:xfrm>
            <a:off x="838201" y="479493"/>
            <a:ext cx="5257800" cy="1325563"/>
          </a:xfrm>
        </p:spPr>
        <p:txBody>
          <a:bodyPr>
            <a:normAutofit/>
          </a:bodyPr>
          <a:lstStyle/>
          <a:p>
            <a:r>
              <a:rPr lang="es-MX" dirty="0"/>
              <a:t>Clasificación del fenómeno</a:t>
            </a:r>
          </a:p>
        </p:txBody>
      </p:sp>
      <p:sp>
        <p:nvSpPr>
          <p:cNvPr id="3" name="Marcador de contenido 2">
            <a:extLst>
              <a:ext uri="{FF2B5EF4-FFF2-40B4-BE49-F238E27FC236}">
                <a16:creationId xmlns:a16="http://schemas.microsoft.com/office/drawing/2014/main" id="{3C9F69CA-8B5D-2E22-DE27-1AD45A096CF6}"/>
              </a:ext>
            </a:extLst>
          </p:cNvPr>
          <p:cNvSpPr>
            <a:spLocks noGrp="1"/>
          </p:cNvSpPr>
          <p:nvPr>
            <p:ph idx="1"/>
          </p:nvPr>
        </p:nvSpPr>
        <p:spPr>
          <a:xfrm>
            <a:off x="838201" y="1984443"/>
            <a:ext cx="5257800" cy="4192520"/>
          </a:xfrm>
        </p:spPr>
        <p:txBody>
          <a:bodyPr>
            <a:normAutofit/>
          </a:bodyPr>
          <a:lstStyle/>
          <a:p>
            <a:r>
              <a:rPr lang="es-MX" sz="2400" dirty="0"/>
              <a:t>Harvey se fortaleció y alcanzó la categoría 4 tras aumentar sus vientos máximos sostenidos a 215 kilómetros por hora según informes del Centro Nacional de Huracanes (CNH) de EE. UU.</a:t>
            </a:r>
          </a:p>
        </p:txBody>
      </p:sp>
    </p:spTree>
    <p:extLst>
      <p:ext uri="{BB962C8B-B14F-4D97-AF65-F5344CB8AC3E}">
        <p14:creationId xmlns:p14="http://schemas.microsoft.com/office/powerpoint/2010/main" val="2691087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EB0B46-5767-6358-31DC-59A121FCB864}"/>
              </a:ext>
            </a:extLst>
          </p:cNvPr>
          <p:cNvSpPr>
            <a:spLocks noGrp="1"/>
          </p:cNvSpPr>
          <p:nvPr>
            <p:ph type="title"/>
          </p:nvPr>
        </p:nvSpPr>
        <p:spPr/>
        <p:txBody>
          <a:bodyPr/>
          <a:lstStyle/>
          <a:p>
            <a:r>
              <a:rPr lang="es-MX"/>
              <a:t>Daños</a:t>
            </a:r>
            <a:endParaRPr lang="es-MX" dirty="0"/>
          </a:p>
        </p:txBody>
      </p:sp>
      <p:graphicFrame>
        <p:nvGraphicFramePr>
          <p:cNvPr id="5" name="Marcador de contenido 2">
            <a:extLst>
              <a:ext uri="{FF2B5EF4-FFF2-40B4-BE49-F238E27FC236}">
                <a16:creationId xmlns:a16="http://schemas.microsoft.com/office/drawing/2014/main" id="{0CABD4F0-4D3E-BF11-1D50-4E67A7558B7B}"/>
              </a:ext>
            </a:extLst>
          </p:cNvPr>
          <p:cNvGraphicFramePr>
            <a:graphicFrameLocks noGrp="1"/>
          </p:cNvGraphicFramePr>
          <p:nvPr>
            <p:ph idx="1"/>
            <p:extLst>
              <p:ext uri="{D42A27DB-BD31-4B8C-83A1-F6EECF244321}">
                <p14:modId xmlns:p14="http://schemas.microsoft.com/office/powerpoint/2010/main" val="2342751893"/>
              </p:ext>
            </p:extLst>
          </p:nvPr>
        </p:nvGraphicFramePr>
        <p:xfrm>
          <a:off x="838200" y="1499129"/>
          <a:ext cx="10515600"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033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062C46E-AE62-C1C8-6E81-D833363D47FC}"/>
              </a:ext>
            </a:extLst>
          </p:cNvPr>
          <p:cNvSpPr>
            <a:spLocks noGrp="1"/>
          </p:cNvSpPr>
          <p:nvPr>
            <p:ph type="title"/>
          </p:nvPr>
        </p:nvSpPr>
        <p:spPr>
          <a:xfrm>
            <a:off x="1389278" y="1233241"/>
            <a:ext cx="3240506" cy="4064628"/>
          </a:xfrm>
        </p:spPr>
        <p:txBody>
          <a:bodyPr>
            <a:normAutofit/>
          </a:bodyPr>
          <a:lstStyle/>
          <a:p>
            <a:r>
              <a:rPr lang="es-MX">
                <a:solidFill>
                  <a:srgbClr val="FFFFFF"/>
                </a:solidFill>
              </a:rPr>
              <a:t>Discusión</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9B3C955-646D-6E61-27D9-39E21DEA8088}"/>
              </a:ext>
            </a:extLst>
          </p:cNvPr>
          <p:cNvSpPr>
            <a:spLocks noGrp="1"/>
          </p:cNvSpPr>
          <p:nvPr>
            <p:ph idx="1"/>
          </p:nvPr>
        </p:nvSpPr>
        <p:spPr>
          <a:xfrm>
            <a:off x="6096000" y="820879"/>
            <a:ext cx="5614737" cy="5437875"/>
          </a:xfrm>
        </p:spPr>
        <p:txBody>
          <a:bodyPr anchor="t">
            <a:noAutofit/>
          </a:bodyPr>
          <a:lstStyle/>
          <a:p>
            <a:pPr marL="0" indent="0">
              <a:buNone/>
            </a:pPr>
            <a:r>
              <a:rPr lang="es-MX" sz="2400" dirty="0"/>
              <a:t>El rápido crecimiento de centros comerciales y proyectos de construcción de vivienda convirtió a Houston en una selva de concreto, haciendo más difícil para el suelo absorber de manera natural el agua de lluvia.</a:t>
            </a:r>
          </a:p>
          <a:p>
            <a:pPr marL="0" indent="0">
              <a:buNone/>
            </a:pPr>
            <a:r>
              <a:rPr lang="es-MX" sz="2400" dirty="0"/>
              <a:t>Houston es una ciudad de poca altitud en un área costera, y, sin embargo, sus políticas subestiman los grandes peligros de las inundaciones, además de que no cuenta con requisitos sobre la altura que deben tener los edificios de vivienda y los comercios, para estar protegidos ante eventuales inundaciones. </a:t>
            </a:r>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041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4115">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5745420D-22D6-3D65-F849-B89A0B74D4C6}"/>
              </a:ext>
            </a:extLst>
          </p:cNvPr>
          <p:cNvSpPr>
            <a:spLocks noGrp="1"/>
          </p:cNvSpPr>
          <p:nvPr>
            <p:ph idx="1"/>
          </p:nvPr>
        </p:nvSpPr>
        <p:spPr>
          <a:xfrm>
            <a:off x="838200" y="1825625"/>
            <a:ext cx="5387502" cy="4351338"/>
          </a:xfrm>
        </p:spPr>
        <p:txBody>
          <a:bodyPr>
            <a:normAutofit/>
          </a:bodyPr>
          <a:lstStyle/>
          <a:p>
            <a:pPr marL="0" indent="0">
              <a:buNone/>
            </a:pPr>
            <a:r>
              <a:rPr lang="es-MX"/>
              <a:t>Se muestra la falta de planificación a largo plazo, pues de haber sido diferente, no habría salvado a todas las propiedades de las inundaciones pero sí hubiera evitado muchos daños.</a:t>
            </a:r>
          </a:p>
          <a:p>
            <a:endParaRPr lang="es-MX" dirty="0"/>
          </a:p>
        </p:txBody>
      </p:sp>
      <p:pic>
        <p:nvPicPr>
          <p:cNvPr id="4098" name="Picture 2" descr="Agua de inundación marrón con la ciudad de Houston en el fondo">
            <a:extLst>
              <a:ext uri="{FF2B5EF4-FFF2-40B4-BE49-F238E27FC236}">
                <a16:creationId xmlns:a16="http://schemas.microsoft.com/office/drawing/2014/main" id="{498E6C62-F59E-68FD-7AF6-E97DC06D93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26" r="19981" b="1"/>
          <a:stretch/>
        </p:blipFill>
        <p:spPr bwMode="auto">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
        <p:nvSpPr>
          <p:cNvPr id="4118"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20"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537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C0D7A5E-35C6-5AD2-E122-515C3D362356}"/>
              </a:ext>
            </a:extLst>
          </p:cNvPr>
          <p:cNvSpPr>
            <a:spLocks noGrp="1"/>
          </p:cNvSpPr>
          <p:nvPr>
            <p:ph type="title"/>
          </p:nvPr>
        </p:nvSpPr>
        <p:spPr>
          <a:xfrm>
            <a:off x="686834" y="1153572"/>
            <a:ext cx="3200400" cy="4461163"/>
          </a:xfrm>
        </p:spPr>
        <p:txBody>
          <a:bodyPr>
            <a:normAutofit/>
          </a:bodyPr>
          <a:lstStyle/>
          <a:p>
            <a:r>
              <a:rPr lang="es-MX">
                <a:solidFill>
                  <a:srgbClr val="FFFFFF"/>
                </a:solidFill>
              </a:rPr>
              <a:t>Bibliografía</a:t>
            </a:r>
          </a:p>
        </p:txBody>
      </p:sp>
      <p:sp>
        <p:nvSpPr>
          <p:cNvPr id="3" name="Marcador de contenido 2">
            <a:extLst>
              <a:ext uri="{FF2B5EF4-FFF2-40B4-BE49-F238E27FC236}">
                <a16:creationId xmlns:a16="http://schemas.microsoft.com/office/drawing/2014/main" id="{330E2C74-2349-B54A-22DD-E54533D293BF}"/>
              </a:ext>
            </a:extLst>
          </p:cNvPr>
          <p:cNvSpPr>
            <a:spLocks noGrp="1"/>
          </p:cNvSpPr>
          <p:nvPr>
            <p:ph idx="1"/>
          </p:nvPr>
        </p:nvSpPr>
        <p:spPr>
          <a:xfrm>
            <a:off x="4447308" y="591344"/>
            <a:ext cx="6906491" cy="5585619"/>
          </a:xfrm>
        </p:spPr>
        <p:txBody>
          <a:bodyPr anchor="ctr">
            <a:normAutofit/>
          </a:bodyPr>
          <a:lstStyle/>
          <a:p>
            <a:r>
              <a:rPr lang="es-MX" sz="1500"/>
              <a:t>Deutsche Welle, (2017). Huracán "Harvey" alcanza la categoría cuatro. Catástrofes. DW. Disponible en: </a:t>
            </a:r>
            <a:r>
              <a:rPr lang="es-MX" sz="1500">
                <a:hlinkClick r:id="rId2"/>
              </a:rPr>
              <a:t>https://www.dw.com/es/hurac%C3%A1n-harvey-alcanza-la-categor%C3%ADa-cuatro/a-40247596</a:t>
            </a:r>
            <a:r>
              <a:rPr lang="es-MX" sz="1500"/>
              <a:t> </a:t>
            </a:r>
          </a:p>
          <a:p>
            <a:r>
              <a:rPr lang="es-MX" sz="1500"/>
              <a:t>Friedman, L. &amp; Schwartz, J., (2017). ¿Por qué el huracán Harvey ha sido tan devastador? </a:t>
            </a:r>
            <a:r>
              <a:rPr lang="es-MX" sz="1500" err="1"/>
              <a:t>The</a:t>
            </a:r>
            <a:r>
              <a:rPr lang="es-MX" sz="1500"/>
              <a:t> New York Times. Disponible en: </a:t>
            </a:r>
            <a:r>
              <a:rPr lang="es-MX" sz="1500">
                <a:hlinkClick r:id="rId3"/>
              </a:rPr>
              <a:t>https://www.nytimes.com/es/2017/08/30/espanol/por-que-el-huracan-harvey-ha-sido-tan-devastador.html</a:t>
            </a:r>
            <a:r>
              <a:rPr lang="es-MX" sz="1500"/>
              <a:t> </a:t>
            </a:r>
          </a:p>
          <a:p>
            <a:r>
              <a:rPr lang="es-MX" sz="1500"/>
              <a:t>Isidore, C., (2017). ¿Cuánto le costará Harvey a EE.UU.? Ya es uno de los desastres naturales más costosos de la historia. CNN. Disponible en: </a:t>
            </a:r>
            <a:r>
              <a:rPr lang="es-MX" sz="1500">
                <a:hlinkClick r:id="rId4"/>
              </a:rPr>
              <a:t>https://cnnespanol.cnn.com/2017/08/30/cuanto-le-costara-harvey-a-ee-uu-ya-es-uno-de-los-desastres-naturales-mas-caros-de-la-historia/</a:t>
            </a:r>
            <a:r>
              <a:rPr lang="es-MX" sz="1500"/>
              <a:t> </a:t>
            </a:r>
          </a:p>
          <a:p>
            <a:r>
              <a:rPr lang="es-MX" sz="1500"/>
              <a:t>McCormick, K., (2018). Houston analiza el panorama de políticas tras el huracán Harvey. Lincoln </a:t>
            </a:r>
            <a:r>
              <a:rPr lang="es-MX" sz="1500" err="1"/>
              <a:t>Institute</a:t>
            </a:r>
            <a:r>
              <a:rPr lang="es-MX" sz="1500"/>
              <a:t> </a:t>
            </a:r>
            <a:r>
              <a:rPr lang="es-MX" sz="1500" err="1"/>
              <a:t>of</a:t>
            </a:r>
            <a:r>
              <a:rPr lang="es-MX" sz="1500"/>
              <a:t> </a:t>
            </a:r>
            <a:r>
              <a:rPr lang="es-MX" sz="1500" err="1"/>
              <a:t>Land</a:t>
            </a:r>
            <a:r>
              <a:rPr lang="es-MX" sz="1500"/>
              <a:t> </a:t>
            </a:r>
            <a:r>
              <a:rPr lang="es-MX" sz="1500" err="1"/>
              <a:t>Policy</a:t>
            </a:r>
            <a:r>
              <a:rPr lang="es-MX" sz="1500"/>
              <a:t>. Disponible en: </a:t>
            </a:r>
            <a:r>
              <a:rPr lang="es-MX" sz="1500">
                <a:hlinkClick r:id="rId5"/>
              </a:rPr>
              <a:t>https://www.lincolninst.edu/publications/articles/houston-analiza-el-panorama-politicas-tras-el-huracan-harvey</a:t>
            </a:r>
            <a:r>
              <a:rPr lang="es-MX" sz="1500"/>
              <a:t> </a:t>
            </a:r>
          </a:p>
          <a:p>
            <a:r>
              <a:rPr lang="es-MX" sz="1500"/>
              <a:t>Patterson, T., (2017). Las 3 razones por las que gran parte de Houston quedó bajó el agua. CNN. Disponible en: </a:t>
            </a:r>
            <a:r>
              <a:rPr lang="es-MX" sz="1500">
                <a:hlinkClick r:id="rId6"/>
              </a:rPr>
              <a:t>https://cnnespanol.cnn.com/2017/08/31/diseno-urbano-houston-inundaciones-harvey/</a:t>
            </a:r>
            <a:r>
              <a:rPr lang="es-MX" sz="1500"/>
              <a:t>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388047"/>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170</TotalTime>
  <Words>516</Words>
  <Application>Microsoft Office PowerPoint</Application>
  <PresentationFormat>Panorámica</PresentationFormat>
  <Paragraphs>21</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Aharoni</vt:lpstr>
      <vt:lpstr>Arial</vt:lpstr>
      <vt:lpstr>Avenir Next LT Pro</vt:lpstr>
      <vt:lpstr>Calibri</vt:lpstr>
      <vt:lpstr>ShapesVTI</vt:lpstr>
      <vt:lpstr>Huracán Harvey 2017</vt:lpstr>
      <vt:lpstr>¿Dónde ocurrió?</vt:lpstr>
      <vt:lpstr>Clasificación del fenómeno</vt:lpstr>
      <vt:lpstr>Daños</vt:lpstr>
      <vt:lpstr>Discusión</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Huracán Harvey 2017</dc:title>
  <dc:creator>Carolina Martinez Santiago</dc:creator>
  <cp:lastModifiedBy>Carolina Martinez Santiago</cp:lastModifiedBy>
  <cp:revision>3</cp:revision>
  <dcterms:created xsi:type="dcterms:W3CDTF">2023-08-21T19:30:13Z</dcterms:created>
  <dcterms:modified xsi:type="dcterms:W3CDTF">2023-08-21T22:20:26Z</dcterms:modified>
</cp:coreProperties>
</file>