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2" r:id="rId6"/>
    <p:sldId id="263" r:id="rId7"/>
    <p:sldId id="264" r:id="rId8"/>
    <p:sldId id="261"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56463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16034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66767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34704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30143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48266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322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43972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58822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67733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9/14/2023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92171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9/14/2023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1661746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custom-scripts.sentinel-hub.com/sentinel-2/gndvi/" TargetMode="External"/><Relationship Id="rId2" Type="http://schemas.openxmlformats.org/officeDocument/2006/relationships/hyperlink" Target="https://www.auravant.com/ayuda-es/imagenes-indices-y-capas/3636624-que-es-el-indice-gndv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1" name="Rectangle 1030">
            <a:extLst>
              <a:ext uri="{FF2B5EF4-FFF2-40B4-BE49-F238E27FC236}">
                <a16:creationId xmlns:a16="http://schemas.microsoft.com/office/drawing/2014/main" id="{DA9B06D8-F0B8-433D-814C-0A14E9E87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06EE080B-92AC-E2AE-0D41-D13D94AC0ADE}"/>
              </a:ext>
            </a:extLst>
          </p:cNvPr>
          <p:cNvSpPr>
            <a:spLocks noGrp="1"/>
          </p:cNvSpPr>
          <p:nvPr>
            <p:ph type="subTitle" idx="1"/>
          </p:nvPr>
        </p:nvSpPr>
        <p:spPr>
          <a:xfrm>
            <a:off x="838200" y="4164307"/>
            <a:ext cx="3739624" cy="2007894"/>
          </a:xfrm>
        </p:spPr>
        <p:txBody>
          <a:bodyPr>
            <a:normAutofit/>
          </a:bodyPr>
          <a:lstStyle/>
          <a:p>
            <a:r>
              <a:rPr lang="es-MX"/>
              <a:t>Laboratorio de Geografía Aplicada V </a:t>
            </a:r>
          </a:p>
          <a:p>
            <a:r>
              <a:rPr lang="es-MX"/>
              <a:t>Carolina Martínez Santiago</a:t>
            </a:r>
            <a:endParaRPr lang="es-MX" dirty="0"/>
          </a:p>
        </p:txBody>
      </p:sp>
      <p:pic>
        <p:nvPicPr>
          <p:cNvPr id="1026" name="Picture 2" descr="Satélites artificiales que orbitan alrededor del planeta tierra con  tecnología inalámbrica red global de internet 5g comunicación por satélite  en ilustración de fondo plano | Vector Premium">
            <a:extLst>
              <a:ext uri="{FF2B5EF4-FFF2-40B4-BE49-F238E27FC236}">
                <a16:creationId xmlns:a16="http://schemas.microsoft.com/office/drawing/2014/main" id="{820D5A1C-84E5-DFF9-2193-BD06033D3F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26" r="5283" b="2"/>
          <a:stretch/>
        </p:blipFill>
        <p:spPr bwMode="auto">
          <a:xfrm>
            <a:off x="4839915" y="596644"/>
            <a:ext cx="6748854" cy="566471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63CB672-E693-CA7D-9325-2BDB31B7EC18}"/>
              </a:ext>
            </a:extLst>
          </p:cNvPr>
          <p:cNvSpPr>
            <a:spLocks noGrp="1"/>
          </p:cNvSpPr>
          <p:nvPr>
            <p:ph type="ctrTitle"/>
          </p:nvPr>
        </p:nvSpPr>
        <p:spPr>
          <a:xfrm>
            <a:off x="838201" y="1182313"/>
            <a:ext cx="7245794" cy="2504408"/>
          </a:xfrm>
        </p:spPr>
        <p:txBody>
          <a:bodyPr anchor="ctr">
            <a:normAutofit/>
          </a:bodyPr>
          <a:lstStyle/>
          <a:p>
            <a:r>
              <a:rPr lang="es-MX"/>
              <a:t>GNDVI</a:t>
            </a:r>
            <a:endParaRPr lang="es-MX" dirty="0"/>
          </a:p>
        </p:txBody>
      </p:sp>
    </p:spTree>
    <p:extLst>
      <p:ext uri="{BB962C8B-B14F-4D97-AF65-F5344CB8AC3E}">
        <p14:creationId xmlns:p14="http://schemas.microsoft.com/office/powerpoint/2010/main" val="119146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4">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746E573-A18E-19DE-3DC3-59EE61059B55}"/>
              </a:ext>
            </a:extLst>
          </p:cNvPr>
          <p:cNvSpPr>
            <a:spLocks noGrp="1"/>
          </p:cNvSpPr>
          <p:nvPr>
            <p:ph type="title"/>
          </p:nvPr>
        </p:nvSpPr>
        <p:spPr>
          <a:xfrm>
            <a:off x="838201" y="596645"/>
            <a:ext cx="10515600" cy="1743784"/>
          </a:xfrm>
        </p:spPr>
        <p:txBody>
          <a:bodyPr anchor="b">
            <a:normAutofit/>
          </a:bodyPr>
          <a:lstStyle/>
          <a:p>
            <a:r>
              <a:rPr lang="es-MX" sz="5000" dirty="0"/>
              <a:t>GNDVI (Índice de vegetación de diferencia normalizada verde)</a:t>
            </a:r>
          </a:p>
        </p:txBody>
      </p:sp>
      <p:sp>
        <p:nvSpPr>
          <p:cNvPr id="3" name="Marcador de contenido 2">
            <a:extLst>
              <a:ext uri="{FF2B5EF4-FFF2-40B4-BE49-F238E27FC236}">
                <a16:creationId xmlns:a16="http://schemas.microsoft.com/office/drawing/2014/main" id="{1C0C87E2-01D9-6E81-1C61-1CB06ADC5F68}"/>
              </a:ext>
            </a:extLst>
          </p:cNvPr>
          <p:cNvSpPr>
            <a:spLocks noGrp="1"/>
          </p:cNvSpPr>
          <p:nvPr>
            <p:ph idx="1"/>
          </p:nvPr>
        </p:nvSpPr>
        <p:spPr>
          <a:xfrm>
            <a:off x="892551" y="2462981"/>
            <a:ext cx="6889955" cy="3691424"/>
          </a:xfrm>
        </p:spPr>
        <p:txBody>
          <a:bodyPr anchor="ctr">
            <a:noAutofit/>
          </a:bodyPr>
          <a:lstStyle/>
          <a:p>
            <a:pPr marL="0" indent="0" algn="just">
              <a:lnSpc>
                <a:spcPct val="100000"/>
              </a:lnSpc>
              <a:buNone/>
            </a:pPr>
            <a:r>
              <a:rPr lang="es-MX" sz="2200" dirty="0"/>
              <a:t>El Índice GNDVI es un índice del “verdor” de la planta o actividad fotosintética. Es uno de los índices de vegetación más utilizados para determinar la captación de agua y nitrógeno en el dosel del cultivo. Los valores arrojados por dicho índice también oscilan entre -1 y 1. Valores entre -1 y 0 están asociados a la presencia de agua o suelo desnudo mientras que los valores de 0 y significan una alta presencia de clorofila y nitrógeno. Este índice se emplea fundamentalmente en la etapa intermedia y final del ciclo del cultivo (</a:t>
            </a:r>
            <a:r>
              <a:rPr lang="es-MX" sz="2200" dirty="0" err="1"/>
              <a:t>Auravant</a:t>
            </a:r>
            <a:r>
              <a:rPr lang="es-MX" sz="2200" dirty="0"/>
              <a:t>, 2023).</a:t>
            </a:r>
          </a:p>
        </p:txBody>
      </p:sp>
      <p:pic>
        <p:nvPicPr>
          <p:cNvPr id="7" name="Graphic 6" descr="Suculento">
            <a:extLst>
              <a:ext uri="{FF2B5EF4-FFF2-40B4-BE49-F238E27FC236}">
                <a16:creationId xmlns:a16="http://schemas.microsoft.com/office/drawing/2014/main" id="{0BD39DF8-153B-AB00-5B3D-ED46045251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2116" y="2462981"/>
            <a:ext cx="3217333" cy="3217333"/>
          </a:xfrm>
          <a:prstGeom prst="rect">
            <a:avLst/>
          </a:prstGeom>
        </p:spPr>
      </p:pic>
    </p:spTree>
    <p:extLst>
      <p:ext uri="{BB962C8B-B14F-4D97-AF65-F5344CB8AC3E}">
        <p14:creationId xmlns:p14="http://schemas.microsoft.com/office/powerpoint/2010/main" val="117793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869131-809F-4714-9B05-385CAF00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35AF7B-F72F-808C-775A-B106D2E1A9CE}"/>
              </a:ext>
            </a:extLst>
          </p:cNvPr>
          <p:cNvSpPr>
            <a:spLocks noGrp="1"/>
          </p:cNvSpPr>
          <p:nvPr>
            <p:ph type="title"/>
          </p:nvPr>
        </p:nvSpPr>
        <p:spPr>
          <a:xfrm>
            <a:off x="6517284" y="506705"/>
            <a:ext cx="4988916" cy="2888685"/>
          </a:xfrm>
        </p:spPr>
        <p:txBody>
          <a:bodyPr anchor="b">
            <a:normAutofit/>
          </a:bodyPr>
          <a:lstStyle/>
          <a:p>
            <a:r>
              <a:rPr lang="es-MX" dirty="0"/>
              <a:t>Fórmula del GNDVI</a:t>
            </a:r>
          </a:p>
        </p:txBody>
      </p:sp>
      <p:sp>
        <p:nvSpPr>
          <p:cNvPr id="3" name="Marcador de contenido 2">
            <a:extLst>
              <a:ext uri="{FF2B5EF4-FFF2-40B4-BE49-F238E27FC236}">
                <a16:creationId xmlns:a16="http://schemas.microsoft.com/office/drawing/2014/main" id="{2E94529D-071A-CBF6-4358-C6242EE9B91B}"/>
              </a:ext>
            </a:extLst>
          </p:cNvPr>
          <p:cNvSpPr>
            <a:spLocks noGrp="1"/>
          </p:cNvSpPr>
          <p:nvPr>
            <p:ph idx="1"/>
          </p:nvPr>
        </p:nvSpPr>
        <p:spPr>
          <a:xfrm>
            <a:off x="6517285" y="3564412"/>
            <a:ext cx="4988916" cy="2696944"/>
          </a:xfrm>
        </p:spPr>
        <p:txBody>
          <a:bodyPr>
            <a:normAutofit/>
          </a:bodyPr>
          <a:lstStyle/>
          <a:p>
            <a:pPr marL="0" indent="0">
              <a:buNone/>
            </a:pPr>
            <a:r>
              <a:rPr lang="es-MX" sz="2800"/>
              <a:t>(B08 - B03) / (B08 + B03)</a:t>
            </a:r>
            <a:endParaRPr lang="es-MX" sz="2800" dirty="0"/>
          </a:p>
        </p:txBody>
      </p:sp>
      <p:pic>
        <p:nvPicPr>
          <p:cNvPr id="7" name="Imagen 6">
            <a:extLst>
              <a:ext uri="{FF2B5EF4-FFF2-40B4-BE49-F238E27FC236}">
                <a16:creationId xmlns:a16="http://schemas.microsoft.com/office/drawing/2014/main" id="{017D8BC6-E0F0-E649-8BB0-2CBD782D7488}"/>
              </a:ext>
            </a:extLst>
          </p:cNvPr>
          <p:cNvPicPr>
            <a:picLocks noChangeAspect="1"/>
          </p:cNvPicPr>
          <p:nvPr/>
        </p:nvPicPr>
        <p:blipFill>
          <a:blip r:embed="rId2"/>
          <a:stretch>
            <a:fillRect/>
          </a:stretch>
        </p:blipFill>
        <p:spPr>
          <a:xfrm>
            <a:off x="594359" y="1616292"/>
            <a:ext cx="5555999" cy="3619591"/>
          </a:xfrm>
          <a:prstGeom prst="rect">
            <a:avLst/>
          </a:prstGeom>
        </p:spPr>
      </p:pic>
    </p:spTree>
    <p:extLst>
      <p:ext uri="{BB962C8B-B14F-4D97-AF65-F5344CB8AC3E}">
        <p14:creationId xmlns:p14="http://schemas.microsoft.com/office/powerpoint/2010/main" val="275255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91537-7B39-ABD9-1D7F-59F5233E5789}"/>
              </a:ext>
            </a:extLst>
          </p:cNvPr>
          <p:cNvSpPr>
            <a:spLocks noGrp="1"/>
          </p:cNvSpPr>
          <p:nvPr>
            <p:ph type="title"/>
          </p:nvPr>
        </p:nvSpPr>
        <p:spPr>
          <a:xfrm>
            <a:off x="838200" y="162233"/>
            <a:ext cx="10515600" cy="1150373"/>
          </a:xfrm>
        </p:spPr>
        <p:txBody>
          <a:bodyPr/>
          <a:lstStyle/>
          <a:p>
            <a:r>
              <a:rPr lang="es-MX" dirty="0"/>
              <a:t>GNVI de Tekax antes</a:t>
            </a:r>
          </a:p>
        </p:txBody>
      </p:sp>
      <p:sp>
        <p:nvSpPr>
          <p:cNvPr id="3" name="Marcador de contenido 2">
            <a:extLst>
              <a:ext uri="{FF2B5EF4-FFF2-40B4-BE49-F238E27FC236}">
                <a16:creationId xmlns:a16="http://schemas.microsoft.com/office/drawing/2014/main" id="{4CB48F2B-017D-E3AF-6B43-68A1A231D548}"/>
              </a:ext>
            </a:extLst>
          </p:cNvPr>
          <p:cNvSpPr>
            <a:spLocks noGrp="1"/>
          </p:cNvSpPr>
          <p:nvPr>
            <p:ph idx="1"/>
          </p:nvPr>
        </p:nvSpPr>
        <p:spPr>
          <a:xfrm>
            <a:off x="7197214" y="1598785"/>
            <a:ext cx="4156586" cy="2869976"/>
          </a:xfrm>
        </p:spPr>
        <p:txBody>
          <a:bodyPr/>
          <a:lstStyle/>
          <a:p>
            <a:pPr marL="0" indent="0">
              <a:buNone/>
            </a:pPr>
            <a:r>
              <a:rPr lang="es-MX" dirty="0"/>
              <a:t>En esta primera imagen se puede notar que los valores están más alejados de uno, esto significa que comparada con las otras dos imágenes el nivel de verdor es menor antes del la llegada del huracán.</a:t>
            </a:r>
          </a:p>
        </p:txBody>
      </p:sp>
      <p:pic>
        <p:nvPicPr>
          <p:cNvPr id="7" name="Imagen 6">
            <a:extLst>
              <a:ext uri="{FF2B5EF4-FFF2-40B4-BE49-F238E27FC236}">
                <a16:creationId xmlns:a16="http://schemas.microsoft.com/office/drawing/2014/main" id="{39950B85-B545-5DC9-BFA1-8F33E5262F12}"/>
              </a:ext>
            </a:extLst>
          </p:cNvPr>
          <p:cNvPicPr>
            <a:picLocks noChangeAspect="1"/>
          </p:cNvPicPr>
          <p:nvPr/>
        </p:nvPicPr>
        <p:blipFill>
          <a:blip r:embed="rId2"/>
          <a:stretch>
            <a:fillRect/>
          </a:stretch>
        </p:blipFill>
        <p:spPr>
          <a:xfrm>
            <a:off x="838200" y="1598784"/>
            <a:ext cx="6020640" cy="4629796"/>
          </a:xfrm>
          <a:prstGeom prst="rect">
            <a:avLst/>
          </a:prstGeom>
        </p:spPr>
      </p:pic>
      <p:pic>
        <p:nvPicPr>
          <p:cNvPr id="9" name="Imagen 8">
            <a:extLst>
              <a:ext uri="{FF2B5EF4-FFF2-40B4-BE49-F238E27FC236}">
                <a16:creationId xmlns:a16="http://schemas.microsoft.com/office/drawing/2014/main" id="{769D46E6-1C5B-6B3C-C528-E5BEE1BA57ED}"/>
              </a:ext>
            </a:extLst>
          </p:cNvPr>
          <p:cNvPicPr>
            <a:picLocks noChangeAspect="1"/>
          </p:cNvPicPr>
          <p:nvPr/>
        </p:nvPicPr>
        <p:blipFill>
          <a:blip r:embed="rId3"/>
          <a:stretch>
            <a:fillRect/>
          </a:stretch>
        </p:blipFill>
        <p:spPr>
          <a:xfrm>
            <a:off x="6990736" y="4919073"/>
            <a:ext cx="674202" cy="1309507"/>
          </a:xfrm>
          <a:prstGeom prst="rect">
            <a:avLst/>
          </a:prstGeom>
        </p:spPr>
      </p:pic>
    </p:spTree>
    <p:extLst>
      <p:ext uri="{BB962C8B-B14F-4D97-AF65-F5344CB8AC3E}">
        <p14:creationId xmlns:p14="http://schemas.microsoft.com/office/powerpoint/2010/main" val="105982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91537-7B39-ABD9-1D7F-59F5233E5789}"/>
              </a:ext>
            </a:extLst>
          </p:cNvPr>
          <p:cNvSpPr>
            <a:spLocks noGrp="1"/>
          </p:cNvSpPr>
          <p:nvPr>
            <p:ph type="title"/>
          </p:nvPr>
        </p:nvSpPr>
        <p:spPr>
          <a:xfrm>
            <a:off x="838200" y="176982"/>
            <a:ext cx="10515600" cy="1151800"/>
          </a:xfrm>
        </p:spPr>
        <p:txBody>
          <a:bodyPr/>
          <a:lstStyle/>
          <a:p>
            <a:r>
              <a:rPr lang="es-MX" dirty="0"/>
              <a:t>GNVI de Tekax durante</a:t>
            </a:r>
          </a:p>
        </p:txBody>
      </p:sp>
      <p:sp>
        <p:nvSpPr>
          <p:cNvPr id="3" name="Marcador de contenido 2">
            <a:extLst>
              <a:ext uri="{FF2B5EF4-FFF2-40B4-BE49-F238E27FC236}">
                <a16:creationId xmlns:a16="http://schemas.microsoft.com/office/drawing/2014/main" id="{4CB48F2B-017D-E3AF-6B43-68A1A231D548}"/>
              </a:ext>
            </a:extLst>
          </p:cNvPr>
          <p:cNvSpPr>
            <a:spLocks noGrp="1"/>
          </p:cNvSpPr>
          <p:nvPr>
            <p:ph idx="1"/>
          </p:nvPr>
        </p:nvSpPr>
        <p:spPr>
          <a:xfrm>
            <a:off x="6931742" y="1690689"/>
            <a:ext cx="4422057" cy="2925556"/>
          </a:xfrm>
        </p:spPr>
        <p:txBody>
          <a:bodyPr>
            <a:normAutofit fontScale="92500" lnSpcReduction="10000"/>
          </a:bodyPr>
          <a:lstStyle/>
          <a:p>
            <a:pPr marL="0" indent="0">
              <a:buNone/>
            </a:pPr>
            <a:r>
              <a:rPr lang="es-MX" dirty="0"/>
              <a:t>En la imagen que se empleó para analizar la vegetación durante la llegada del huracán, notamos que hay valores más cercanos a 1 y es por ello que el verdor se ha intensificado en comparación con la imagen anterior. Esto puede ser debido a toda el agua que ha traído el huracán y ha sido absorbida por la vegetación.</a:t>
            </a:r>
          </a:p>
        </p:txBody>
      </p:sp>
      <p:pic>
        <p:nvPicPr>
          <p:cNvPr id="4" name="Imagen 3">
            <a:extLst>
              <a:ext uri="{FF2B5EF4-FFF2-40B4-BE49-F238E27FC236}">
                <a16:creationId xmlns:a16="http://schemas.microsoft.com/office/drawing/2014/main" id="{21AA4A27-4DF5-401B-70A7-E1C15AC3E808}"/>
              </a:ext>
            </a:extLst>
          </p:cNvPr>
          <p:cNvPicPr>
            <a:picLocks noChangeAspect="1"/>
          </p:cNvPicPr>
          <p:nvPr/>
        </p:nvPicPr>
        <p:blipFill>
          <a:blip r:embed="rId2"/>
          <a:stretch>
            <a:fillRect/>
          </a:stretch>
        </p:blipFill>
        <p:spPr>
          <a:xfrm>
            <a:off x="838200" y="1690688"/>
            <a:ext cx="5816088" cy="4621169"/>
          </a:xfrm>
          <a:prstGeom prst="rect">
            <a:avLst/>
          </a:prstGeom>
        </p:spPr>
      </p:pic>
      <p:pic>
        <p:nvPicPr>
          <p:cNvPr id="6" name="Imagen 5">
            <a:extLst>
              <a:ext uri="{FF2B5EF4-FFF2-40B4-BE49-F238E27FC236}">
                <a16:creationId xmlns:a16="http://schemas.microsoft.com/office/drawing/2014/main" id="{34BB3AF2-3B18-E447-E467-0E01D1E388AD}"/>
              </a:ext>
            </a:extLst>
          </p:cNvPr>
          <p:cNvPicPr>
            <a:picLocks noChangeAspect="1"/>
          </p:cNvPicPr>
          <p:nvPr/>
        </p:nvPicPr>
        <p:blipFill>
          <a:blip r:embed="rId3"/>
          <a:stretch>
            <a:fillRect/>
          </a:stretch>
        </p:blipFill>
        <p:spPr>
          <a:xfrm>
            <a:off x="6755100" y="4978152"/>
            <a:ext cx="633841" cy="1333706"/>
          </a:xfrm>
          <a:prstGeom prst="rect">
            <a:avLst/>
          </a:prstGeom>
        </p:spPr>
      </p:pic>
    </p:spTree>
    <p:extLst>
      <p:ext uri="{BB962C8B-B14F-4D97-AF65-F5344CB8AC3E}">
        <p14:creationId xmlns:p14="http://schemas.microsoft.com/office/powerpoint/2010/main" val="235322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91537-7B39-ABD9-1D7F-59F5233E5789}"/>
              </a:ext>
            </a:extLst>
          </p:cNvPr>
          <p:cNvSpPr>
            <a:spLocks noGrp="1"/>
          </p:cNvSpPr>
          <p:nvPr>
            <p:ph type="title"/>
          </p:nvPr>
        </p:nvSpPr>
        <p:spPr>
          <a:xfrm>
            <a:off x="838200" y="117988"/>
            <a:ext cx="10515600" cy="1209368"/>
          </a:xfrm>
        </p:spPr>
        <p:txBody>
          <a:bodyPr/>
          <a:lstStyle/>
          <a:p>
            <a:r>
              <a:rPr lang="es-MX" dirty="0"/>
              <a:t>GNVI de Tekax después</a:t>
            </a:r>
          </a:p>
        </p:txBody>
      </p:sp>
      <p:sp>
        <p:nvSpPr>
          <p:cNvPr id="3" name="Marcador de contenido 2">
            <a:extLst>
              <a:ext uri="{FF2B5EF4-FFF2-40B4-BE49-F238E27FC236}">
                <a16:creationId xmlns:a16="http://schemas.microsoft.com/office/drawing/2014/main" id="{4CB48F2B-017D-E3AF-6B43-68A1A231D548}"/>
              </a:ext>
            </a:extLst>
          </p:cNvPr>
          <p:cNvSpPr>
            <a:spLocks noGrp="1"/>
          </p:cNvSpPr>
          <p:nvPr>
            <p:ph idx="1"/>
          </p:nvPr>
        </p:nvSpPr>
        <p:spPr>
          <a:xfrm>
            <a:off x="7005484" y="1690689"/>
            <a:ext cx="4348316" cy="2689582"/>
          </a:xfrm>
        </p:spPr>
        <p:txBody>
          <a:bodyPr>
            <a:normAutofit lnSpcReduction="10000"/>
          </a:bodyPr>
          <a:lstStyle/>
          <a:p>
            <a:r>
              <a:rPr lang="es-MX" dirty="0"/>
              <a:t>Finalmente, al haber transcurrido un tiempo tras el paso del huracán, se observan valores aún más cercanos a 1, por lo que se puede inferir que toda el agua que trajo el huracán a la zona fue aprovechada por la vegetación y ha continuado creciendo.</a:t>
            </a:r>
          </a:p>
        </p:txBody>
      </p:sp>
      <p:pic>
        <p:nvPicPr>
          <p:cNvPr id="7" name="Imagen 6">
            <a:extLst>
              <a:ext uri="{FF2B5EF4-FFF2-40B4-BE49-F238E27FC236}">
                <a16:creationId xmlns:a16="http://schemas.microsoft.com/office/drawing/2014/main" id="{B611A59A-33E4-5661-FDC5-82E73203BB5F}"/>
              </a:ext>
            </a:extLst>
          </p:cNvPr>
          <p:cNvPicPr>
            <a:picLocks noChangeAspect="1"/>
          </p:cNvPicPr>
          <p:nvPr/>
        </p:nvPicPr>
        <p:blipFill>
          <a:blip r:embed="rId2"/>
          <a:stretch>
            <a:fillRect/>
          </a:stretch>
        </p:blipFill>
        <p:spPr>
          <a:xfrm>
            <a:off x="838200" y="1690688"/>
            <a:ext cx="5801535" cy="4648849"/>
          </a:xfrm>
          <a:prstGeom prst="rect">
            <a:avLst/>
          </a:prstGeom>
        </p:spPr>
      </p:pic>
      <p:pic>
        <p:nvPicPr>
          <p:cNvPr id="9" name="Imagen 8">
            <a:extLst>
              <a:ext uri="{FF2B5EF4-FFF2-40B4-BE49-F238E27FC236}">
                <a16:creationId xmlns:a16="http://schemas.microsoft.com/office/drawing/2014/main" id="{DF51933E-70EE-5108-CCB2-5DFE2CE15B17}"/>
              </a:ext>
            </a:extLst>
          </p:cNvPr>
          <p:cNvPicPr>
            <a:picLocks noChangeAspect="1"/>
          </p:cNvPicPr>
          <p:nvPr/>
        </p:nvPicPr>
        <p:blipFill>
          <a:blip r:embed="rId3"/>
          <a:stretch>
            <a:fillRect/>
          </a:stretch>
        </p:blipFill>
        <p:spPr>
          <a:xfrm>
            <a:off x="6762562" y="4953023"/>
            <a:ext cx="700122" cy="1386515"/>
          </a:xfrm>
          <a:prstGeom prst="rect">
            <a:avLst/>
          </a:prstGeom>
        </p:spPr>
      </p:pic>
    </p:spTree>
    <p:extLst>
      <p:ext uri="{BB962C8B-B14F-4D97-AF65-F5344CB8AC3E}">
        <p14:creationId xmlns:p14="http://schemas.microsoft.com/office/powerpoint/2010/main" val="105270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BE207-17E1-D582-0AE7-E2467B662397}"/>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0B504C1F-8EAB-B868-EE10-88744BD61FC2}"/>
              </a:ext>
            </a:extLst>
          </p:cNvPr>
          <p:cNvSpPr>
            <a:spLocks noGrp="1"/>
          </p:cNvSpPr>
          <p:nvPr>
            <p:ph idx="1"/>
          </p:nvPr>
        </p:nvSpPr>
        <p:spPr>
          <a:xfrm>
            <a:off x="838200" y="4851398"/>
            <a:ext cx="10410660" cy="1325564"/>
          </a:xfrm>
        </p:spPr>
        <p:txBody>
          <a:bodyPr/>
          <a:lstStyle/>
          <a:p>
            <a:pPr marL="0" indent="0" algn="just">
              <a:buNone/>
            </a:pPr>
            <a:r>
              <a:rPr lang="es-MX" dirty="0"/>
              <a:t>Hay factores (nubes) que pueden alterar los valores, sin embargo, es evidente como han aumentado los niveles de verdor en la zona comparando los tres momentos, teniendo como resultado final un beneficio para la vegetación tras el paso del huracán.</a:t>
            </a:r>
          </a:p>
        </p:txBody>
      </p:sp>
      <p:pic>
        <p:nvPicPr>
          <p:cNvPr id="4" name="Imagen 3">
            <a:extLst>
              <a:ext uri="{FF2B5EF4-FFF2-40B4-BE49-F238E27FC236}">
                <a16:creationId xmlns:a16="http://schemas.microsoft.com/office/drawing/2014/main" id="{E8AAF666-40A0-A2C5-80E0-FAC6B4834D4B}"/>
              </a:ext>
            </a:extLst>
          </p:cNvPr>
          <p:cNvPicPr>
            <a:picLocks noChangeAspect="1"/>
          </p:cNvPicPr>
          <p:nvPr/>
        </p:nvPicPr>
        <p:blipFill>
          <a:blip r:embed="rId2"/>
          <a:stretch>
            <a:fillRect/>
          </a:stretch>
        </p:blipFill>
        <p:spPr>
          <a:xfrm>
            <a:off x="838200" y="2006602"/>
            <a:ext cx="3261852" cy="2508323"/>
          </a:xfrm>
          <a:prstGeom prst="rect">
            <a:avLst/>
          </a:prstGeom>
        </p:spPr>
      </p:pic>
      <p:pic>
        <p:nvPicPr>
          <p:cNvPr id="5" name="Imagen 4">
            <a:extLst>
              <a:ext uri="{FF2B5EF4-FFF2-40B4-BE49-F238E27FC236}">
                <a16:creationId xmlns:a16="http://schemas.microsoft.com/office/drawing/2014/main" id="{1D471792-6F4A-B4DE-AF8F-CA0CEE19CF0E}"/>
              </a:ext>
            </a:extLst>
          </p:cNvPr>
          <p:cNvPicPr>
            <a:picLocks noChangeAspect="1"/>
          </p:cNvPicPr>
          <p:nvPr/>
        </p:nvPicPr>
        <p:blipFill>
          <a:blip r:embed="rId3"/>
          <a:stretch>
            <a:fillRect/>
          </a:stretch>
        </p:blipFill>
        <p:spPr>
          <a:xfrm>
            <a:off x="4517543" y="2006601"/>
            <a:ext cx="3156913" cy="2508323"/>
          </a:xfrm>
          <a:prstGeom prst="rect">
            <a:avLst/>
          </a:prstGeom>
        </p:spPr>
      </p:pic>
      <p:pic>
        <p:nvPicPr>
          <p:cNvPr id="6" name="Imagen 5">
            <a:extLst>
              <a:ext uri="{FF2B5EF4-FFF2-40B4-BE49-F238E27FC236}">
                <a16:creationId xmlns:a16="http://schemas.microsoft.com/office/drawing/2014/main" id="{C0402A48-2BE8-8376-336A-A5B63B5C3FC7}"/>
              </a:ext>
            </a:extLst>
          </p:cNvPr>
          <p:cNvPicPr>
            <a:picLocks noChangeAspect="1"/>
          </p:cNvPicPr>
          <p:nvPr/>
        </p:nvPicPr>
        <p:blipFill>
          <a:blip r:embed="rId4"/>
          <a:stretch>
            <a:fillRect/>
          </a:stretch>
        </p:blipFill>
        <p:spPr>
          <a:xfrm>
            <a:off x="8091947" y="1985247"/>
            <a:ext cx="3156913" cy="2529677"/>
          </a:xfrm>
          <a:prstGeom prst="rect">
            <a:avLst/>
          </a:prstGeom>
        </p:spPr>
      </p:pic>
    </p:spTree>
    <p:extLst>
      <p:ext uri="{BB962C8B-B14F-4D97-AF65-F5344CB8AC3E}">
        <p14:creationId xmlns:p14="http://schemas.microsoft.com/office/powerpoint/2010/main" val="164173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07148-7E4A-88DA-19F2-7E10560C23F5}"/>
              </a:ext>
            </a:extLst>
          </p:cNvPr>
          <p:cNvSpPr>
            <a:spLocks noGrp="1"/>
          </p:cNvSpPr>
          <p:nvPr>
            <p:ph type="title"/>
          </p:nvPr>
        </p:nvSpPr>
        <p:spPr/>
        <p:txBody>
          <a:bodyPr/>
          <a:lstStyle/>
          <a:p>
            <a:r>
              <a:rPr lang="es-MX" dirty="0"/>
              <a:t>Bibliografía</a:t>
            </a:r>
          </a:p>
        </p:txBody>
      </p:sp>
      <p:sp>
        <p:nvSpPr>
          <p:cNvPr id="3" name="Marcador de contenido 2">
            <a:extLst>
              <a:ext uri="{FF2B5EF4-FFF2-40B4-BE49-F238E27FC236}">
                <a16:creationId xmlns:a16="http://schemas.microsoft.com/office/drawing/2014/main" id="{4C9ADEBB-75D3-5666-E2E9-4A636AE3B796}"/>
              </a:ext>
            </a:extLst>
          </p:cNvPr>
          <p:cNvSpPr>
            <a:spLocks noGrp="1"/>
          </p:cNvSpPr>
          <p:nvPr>
            <p:ph idx="1"/>
          </p:nvPr>
        </p:nvSpPr>
        <p:spPr>
          <a:xfrm>
            <a:off x="838200" y="2241755"/>
            <a:ext cx="10515600" cy="3935207"/>
          </a:xfrm>
        </p:spPr>
        <p:txBody>
          <a:bodyPr/>
          <a:lstStyle/>
          <a:p>
            <a:r>
              <a:rPr lang="es-MX" sz="2000" dirty="0" err="1"/>
              <a:t>Auravant</a:t>
            </a:r>
            <a:r>
              <a:rPr lang="es-MX" sz="2000" dirty="0"/>
              <a:t>, (2023). </a:t>
            </a:r>
            <a:r>
              <a:rPr lang="es-MX" dirty="0"/>
              <a:t>¿Qué es el Índice GNDVI? Consultado en: </a:t>
            </a:r>
            <a:r>
              <a:rPr lang="es-MX" dirty="0">
                <a:hlinkClick r:id="rId2"/>
              </a:rPr>
              <a:t>https://www.auravant.com/ayuda-es/imagenes-indices-y-capas/3636624-que-es-el-indice-gndvi/</a:t>
            </a:r>
            <a:r>
              <a:rPr lang="es-MX" dirty="0"/>
              <a:t> </a:t>
            </a:r>
          </a:p>
          <a:p>
            <a:r>
              <a:rPr lang="es-MX" dirty="0" err="1"/>
              <a:t>SentinelHub</a:t>
            </a:r>
            <a:r>
              <a:rPr lang="es-MX" dirty="0"/>
              <a:t>, (2023). GNDVI (Índice de vegetación de diferencia normalizada verde). Consultado en: </a:t>
            </a:r>
            <a:r>
              <a:rPr lang="es-MX" dirty="0">
                <a:hlinkClick r:id="rId3"/>
              </a:rPr>
              <a:t>https://custom-scripts.sentinel-hub.com/sentinel-2/gndvi/</a:t>
            </a:r>
            <a:r>
              <a:rPr lang="es-MX" dirty="0"/>
              <a:t> </a:t>
            </a:r>
          </a:p>
        </p:txBody>
      </p:sp>
    </p:spTree>
    <p:extLst>
      <p:ext uri="{BB962C8B-B14F-4D97-AF65-F5344CB8AC3E}">
        <p14:creationId xmlns:p14="http://schemas.microsoft.com/office/powerpoint/2010/main" val="4030794591"/>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76</TotalTime>
  <Words>407</Words>
  <Application>Microsoft Office PowerPoint</Application>
  <PresentationFormat>Panorámica</PresentationFormat>
  <Paragraphs>18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Aharoni</vt:lpstr>
      <vt:lpstr>Arial</vt:lpstr>
      <vt:lpstr>Avenir Next LT Pro</vt:lpstr>
      <vt:lpstr>FadeVTI</vt:lpstr>
      <vt:lpstr>GNDVI</vt:lpstr>
      <vt:lpstr>GNDVI (Índice de vegetación de diferencia normalizada verde)</vt:lpstr>
      <vt:lpstr>Fórmula del GNDVI</vt:lpstr>
      <vt:lpstr>GNVI de Tekax antes</vt:lpstr>
      <vt:lpstr>GNVI de Tekax durante</vt:lpstr>
      <vt:lpstr>GNVI de Tekax después</vt:lpstr>
      <vt:lpstr>Conclusiones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GNDVI</dc:title>
  <dc:creator>Carolina Martinez Santiago</dc:creator>
  <cp:lastModifiedBy>Carolina Martinez Santiago</cp:lastModifiedBy>
  <cp:revision>2</cp:revision>
  <dcterms:created xsi:type="dcterms:W3CDTF">2023-09-13T17:56:45Z</dcterms:created>
  <dcterms:modified xsi:type="dcterms:W3CDTF">2023-09-14T15:52:18Z</dcterms:modified>
</cp:coreProperties>
</file>