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3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23CAA-F07D-4C7E-824A-66D6A1AF955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3285DF1-CD6C-43D5-8210-E907C4B116B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300">
              <a:solidFill>
                <a:schemeClr val="tx2"/>
              </a:solidFill>
              <a:latin typeface="Aptos Light" panose="020B0004020202020204" pitchFamily="34" charset="0"/>
            </a:rPr>
            <a:t>1. Realizar evaluaciones de impacto ambiental exhaustivas y transparentes, con participación de expertos independientes y partes interesadas.</a:t>
          </a:r>
          <a:endParaRPr lang="en-US" sz="1300">
            <a:solidFill>
              <a:schemeClr val="tx2"/>
            </a:solidFill>
            <a:latin typeface="Aptos Light" panose="020B0004020202020204" pitchFamily="34" charset="0"/>
          </a:endParaRPr>
        </a:p>
      </dgm:t>
    </dgm:pt>
    <dgm:pt modelId="{6C9760C2-C2EC-4516-AD26-43A39C49CD4E}" type="parTrans" cxnId="{60804832-6C1A-49B6-9000-3346E2DBB5AE}">
      <dgm:prSet/>
      <dgm:spPr/>
      <dgm:t>
        <a:bodyPr/>
        <a:lstStyle/>
        <a:p>
          <a:endParaRPr lang="en-US" sz="1300">
            <a:solidFill>
              <a:schemeClr val="tx2"/>
            </a:solidFill>
            <a:latin typeface="Aptos Light" panose="020B0004020202020204" pitchFamily="34" charset="0"/>
          </a:endParaRPr>
        </a:p>
      </dgm:t>
    </dgm:pt>
    <dgm:pt modelId="{0210476F-42D2-41DA-AEA4-CC0168680BE1}" type="sibTrans" cxnId="{60804832-6C1A-49B6-9000-3346E2DBB5AE}">
      <dgm:prSet/>
      <dgm:spPr/>
      <dgm:t>
        <a:bodyPr/>
        <a:lstStyle/>
        <a:p>
          <a:endParaRPr lang="en-US" sz="1300">
            <a:solidFill>
              <a:schemeClr val="tx2"/>
            </a:solidFill>
            <a:latin typeface="Aptos Light" panose="020B0004020202020204" pitchFamily="34" charset="0"/>
          </a:endParaRPr>
        </a:p>
      </dgm:t>
    </dgm:pt>
    <dgm:pt modelId="{42B37D33-29A8-45A2-BBE3-9BE1B5EBB10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300">
              <a:solidFill>
                <a:schemeClr val="tx2"/>
              </a:solidFill>
              <a:latin typeface="Aptos Light" panose="020B0004020202020204" pitchFamily="34" charset="0"/>
            </a:rPr>
            <a:t>2. Destinar el 10% del presupuesto del proyecto a iniciativas de protección ambiental, incluyendo medidas de mitigación de impacto ambiental y restauración de áreas afectadas.</a:t>
          </a:r>
          <a:endParaRPr lang="en-US" sz="1300">
            <a:solidFill>
              <a:schemeClr val="tx2"/>
            </a:solidFill>
            <a:latin typeface="Aptos Light" panose="020B0004020202020204" pitchFamily="34" charset="0"/>
          </a:endParaRPr>
        </a:p>
      </dgm:t>
    </dgm:pt>
    <dgm:pt modelId="{9C911D64-BD85-42D2-A34C-E7588D11C973}" type="parTrans" cxnId="{F2C42B4E-DF82-4834-A4A6-FF105F4EE983}">
      <dgm:prSet/>
      <dgm:spPr/>
      <dgm:t>
        <a:bodyPr/>
        <a:lstStyle/>
        <a:p>
          <a:endParaRPr lang="en-US" sz="1300">
            <a:solidFill>
              <a:schemeClr val="tx2"/>
            </a:solidFill>
            <a:latin typeface="Aptos Light" panose="020B0004020202020204" pitchFamily="34" charset="0"/>
          </a:endParaRPr>
        </a:p>
      </dgm:t>
    </dgm:pt>
    <dgm:pt modelId="{94710808-58F9-405E-8E14-572AA503A1C1}" type="sibTrans" cxnId="{F2C42B4E-DF82-4834-A4A6-FF105F4EE983}">
      <dgm:prSet/>
      <dgm:spPr/>
      <dgm:t>
        <a:bodyPr/>
        <a:lstStyle/>
        <a:p>
          <a:endParaRPr lang="en-US" sz="1300">
            <a:solidFill>
              <a:schemeClr val="tx2"/>
            </a:solidFill>
            <a:latin typeface="Aptos Light" panose="020B0004020202020204" pitchFamily="34" charset="0"/>
          </a:endParaRPr>
        </a:p>
      </dgm:t>
    </dgm:pt>
    <dgm:pt modelId="{5B7407EB-E9F6-4C8B-9DD1-8D92847A91A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300">
              <a:solidFill>
                <a:schemeClr val="tx2"/>
              </a:solidFill>
              <a:latin typeface="Aptos Light" panose="020B0004020202020204" pitchFamily="34" charset="0"/>
            </a:rPr>
            <a:t>3. Implementar tecnologías avanzadas para reducir al mínimo las emisiones y maximizar la eficiencia en la producción.</a:t>
          </a:r>
          <a:endParaRPr lang="en-US" sz="1300">
            <a:solidFill>
              <a:schemeClr val="tx2"/>
            </a:solidFill>
            <a:latin typeface="Aptos Light" panose="020B0004020202020204" pitchFamily="34" charset="0"/>
          </a:endParaRPr>
        </a:p>
      </dgm:t>
    </dgm:pt>
    <dgm:pt modelId="{6216A2EF-C2EE-4450-86A2-1A4FA4603A75}" type="parTrans" cxnId="{6C986315-E41C-418F-AF42-123F2E26409B}">
      <dgm:prSet/>
      <dgm:spPr/>
      <dgm:t>
        <a:bodyPr/>
        <a:lstStyle/>
        <a:p>
          <a:endParaRPr lang="en-US" sz="1300">
            <a:solidFill>
              <a:schemeClr val="tx2"/>
            </a:solidFill>
            <a:latin typeface="Aptos Light" panose="020B0004020202020204" pitchFamily="34" charset="0"/>
          </a:endParaRPr>
        </a:p>
      </dgm:t>
    </dgm:pt>
    <dgm:pt modelId="{443846AA-67D5-493E-B6AA-EEAC1C45AC25}" type="sibTrans" cxnId="{6C986315-E41C-418F-AF42-123F2E26409B}">
      <dgm:prSet/>
      <dgm:spPr/>
      <dgm:t>
        <a:bodyPr/>
        <a:lstStyle/>
        <a:p>
          <a:endParaRPr lang="en-US" sz="1300">
            <a:solidFill>
              <a:schemeClr val="tx2"/>
            </a:solidFill>
            <a:latin typeface="Aptos Light" panose="020B0004020202020204" pitchFamily="34" charset="0"/>
          </a:endParaRPr>
        </a:p>
      </dgm:t>
    </dgm:pt>
    <dgm:pt modelId="{49438048-3B95-40D3-93B4-28476870D35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300">
              <a:solidFill>
                <a:schemeClr val="tx2"/>
              </a:solidFill>
              <a:latin typeface="Aptos Light" panose="020B0004020202020204" pitchFamily="34" charset="0"/>
            </a:rPr>
            <a:t>4. Cumplir con las regulaciones ambientales locales e internacionales y buscar estándares más altos cuando sea posible.</a:t>
          </a:r>
          <a:endParaRPr lang="en-US" sz="1300">
            <a:solidFill>
              <a:schemeClr val="tx2"/>
            </a:solidFill>
            <a:latin typeface="Aptos Light" panose="020B0004020202020204" pitchFamily="34" charset="0"/>
          </a:endParaRPr>
        </a:p>
      </dgm:t>
    </dgm:pt>
    <dgm:pt modelId="{B6282F33-BF04-4D73-8630-3391BD9E8E29}" type="parTrans" cxnId="{2A8400FB-3576-4E18-9927-1D415B137D17}">
      <dgm:prSet/>
      <dgm:spPr/>
      <dgm:t>
        <a:bodyPr/>
        <a:lstStyle/>
        <a:p>
          <a:endParaRPr lang="en-US" sz="1300">
            <a:solidFill>
              <a:schemeClr val="tx2"/>
            </a:solidFill>
            <a:latin typeface="Aptos Light" panose="020B0004020202020204" pitchFamily="34" charset="0"/>
          </a:endParaRPr>
        </a:p>
      </dgm:t>
    </dgm:pt>
    <dgm:pt modelId="{4E8C9FB6-4C59-4297-B335-569974E99F8E}" type="sibTrans" cxnId="{2A8400FB-3576-4E18-9927-1D415B137D17}">
      <dgm:prSet/>
      <dgm:spPr/>
      <dgm:t>
        <a:bodyPr/>
        <a:lstStyle/>
        <a:p>
          <a:endParaRPr lang="en-US" sz="1300">
            <a:solidFill>
              <a:schemeClr val="tx2"/>
            </a:solidFill>
            <a:latin typeface="Aptos Light" panose="020B0004020202020204" pitchFamily="34" charset="0"/>
          </a:endParaRPr>
        </a:p>
      </dgm:t>
    </dgm:pt>
    <dgm:pt modelId="{D70E9D64-937B-4B0F-A44B-A041231D8771}" type="pres">
      <dgm:prSet presAssocID="{5E923CAA-F07D-4C7E-824A-66D6A1AF955E}" presName="root" presStyleCnt="0">
        <dgm:presLayoutVars>
          <dgm:dir/>
          <dgm:resizeHandles val="exact"/>
        </dgm:presLayoutVars>
      </dgm:prSet>
      <dgm:spPr/>
    </dgm:pt>
    <dgm:pt modelId="{1CA76439-AF05-476D-90F0-A0199C874F1F}" type="pres">
      <dgm:prSet presAssocID="{63285DF1-CD6C-43D5-8210-E907C4B116BF}" presName="compNode" presStyleCnt="0"/>
      <dgm:spPr/>
    </dgm:pt>
    <dgm:pt modelId="{DA00B73D-8925-4D3A-A2CB-3120F76A7771}" type="pres">
      <dgm:prSet presAssocID="{63285DF1-CD6C-43D5-8210-E907C4B116BF}" presName="iconBgRect" presStyleLbl="bgShp" presStyleIdx="0" presStyleCnt="4"/>
      <dgm:spPr/>
    </dgm:pt>
    <dgm:pt modelId="{8E3A1479-80E5-49A2-8516-1AED44A51E97}" type="pres">
      <dgm:prSet presAssocID="{63285DF1-CD6C-43D5-8210-E907C4B116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F026CDF5-39C8-4A48-B3AD-33046CB552FA}" type="pres">
      <dgm:prSet presAssocID="{63285DF1-CD6C-43D5-8210-E907C4B116BF}" presName="spaceRect" presStyleCnt="0"/>
      <dgm:spPr/>
    </dgm:pt>
    <dgm:pt modelId="{F8146E85-823E-43BB-8C9B-22312A557D11}" type="pres">
      <dgm:prSet presAssocID="{63285DF1-CD6C-43D5-8210-E907C4B116BF}" presName="textRect" presStyleLbl="revTx" presStyleIdx="0" presStyleCnt="4">
        <dgm:presLayoutVars>
          <dgm:chMax val="1"/>
          <dgm:chPref val="1"/>
        </dgm:presLayoutVars>
      </dgm:prSet>
      <dgm:spPr/>
    </dgm:pt>
    <dgm:pt modelId="{A347E330-6B99-482F-BFE1-8A590E64CB84}" type="pres">
      <dgm:prSet presAssocID="{0210476F-42D2-41DA-AEA4-CC0168680BE1}" presName="sibTrans" presStyleCnt="0"/>
      <dgm:spPr/>
    </dgm:pt>
    <dgm:pt modelId="{A9F8D926-F20D-464C-BE2A-76F897E6A594}" type="pres">
      <dgm:prSet presAssocID="{42B37D33-29A8-45A2-BBE3-9BE1B5EBB105}" presName="compNode" presStyleCnt="0"/>
      <dgm:spPr/>
    </dgm:pt>
    <dgm:pt modelId="{720AE4E3-1131-4EA6-9FAC-32CCEAD6B210}" type="pres">
      <dgm:prSet presAssocID="{42B37D33-29A8-45A2-BBE3-9BE1B5EBB105}" presName="iconBgRect" presStyleLbl="bgShp" presStyleIdx="1" presStyleCnt="4"/>
      <dgm:spPr/>
    </dgm:pt>
    <dgm:pt modelId="{15A64290-4BEF-4D62-B855-E466C391117C}" type="pres">
      <dgm:prSet presAssocID="{42B37D33-29A8-45A2-BBE3-9BE1B5EBB1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34B5F2B-6589-4A02-B270-660F74DCE805}" type="pres">
      <dgm:prSet presAssocID="{42B37D33-29A8-45A2-BBE3-9BE1B5EBB105}" presName="spaceRect" presStyleCnt="0"/>
      <dgm:spPr/>
    </dgm:pt>
    <dgm:pt modelId="{08E54EF7-DA22-4BC6-A7D2-1FB1A7041D00}" type="pres">
      <dgm:prSet presAssocID="{42B37D33-29A8-45A2-BBE3-9BE1B5EBB105}" presName="textRect" presStyleLbl="revTx" presStyleIdx="1" presStyleCnt="4">
        <dgm:presLayoutVars>
          <dgm:chMax val="1"/>
          <dgm:chPref val="1"/>
        </dgm:presLayoutVars>
      </dgm:prSet>
      <dgm:spPr/>
    </dgm:pt>
    <dgm:pt modelId="{697335D9-BC56-41DF-94EB-D331D5190BD1}" type="pres">
      <dgm:prSet presAssocID="{94710808-58F9-405E-8E14-572AA503A1C1}" presName="sibTrans" presStyleCnt="0"/>
      <dgm:spPr/>
    </dgm:pt>
    <dgm:pt modelId="{E083AAE4-AB90-461E-82B8-814A0A5DDC27}" type="pres">
      <dgm:prSet presAssocID="{5B7407EB-E9F6-4C8B-9DD1-8D92847A91AF}" presName="compNode" presStyleCnt="0"/>
      <dgm:spPr/>
    </dgm:pt>
    <dgm:pt modelId="{011E59E2-8CED-49AA-9F6C-239CC326209A}" type="pres">
      <dgm:prSet presAssocID="{5B7407EB-E9F6-4C8B-9DD1-8D92847A91AF}" presName="iconBgRect" presStyleLbl="bgShp" presStyleIdx="2" presStyleCnt="4"/>
      <dgm:spPr/>
    </dgm:pt>
    <dgm:pt modelId="{64BD34BD-B923-4102-9D69-8EB1B1C1A95B}" type="pres">
      <dgm:prSet presAssocID="{5B7407EB-E9F6-4C8B-9DD1-8D92847A91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lino"/>
        </a:ext>
      </dgm:extLst>
    </dgm:pt>
    <dgm:pt modelId="{A40C45CE-B131-474E-9C51-4916567722BA}" type="pres">
      <dgm:prSet presAssocID="{5B7407EB-E9F6-4C8B-9DD1-8D92847A91AF}" presName="spaceRect" presStyleCnt="0"/>
      <dgm:spPr/>
    </dgm:pt>
    <dgm:pt modelId="{547531D3-B494-48F2-AF41-7A39623C4501}" type="pres">
      <dgm:prSet presAssocID="{5B7407EB-E9F6-4C8B-9DD1-8D92847A91AF}" presName="textRect" presStyleLbl="revTx" presStyleIdx="2" presStyleCnt="4">
        <dgm:presLayoutVars>
          <dgm:chMax val="1"/>
          <dgm:chPref val="1"/>
        </dgm:presLayoutVars>
      </dgm:prSet>
      <dgm:spPr/>
    </dgm:pt>
    <dgm:pt modelId="{2038F725-2E46-4552-B947-A77FA934002D}" type="pres">
      <dgm:prSet presAssocID="{443846AA-67D5-493E-B6AA-EEAC1C45AC25}" presName="sibTrans" presStyleCnt="0"/>
      <dgm:spPr/>
    </dgm:pt>
    <dgm:pt modelId="{5E18608C-4F36-4C84-ABED-6AA42286698C}" type="pres">
      <dgm:prSet presAssocID="{49438048-3B95-40D3-93B4-28476870D357}" presName="compNode" presStyleCnt="0"/>
      <dgm:spPr/>
    </dgm:pt>
    <dgm:pt modelId="{99BE0531-2661-460E-82ED-EA28A1342956}" type="pres">
      <dgm:prSet presAssocID="{49438048-3B95-40D3-93B4-28476870D357}" presName="iconBgRect" presStyleLbl="bgShp" presStyleIdx="3" presStyleCnt="4"/>
      <dgm:spPr/>
    </dgm:pt>
    <dgm:pt modelId="{5A9754CD-782B-4FEB-A28F-742014457F75}" type="pres">
      <dgm:prSet presAssocID="{49438048-3B95-40D3-93B4-28476870D3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ena"/>
        </a:ext>
      </dgm:extLst>
    </dgm:pt>
    <dgm:pt modelId="{30F844AA-4F81-427C-AD75-FE016A738413}" type="pres">
      <dgm:prSet presAssocID="{49438048-3B95-40D3-93B4-28476870D357}" presName="spaceRect" presStyleCnt="0"/>
      <dgm:spPr/>
    </dgm:pt>
    <dgm:pt modelId="{F834E82F-14F7-483F-8FDB-105D9A5245AC}" type="pres">
      <dgm:prSet presAssocID="{49438048-3B95-40D3-93B4-28476870D35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A8BEF09-881D-4E46-AAAB-82D26E6EE132}" type="presOf" srcId="{5E923CAA-F07D-4C7E-824A-66D6A1AF955E}" destId="{D70E9D64-937B-4B0F-A44B-A041231D8771}" srcOrd="0" destOrd="0" presId="urn:microsoft.com/office/officeart/2018/5/layout/IconCircleLabelList"/>
    <dgm:cxn modelId="{6C986315-E41C-418F-AF42-123F2E26409B}" srcId="{5E923CAA-F07D-4C7E-824A-66D6A1AF955E}" destId="{5B7407EB-E9F6-4C8B-9DD1-8D92847A91AF}" srcOrd="2" destOrd="0" parTransId="{6216A2EF-C2EE-4450-86A2-1A4FA4603A75}" sibTransId="{443846AA-67D5-493E-B6AA-EEAC1C45AC25}"/>
    <dgm:cxn modelId="{60804832-6C1A-49B6-9000-3346E2DBB5AE}" srcId="{5E923CAA-F07D-4C7E-824A-66D6A1AF955E}" destId="{63285DF1-CD6C-43D5-8210-E907C4B116BF}" srcOrd="0" destOrd="0" parTransId="{6C9760C2-C2EC-4516-AD26-43A39C49CD4E}" sibTransId="{0210476F-42D2-41DA-AEA4-CC0168680BE1}"/>
    <dgm:cxn modelId="{F2C42B4E-DF82-4834-A4A6-FF105F4EE983}" srcId="{5E923CAA-F07D-4C7E-824A-66D6A1AF955E}" destId="{42B37D33-29A8-45A2-BBE3-9BE1B5EBB105}" srcOrd="1" destOrd="0" parTransId="{9C911D64-BD85-42D2-A34C-E7588D11C973}" sibTransId="{94710808-58F9-405E-8E14-572AA503A1C1}"/>
    <dgm:cxn modelId="{A8184481-D0B2-40F3-B008-498CF9695702}" type="presOf" srcId="{49438048-3B95-40D3-93B4-28476870D357}" destId="{F834E82F-14F7-483F-8FDB-105D9A5245AC}" srcOrd="0" destOrd="0" presId="urn:microsoft.com/office/officeart/2018/5/layout/IconCircleLabelList"/>
    <dgm:cxn modelId="{628228C7-699A-4A65-8854-A7ECC6F69410}" type="presOf" srcId="{63285DF1-CD6C-43D5-8210-E907C4B116BF}" destId="{F8146E85-823E-43BB-8C9B-22312A557D11}" srcOrd="0" destOrd="0" presId="urn:microsoft.com/office/officeart/2018/5/layout/IconCircleLabelList"/>
    <dgm:cxn modelId="{9FC209EC-E2DE-42D3-8EBF-B9B579008987}" type="presOf" srcId="{5B7407EB-E9F6-4C8B-9DD1-8D92847A91AF}" destId="{547531D3-B494-48F2-AF41-7A39623C4501}" srcOrd="0" destOrd="0" presId="urn:microsoft.com/office/officeart/2018/5/layout/IconCircleLabelList"/>
    <dgm:cxn modelId="{8C1BEBF9-965E-4AEE-B1E8-9FAE3C10ABDC}" type="presOf" srcId="{42B37D33-29A8-45A2-BBE3-9BE1B5EBB105}" destId="{08E54EF7-DA22-4BC6-A7D2-1FB1A7041D00}" srcOrd="0" destOrd="0" presId="urn:microsoft.com/office/officeart/2018/5/layout/IconCircleLabelList"/>
    <dgm:cxn modelId="{2A8400FB-3576-4E18-9927-1D415B137D17}" srcId="{5E923CAA-F07D-4C7E-824A-66D6A1AF955E}" destId="{49438048-3B95-40D3-93B4-28476870D357}" srcOrd="3" destOrd="0" parTransId="{B6282F33-BF04-4D73-8630-3391BD9E8E29}" sibTransId="{4E8C9FB6-4C59-4297-B335-569974E99F8E}"/>
    <dgm:cxn modelId="{912DCAF5-E3B1-4C5B-B155-B8509EF103E3}" type="presParOf" srcId="{D70E9D64-937B-4B0F-A44B-A041231D8771}" destId="{1CA76439-AF05-476D-90F0-A0199C874F1F}" srcOrd="0" destOrd="0" presId="urn:microsoft.com/office/officeart/2018/5/layout/IconCircleLabelList"/>
    <dgm:cxn modelId="{D3ED03F0-F0BC-44ED-B18B-8CF3BC1ABF93}" type="presParOf" srcId="{1CA76439-AF05-476D-90F0-A0199C874F1F}" destId="{DA00B73D-8925-4D3A-A2CB-3120F76A7771}" srcOrd="0" destOrd="0" presId="urn:microsoft.com/office/officeart/2018/5/layout/IconCircleLabelList"/>
    <dgm:cxn modelId="{9DFAB093-C93B-4B0E-B96F-0DB2B1D26271}" type="presParOf" srcId="{1CA76439-AF05-476D-90F0-A0199C874F1F}" destId="{8E3A1479-80E5-49A2-8516-1AED44A51E97}" srcOrd="1" destOrd="0" presId="urn:microsoft.com/office/officeart/2018/5/layout/IconCircleLabelList"/>
    <dgm:cxn modelId="{87B816C3-4847-4455-BB43-3A9A94261C0F}" type="presParOf" srcId="{1CA76439-AF05-476D-90F0-A0199C874F1F}" destId="{F026CDF5-39C8-4A48-B3AD-33046CB552FA}" srcOrd="2" destOrd="0" presId="urn:microsoft.com/office/officeart/2018/5/layout/IconCircleLabelList"/>
    <dgm:cxn modelId="{0A652115-C7DC-43BA-A95F-515B834AE822}" type="presParOf" srcId="{1CA76439-AF05-476D-90F0-A0199C874F1F}" destId="{F8146E85-823E-43BB-8C9B-22312A557D11}" srcOrd="3" destOrd="0" presId="urn:microsoft.com/office/officeart/2018/5/layout/IconCircleLabelList"/>
    <dgm:cxn modelId="{B4FEB4D4-351B-4599-8478-F95D876698B8}" type="presParOf" srcId="{D70E9D64-937B-4B0F-A44B-A041231D8771}" destId="{A347E330-6B99-482F-BFE1-8A590E64CB84}" srcOrd="1" destOrd="0" presId="urn:microsoft.com/office/officeart/2018/5/layout/IconCircleLabelList"/>
    <dgm:cxn modelId="{3E0E1412-A868-457B-923F-BFAF473140E8}" type="presParOf" srcId="{D70E9D64-937B-4B0F-A44B-A041231D8771}" destId="{A9F8D926-F20D-464C-BE2A-76F897E6A594}" srcOrd="2" destOrd="0" presId="urn:microsoft.com/office/officeart/2018/5/layout/IconCircleLabelList"/>
    <dgm:cxn modelId="{C072B151-2691-4342-9F04-3DE41A67D049}" type="presParOf" srcId="{A9F8D926-F20D-464C-BE2A-76F897E6A594}" destId="{720AE4E3-1131-4EA6-9FAC-32CCEAD6B210}" srcOrd="0" destOrd="0" presId="urn:microsoft.com/office/officeart/2018/5/layout/IconCircleLabelList"/>
    <dgm:cxn modelId="{BED4923F-EB2D-45AA-95EA-D45C1FDDEDA5}" type="presParOf" srcId="{A9F8D926-F20D-464C-BE2A-76F897E6A594}" destId="{15A64290-4BEF-4D62-B855-E466C391117C}" srcOrd="1" destOrd="0" presId="urn:microsoft.com/office/officeart/2018/5/layout/IconCircleLabelList"/>
    <dgm:cxn modelId="{78123FEC-3633-48A6-A492-643CCA5CB025}" type="presParOf" srcId="{A9F8D926-F20D-464C-BE2A-76F897E6A594}" destId="{D34B5F2B-6589-4A02-B270-660F74DCE805}" srcOrd="2" destOrd="0" presId="urn:microsoft.com/office/officeart/2018/5/layout/IconCircleLabelList"/>
    <dgm:cxn modelId="{CF4D8FE6-1025-4F20-9C96-5D436FEFA588}" type="presParOf" srcId="{A9F8D926-F20D-464C-BE2A-76F897E6A594}" destId="{08E54EF7-DA22-4BC6-A7D2-1FB1A7041D00}" srcOrd="3" destOrd="0" presId="urn:microsoft.com/office/officeart/2018/5/layout/IconCircleLabelList"/>
    <dgm:cxn modelId="{497D3979-6DBF-4823-99FA-3E33B71EC14C}" type="presParOf" srcId="{D70E9D64-937B-4B0F-A44B-A041231D8771}" destId="{697335D9-BC56-41DF-94EB-D331D5190BD1}" srcOrd="3" destOrd="0" presId="urn:microsoft.com/office/officeart/2018/5/layout/IconCircleLabelList"/>
    <dgm:cxn modelId="{4A99A720-3D99-47EE-8DB4-3FE2D22882DA}" type="presParOf" srcId="{D70E9D64-937B-4B0F-A44B-A041231D8771}" destId="{E083AAE4-AB90-461E-82B8-814A0A5DDC27}" srcOrd="4" destOrd="0" presId="urn:microsoft.com/office/officeart/2018/5/layout/IconCircleLabelList"/>
    <dgm:cxn modelId="{358BED96-46AF-4FC9-823C-D2E6A61D2879}" type="presParOf" srcId="{E083AAE4-AB90-461E-82B8-814A0A5DDC27}" destId="{011E59E2-8CED-49AA-9F6C-239CC326209A}" srcOrd="0" destOrd="0" presId="urn:microsoft.com/office/officeart/2018/5/layout/IconCircleLabelList"/>
    <dgm:cxn modelId="{7E318989-4347-412C-ABF6-99FA9DC9B16F}" type="presParOf" srcId="{E083AAE4-AB90-461E-82B8-814A0A5DDC27}" destId="{64BD34BD-B923-4102-9D69-8EB1B1C1A95B}" srcOrd="1" destOrd="0" presId="urn:microsoft.com/office/officeart/2018/5/layout/IconCircleLabelList"/>
    <dgm:cxn modelId="{656B51DE-AA6B-4F86-B973-F9E5EFD69F66}" type="presParOf" srcId="{E083AAE4-AB90-461E-82B8-814A0A5DDC27}" destId="{A40C45CE-B131-474E-9C51-4916567722BA}" srcOrd="2" destOrd="0" presId="urn:microsoft.com/office/officeart/2018/5/layout/IconCircleLabelList"/>
    <dgm:cxn modelId="{17D24ABA-E0DA-498C-BE35-586A6E6FD82B}" type="presParOf" srcId="{E083AAE4-AB90-461E-82B8-814A0A5DDC27}" destId="{547531D3-B494-48F2-AF41-7A39623C4501}" srcOrd="3" destOrd="0" presId="urn:microsoft.com/office/officeart/2018/5/layout/IconCircleLabelList"/>
    <dgm:cxn modelId="{1179D340-0B75-4989-8A18-F0D90F5CB55D}" type="presParOf" srcId="{D70E9D64-937B-4B0F-A44B-A041231D8771}" destId="{2038F725-2E46-4552-B947-A77FA934002D}" srcOrd="5" destOrd="0" presId="urn:microsoft.com/office/officeart/2018/5/layout/IconCircleLabelList"/>
    <dgm:cxn modelId="{D358961B-8249-4FF6-9EC9-47C7E8F38231}" type="presParOf" srcId="{D70E9D64-937B-4B0F-A44B-A041231D8771}" destId="{5E18608C-4F36-4C84-ABED-6AA42286698C}" srcOrd="6" destOrd="0" presId="urn:microsoft.com/office/officeart/2018/5/layout/IconCircleLabelList"/>
    <dgm:cxn modelId="{A48B0921-FB38-4C4B-84AD-0457DEC515B2}" type="presParOf" srcId="{5E18608C-4F36-4C84-ABED-6AA42286698C}" destId="{99BE0531-2661-460E-82ED-EA28A1342956}" srcOrd="0" destOrd="0" presId="urn:microsoft.com/office/officeart/2018/5/layout/IconCircleLabelList"/>
    <dgm:cxn modelId="{E6AF25EF-36EA-4040-A250-759E554B5BC6}" type="presParOf" srcId="{5E18608C-4F36-4C84-ABED-6AA42286698C}" destId="{5A9754CD-782B-4FEB-A28F-742014457F75}" srcOrd="1" destOrd="0" presId="urn:microsoft.com/office/officeart/2018/5/layout/IconCircleLabelList"/>
    <dgm:cxn modelId="{E1FE186E-1B67-4679-B59F-C57724F4DDB3}" type="presParOf" srcId="{5E18608C-4F36-4C84-ABED-6AA42286698C}" destId="{30F844AA-4F81-427C-AD75-FE016A738413}" srcOrd="2" destOrd="0" presId="urn:microsoft.com/office/officeart/2018/5/layout/IconCircleLabelList"/>
    <dgm:cxn modelId="{034E5412-4C6D-4594-AFEE-3EFB76239393}" type="presParOf" srcId="{5E18608C-4F36-4C84-ABED-6AA42286698C}" destId="{F834E82F-14F7-483F-8FDB-105D9A5245A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0B73D-8925-4D3A-A2CB-3120F76A7771}">
      <dsp:nvSpPr>
        <dsp:cNvPr id="0" name=""/>
        <dsp:cNvSpPr/>
      </dsp:nvSpPr>
      <dsp:spPr>
        <a:xfrm>
          <a:off x="859150" y="115103"/>
          <a:ext cx="1259148" cy="12591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A1479-80E5-49A2-8516-1AED44A51E97}">
      <dsp:nvSpPr>
        <dsp:cNvPr id="0" name=""/>
        <dsp:cNvSpPr/>
      </dsp:nvSpPr>
      <dsp:spPr>
        <a:xfrm>
          <a:off x="1127493" y="383446"/>
          <a:ext cx="722462" cy="7224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46E85-823E-43BB-8C9B-22312A557D11}">
      <dsp:nvSpPr>
        <dsp:cNvPr id="0" name=""/>
        <dsp:cNvSpPr/>
      </dsp:nvSpPr>
      <dsp:spPr>
        <a:xfrm>
          <a:off x="456636" y="1766445"/>
          <a:ext cx="2064177" cy="181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300" kern="1200">
              <a:solidFill>
                <a:schemeClr val="tx2"/>
              </a:solidFill>
              <a:latin typeface="Aptos Light" panose="020B0004020202020204" pitchFamily="34" charset="0"/>
            </a:rPr>
            <a:t>1. Realizar evaluaciones de impacto ambiental exhaustivas y transparentes, con participación de expertos independientes y partes interesadas.</a:t>
          </a:r>
          <a:endParaRPr lang="en-US" sz="1300" kern="1200">
            <a:solidFill>
              <a:schemeClr val="tx2"/>
            </a:solidFill>
            <a:latin typeface="Aptos Light" panose="020B0004020202020204" pitchFamily="34" charset="0"/>
          </a:endParaRPr>
        </a:p>
      </dsp:txBody>
      <dsp:txXfrm>
        <a:off x="456636" y="1766445"/>
        <a:ext cx="2064177" cy="1816171"/>
      </dsp:txXfrm>
    </dsp:sp>
    <dsp:sp modelId="{720AE4E3-1131-4EA6-9FAC-32CCEAD6B210}">
      <dsp:nvSpPr>
        <dsp:cNvPr id="0" name=""/>
        <dsp:cNvSpPr/>
      </dsp:nvSpPr>
      <dsp:spPr>
        <a:xfrm>
          <a:off x="3284559" y="115103"/>
          <a:ext cx="1259148" cy="12591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64290-4BEF-4D62-B855-E466C391117C}">
      <dsp:nvSpPr>
        <dsp:cNvPr id="0" name=""/>
        <dsp:cNvSpPr/>
      </dsp:nvSpPr>
      <dsp:spPr>
        <a:xfrm>
          <a:off x="3552902" y="383446"/>
          <a:ext cx="722462" cy="7224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54EF7-DA22-4BC6-A7D2-1FB1A7041D00}">
      <dsp:nvSpPr>
        <dsp:cNvPr id="0" name=""/>
        <dsp:cNvSpPr/>
      </dsp:nvSpPr>
      <dsp:spPr>
        <a:xfrm>
          <a:off x="2882044" y="1766445"/>
          <a:ext cx="2064177" cy="181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300" kern="1200">
              <a:solidFill>
                <a:schemeClr val="tx2"/>
              </a:solidFill>
              <a:latin typeface="Aptos Light" panose="020B0004020202020204" pitchFamily="34" charset="0"/>
            </a:rPr>
            <a:t>2. Destinar el 10% del presupuesto del proyecto a iniciativas de protección ambiental, incluyendo medidas de mitigación de impacto ambiental y restauración de áreas afectadas.</a:t>
          </a:r>
          <a:endParaRPr lang="en-US" sz="1300" kern="1200">
            <a:solidFill>
              <a:schemeClr val="tx2"/>
            </a:solidFill>
            <a:latin typeface="Aptos Light" panose="020B0004020202020204" pitchFamily="34" charset="0"/>
          </a:endParaRPr>
        </a:p>
      </dsp:txBody>
      <dsp:txXfrm>
        <a:off x="2882044" y="1766445"/>
        <a:ext cx="2064177" cy="1816171"/>
      </dsp:txXfrm>
    </dsp:sp>
    <dsp:sp modelId="{011E59E2-8CED-49AA-9F6C-239CC326209A}">
      <dsp:nvSpPr>
        <dsp:cNvPr id="0" name=""/>
        <dsp:cNvSpPr/>
      </dsp:nvSpPr>
      <dsp:spPr>
        <a:xfrm>
          <a:off x="5709967" y="115103"/>
          <a:ext cx="1259148" cy="12591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D34BD-B923-4102-9D69-8EB1B1C1A95B}">
      <dsp:nvSpPr>
        <dsp:cNvPr id="0" name=""/>
        <dsp:cNvSpPr/>
      </dsp:nvSpPr>
      <dsp:spPr>
        <a:xfrm>
          <a:off x="5978310" y="383446"/>
          <a:ext cx="722462" cy="7224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531D3-B494-48F2-AF41-7A39623C4501}">
      <dsp:nvSpPr>
        <dsp:cNvPr id="0" name=""/>
        <dsp:cNvSpPr/>
      </dsp:nvSpPr>
      <dsp:spPr>
        <a:xfrm>
          <a:off x="5307453" y="1766445"/>
          <a:ext cx="2064177" cy="181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300" kern="1200">
              <a:solidFill>
                <a:schemeClr val="tx2"/>
              </a:solidFill>
              <a:latin typeface="Aptos Light" panose="020B0004020202020204" pitchFamily="34" charset="0"/>
            </a:rPr>
            <a:t>3. Implementar tecnologías avanzadas para reducir al mínimo las emisiones y maximizar la eficiencia en la producción.</a:t>
          </a:r>
          <a:endParaRPr lang="en-US" sz="1300" kern="1200">
            <a:solidFill>
              <a:schemeClr val="tx2"/>
            </a:solidFill>
            <a:latin typeface="Aptos Light" panose="020B0004020202020204" pitchFamily="34" charset="0"/>
          </a:endParaRPr>
        </a:p>
      </dsp:txBody>
      <dsp:txXfrm>
        <a:off x="5307453" y="1766445"/>
        <a:ext cx="2064177" cy="1816171"/>
      </dsp:txXfrm>
    </dsp:sp>
    <dsp:sp modelId="{99BE0531-2661-460E-82ED-EA28A1342956}">
      <dsp:nvSpPr>
        <dsp:cNvPr id="0" name=""/>
        <dsp:cNvSpPr/>
      </dsp:nvSpPr>
      <dsp:spPr>
        <a:xfrm>
          <a:off x="8135375" y="115103"/>
          <a:ext cx="1259148" cy="12591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754CD-782B-4FEB-A28F-742014457F75}">
      <dsp:nvSpPr>
        <dsp:cNvPr id="0" name=""/>
        <dsp:cNvSpPr/>
      </dsp:nvSpPr>
      <dsp:spPr>
        <a:xfrm>
          <a:off x="8403719" y="383446"/>
          <a:ext cx="722462" cy="7224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4E82F-14F7-483F-8FDB-105D9A5245AC}">
      <dsp:nvSpPr>
        <dsp:cNvPr id="0" name=""/>
        <dsp:cNvSpPr/>
      </dsp:nvSpPr>
      <dsp:spPr>
        <a:xfrm>
          <a:off x="7732861" y="1766445"/>
          <a:ext cx="2064177" cy="181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300" kern="1200">
              <a:solidFill>
                <a:schemeClr val="tx2"/>
              </a:solidFill>
              <a:latin typeface="Aptos Light" panose="020B0004020202020204" pitchFamily="34" charset="0"/>
            </a:rPr>
            <a:t>4. Cumplir con las regulaciones ambientales locales e internacionales y buscar estándares más altos cuando sea posible.</a:t>
          </a:r>
          <a:endParaRPr lang="en-US" sz="1300" kern="1200">
            <a:solidFill>
              <a:schemeClr val="tx2"/>
            </a:solidFill>
            <a:latin typeface="Aptos Light" panose="020B0004020202020204" pitchFamily="34" charset="0"/>
          </a:endParaRPr>
        </a:p>
      </dsp:txBody>
      <dsp:txXfrm>
        <a:off x="7732861" y="1766445"/>
        <a:ext cx="2064177" cy="1816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Monday, September 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September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September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8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Monday, September 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9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September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6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September 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6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Monday, September 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2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September 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3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September 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7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Monday, September 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3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Monday, September 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1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September 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8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491604C-EE21-4D0A-8D56-927732E43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39353F-589B-4D7F-87EC-D56C9C099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D7F447-12C3-4CC9-B4EF-3C855E1A0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19E4CE-4523-5902-4416-EE2D5EFEF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3263" y="1493456"/>
            <a:ext cx="4720545" cy="3871086"/>
          </a:xfrm>
        </p:spPr>
        <p:txBody>
          <a:bodyPr anchor="b">
            <a:noAutofit/>
          </a:bodyPr>
          <a:lstStyle/>
          <a:p>
            <a:pPr algn="l"/>
            <a:r>
              <a:rPr lang="es-MX" sz="4400" b="1" dirty="0">
                <a:latin typeface="Aptos SemiBold" panose="020B0604020202020204" pitchFamily="34" charset="0"/>
              </a:rPr>
              <a:t>Propuesta para el Proyecto de Perforación de Pozos Petroleros en la Región de Selva Lacan-Tuc</a:t>
            </a:r>
            <a:endParaRPr lang="es-MX" sz="4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-14198"/>
            <a:ext cx="694944" cy="694387"/>
          </a:xfrm>
          <a:prstGeom prst="rect">
            <a:avLst/>
          </a:prstGeom>
          <a:solidFill>
            <a:srgbClr val="53E5C7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6D78AF-A99A-33E2-20A8-E7404979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5" y="685800"/>
            <a:ext cx="4744277" cy="54863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E57391-2C1D-432D-BFC8-736FCA729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53E5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3755B93-EFDE-45FB-AB49-08D045340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53E5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11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9CE9782-0FD1-493B-9C50-C51AB7C5E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619023-691E-4F1C-A10A-0EA3D044E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F31C88-3DEF-4EA8-AE3A-49441413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85800"/>
            <a:ext cx="422144" cy="5486400"/>
          </a:xfrm>
          <a:prstGeom prst="rect">
            <a:avLst/>
          </a:prstGeom>
          <a:solidFill>
            <a:srgbClr val="5D89BB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7EAFFD-2BD1-4600-B034-EEF700787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7B1E4-C44A-8D5B-492D-2C9A85AF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026" y="540167"/>
            <a:ext cx="5828376" cy="1303381"/>
          </a:xfrm>
        </p:spPr>
        <p:txBody>
          <a:bodyPr anchor="b">
            <a:normAutofit/>
          </a:bodyPr>
          <a:lstStyle/>
          <a:p>
            <a:r>
              <a:rPr lang="es-MX" sz="4800" dirty="0">
                <a:latin typeface="Aptos SemiBold" panose="020B0004020202020204" pitchFamily="34" charset="0"/>
              </a:rPr>
              <a:t>Acerca de nosotros</a:t>
            </a:r>
          </a:p>
        </p:txBody>
      </p:sp>
      <p:pic>
        <p:nvPicPr>
          <p:cNvPr id="5" name="Picture 4" descr="Plataforma petrolífera">
            <a:extLst>
              <a:ext uri="{FF2B5EF4-FFF2-40B4-BE49-F238E27FC236}">
                <a16:creationId xmlns:a16="http://schemas.microsoft.com/office/drawing/2014/main" id="{ACCC98E3-15BF-B484-82AF-34370CCD9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92" r="27274" b="2"/>
          <a:stretch/>
        </p:blipFill>
        <p:spPr>
          <a:xfrm>
            <a:off x="413003" y="685800"/>
            <a:ext cx="4073933" cy="54864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C405F-29A9-561E-93FC-E1E96060A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026" y="2094272"/>
            <a:ext cx="5828376" cy="38816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dirty="0">
                <a:latin typeface="Aptos Light" panose="020B0604020202020204" pitchFamily="34" charset="0"/>
              </a:rPr>
              <a:t>Somos una empresa transnacional dedicada a la exploración, producción y refinamiento de petróleo. Estamos interesados en llevar a cabo un proyecto de perforación de pozos petroleros en la región de la Selva Lacan-Tuc. Este proyecto es de gran importancia tanto para el desarrollo económico del país como para nuestra empresa, pero entendemos las preocupaciones y desafíos que enfrenta.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4B5F26-8713-4267-9186-183BB809C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5D89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2C66DF-2004-4C24-8C07-554E41490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5D89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88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0FD88411-503D-41A0-BB5E-1C5AC7035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ackground Gray Rectangle">
            <a:extLst>
              <a:ext uri="{FF2B5EF4-FFF2-40B4-BE49-F238E27FC236}">
                <a16:creationId xmlns:a16="http://schemas.microsoft.com/office/drawing/2014/main" id="{0448CEF0-D07B-484A-9005-35C372FF1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White Rectangle">
            <a:extLst>
              <a:ext uri="{FF2B5EF4-FFF2-40B4-BE49-F238E27FC236}">
                <a16:creationId xmlns:a16="http://schemas.microsoft.com/office/drawing/2014/main" id="{015CAE92-A031-4F85-8B52-4959DB81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7B1E4-C44A-8D5B-492D-2C9A85AF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606564"/>
            <a:ext cx="10858705" cy="2110122"/>
          </a:xfrm>
        </p:spPr>
        <p:txBody>
          <a:bodyPr anchor="t">
            <a:normAutofit/>
          </a:bodyPr>
          <a:lstStyle/>
          <a:p>
            <a:r>
              <a:rPr lang="es-MX" dirty="0">
                <a:latin typeface="Aptos SemiBold" panose="020B0004020202020204" pitchFamily="34" charset="0"/>
              </a:rPr>
              <a:t>Responsabilidad Ambiental</a:t>
            </a:r>
          </a:p>
        </p:txBody>
      </p:sp>
      <p:cxnSp>
        <p:nvCxnSpPr>
          <p:cNvPr id="26" name="Vertical Connector">
            <a:extLst>
              <a:ext uri="{FF2B5EF4-FFF2-40B4-BE49-F238E27FC236}">
                <a16:creationId xmlns:a16="http://schemas.microsoft.com/office/drawing/2014/main" id="{89A06E1F-9CD9-4689-B2ED-766AD195A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Horizontal Connector 2">
            <a:extLst>
              <a:ext uri="{FF2B5EF4-FFF2-40B4-BE49-F238E27FC236}">
                <a16:creationId xmlns:a16="http://schemas.microsoft.com/office/drawing/2014/main" id="{7DF25515-8844-4534-AA1D-955AED0A5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Marcador de contenido 2">
            <a:extLst>
              <a:ext uri="{FF2B5EF4-FFF2-40B4-BE49-F238E27FC236}">
                <a16:creationId xmlns:a16="http://schemas.microsoft.com/office/drawing/2014/main" id="{5C443325-AE87-D7B6-2491-C13B38029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339435"/>
              </p:ext>
            </p:extLst>
          </p:nvPr>
        </p:nvGraphicFramePr>
        <p:xfrm>
          <a:off x="1291917" y="2475663"/>
          <a:ext cx="10253675" cy="3697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2B8CE49-7692-9598-4F78-447A83D67D09}"/>
              </a:ext>
            </a:extLst>
          </p:cNvPr>
          <p:cNvSpPr txBox="1">
            <a:spLocks/>
          </p:cNvSpPr>
          <p:nvPr/>
        </p:nvSpPr>
        <p:spPr>
          <a:xfrm>
            <a:off x="420625" y="1825625"/>
            <a:ext cx="10543031" cy="420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dirty="0">
              <a:latin typeface="Aptos Light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E21E05-0CEA-D2E3-7328-4502DB9EE0AB}"/>
              </a:ext>
            </a:extLst>
          </p:cNvPr>
          <p:cNvSpPr txBox="1"/>
          <p:nvPr/>
        </p:nvSpPr>
        <p:spPr>
          <a:xfrm>
            <a:off x="419099" y="1504474"/>
            <a:ext cx="108587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chemeClr val="tx2"/>
                </a:solidFill>
                <a:latin typeface="Aptos Light" panose="020B0004020202020204" pitchFamily="34" charset="0"/>
              </a:rPr>
              <a:t>Reconocemos las preocupaciones sobre los impactos ambientales de la industria petrolera. Por lo tanto, nos comprometemos a:</a:t>
            </a:r>
          </a:p>
        </p:txBody>
      </p:sp>
    </p:spTree>
    <p:extLst>
      <p:ext uri="{BB962C8B-B14F-4D97-AF65-F5344CB8AC3E}">
        <p14:creationId xmlns:p14="http://schemas.microsoft.com/office/powerpoint/2010/main" val="46824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82F11BC-0096-4F9C-BAA6-E7D36C1E5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A1E615-6866-4975-BEB0-8A6DCCEFB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49980E-1F13-46BA-BFC3-59DA3D861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7B1E4-C44A-8D5B-492D-2C9A85AF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7" y="539496"/>
            <a:ext cx="5228393" cy="1554775"/>
          </a:xfrm>
        </p:spPr>
        <p:txBody>
          <a:bodyPr anchor="b">
            <a:normAutofit/>
          </a:bodyPr>
          <a:lstStyle/>
          <a:p>
            <a:r>
              <a:rPr lang="es-MX" sz="4800" dirty="0">
                <a:latin typeface="Aptos SemiBold" panose="020B0004020202020204" pitchFamily="34" charset="0"/>
              </a:rPr>
              <a:t>Compromiso con la Comunidad Tuc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C405F-29A9-561E-93FC-E1E96060A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7" y="2240575"/>
            <a:ext cx="5503198" cy="36966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MX" sz="1800">
                <a:latin typeface="Aptos Light" panose="020B0604020202020204" pitchFamily="34" charset="0"/>
              </a:rPr>
              <a:t>Reconocemos que el proyecto se encuentra en el territorio de la comunidad indígena de los Tucs. Nuestro compromiso es: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MX" sz="1800">
                <a:latin typeface="Aptos Light" panose="020B0604020202020204" pitchFamily="34" charset="0"/>
              </a:rPr>
              <a:t>1. Establecer un diálogo abierto y continuo con la comunidad Tuc para abordar sus inquietudes y considerar sus intereses en el desarrollo del proyecto.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MX" sz="1800">
                <a:latin typeface="Aptos Light" panose="020B0604020202020204" pitchFamily="34" charset="0"/>
              </a:rPr>
              <a:t>2. Generar empleo local y oportunidades de capacitación para los miembros de la comunidad.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MX" sz="1800">
                <a:latin typeface="Aptos Light" panose="020B0604020202020204" pitchFamily="34" charset="0"/>
              </a:rPr>
              <a:t>3. Invertir en infraestructura y servicios locales para mejorar la calidad de vida de los residentes.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MX" sz="1800">
                <a:latin typeface="Aptos Light" panose="020B0604020202020204" pitchFamily="34" charset="0"/>
              </a:rPr>
              <a:t>4. Respetar los derechos y la cultura de la comunidad Tuc y buscar su consentimiento informado y previo cuando sea necesario.</a:t>
            </a:r>
          </a:p>
          <a:p>
            <a:pPr>
              <a:lnSpc>
                <a:spcPct val="90000"/>
              </a:lnSpc>
            </a:pPr>
            <a:endParaRPr lang="es-MX" sz="1800">
              <a:latin typeface="Aptos Light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2E7D1F-2146-4351-B555-F7AD66F91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rgbClr val="EBC892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Picture 4" descr="Manos sujetando las muñecas de otra persona y entrelazadas para formar un círculo">
            <a:extLst>
              <a:ext uri="{FF2B5EF4-FFF2-40B4-BE49-F238E27FC236}">
                <a16:creationId xmlns:a16="http://schemas.microsoft.com/office/drawing/2014/main" id="{760021D2-BE97-1282-5695-0B26A9B40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0" r="14380"/>
          <a:stretch/>
        </p:blipFill>
        <p:spPr>
          <a:xfrm>
            <a:off x="6620386" y="1246946"/>
            <a:ext cx="4364109" cy="436410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8C7CAC-1828-45F3-9C70-DE1294FA2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BC89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52D459-9D8C-45C6-9998-FE9189062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BC89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81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3">
            <a:extLst>
              <a:ext uri="{FF2B5EF4-FFF2-40B4-BE49-F238E27FC236}">
                <a16:creationId xmlns:a16="http://schemas.microsoft.com/office/drawing/2014/main" id="{19CE9782-0FD1-493B-9C50-C51AB7C5E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F6619023-691E-4F1C-A10A-0EA3D044E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36F31C88-3DEF-4EA8-AE3A-49441413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85800"/>
            <a:ext cx="422144" cy="5486400"/>
          </a:xfrm>
          <a:prstGeom prst="rect">
            <a:avLst/>
          </a:prstGeom>
          <a:solidFill>
            <a:srgbClr val="1DBD04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147EAFFD-2BD1-4600-B034-EEF700787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7B1E4-C44A-8D5B-492D-2C9A85AF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026" y="540167"/>
            <a:ext cx="5828376" cy="2135867"/>
          </a:xfrm>
        </p:spPr>
        <p:txBody>
          <a:bodyPr anchor="b">
            <a:normAutofit/>
          </a:bodyPr>
          <a:lstStyle/>
          <a:p>
            <a:r>
              <a:rPr lang="es-MX" sz="4400" dirty="0">
                <a:latin typeface="Aptos SemiBold" panose="020B0004020202020204" pitchFamily="34" charset="0"/>
              </a:rPr>
              <a:t>Protección de la Reserva de la Biósfera Cerros Verdes</a:t>
            </a:r>
          </a:p>
        </p:txBody>
      </p:sp>
      <p:pic>
        <p:nvPicPr>
          <p:cNvPr id="5" name="Picture 4" descr="Una persona sosteniendo un globo terráqueo">
            <a:extLst>
              <a:ext uri="{FF2B5EF4-FFF2-40B4-BE49-F238E27FC236}">
                <a16:creationId xmlns:a16="http://schemas.microsoft.com/office/drawing/2014/main" id="{64CCC58A-5322-6075-CE83-B1EE944C6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98" r="27720"/>
          <a:stretch/>
        </p:blipFill>
        <p:spPr>
          <a:xfrm>
            <a:off x="413003" y="685800"/>
            <a:ext cx="4073933" cy="54864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C405F-29A9-561E-93FC-E1E96060A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026" y="2880452"/>
            <a:ext cx="5828376" cy="309544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MX" sz="1700">
                <a:latin typeface="Aptos Light" panose="020B0604020202020204" pitchFamily="34" charset="0"/>
              </a:rPr>
              <a:t>Reconocemos la importancia de la Reserva de la Biósfera Cerros Verdes y nos comprometemos a: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MX" sz="1700">
                <a:latin typeface="Aptos Light" panose="020B0604020202020204" pitchFamily="34" charset="0"/>
              </a:rPr>
              <a:t>1. Colaborar con organizaciones ambientales, incluyendo Conciencia Verde y Tierra Viva, para diseñar un plan integral de conservación que proteja la biodiversidad y los ecosistemas en la región.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MX" sz="1700">
                <a:latin typeface="Aptos Light" panose="020B0604020202020204" pitchFamily="34" charset="0"/>
              </a:rPr>
              <a:t>2. Limitar la actividad petrolera en las proximidades de la reserva y establecer zonas de exclusión para proteger los hábitats sensibles.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MX" sz="1700">
                <a:latin typeface="Aptos Light" panose="020B0604020202020204" pitchFamily="34" charset="0"/>
              </a:rPr>
              <a:t>3. Contribuir financieramente a programas de conservación y restauración en la reserva.</a:t>
            </a:r>
          </a:p>
          <a:p>
            <a:pPr>
              <a:lnSpc>
                <a:spcPct val="90000"/>
              </a:lnSpc>
            </a:pPr>
            <a:endParaRPr lang="es-MX" sz="1700">
              <a:latin typeface="Aptos Light" panose="020B0604020202020204" pitchFamily="34" charset="0"/>
            </a:endParaRPr>
          </a:p>
        </p:txBody>
      </p:sp>
      <p:cxnSp>
        <p:nvCxnSpPr>
          <p:cNvPr id="40" name="Straight Connector 31">
            <a:extLst>
              <a:ext uri="{FF2B5EF4-FFF2-40B4-BE49-F238E27FC236}">
                <a16:creationId xmlns:a16="http://schemas.microsoft.com/office/drawing/2014/main" id="{8D4B5F26-8713-4267-9186-183BB809C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1DBD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3">
            <a:extLst>
              <a:ext uri="{FF2B5EF4-FFF2-40B4-BE49-F238E27FC236}">
                <a16:creationId xmlns:a16="http://schemas.microsoft.com/office/drawing/2014/main" id="{372C66DF-2004-4C24-8C07-554E41490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1DBD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79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30">
            <a:extLst>
              <a:ext uri="{FF2B5EF4-FFF2-40B4-BE49-F238E27FC236}">
                <a16:creationId xmlns:a16="http://schemas.microsoft.com/office/drawing/2014/main" id="{5EF4A068-C95D-486B-AB65-28A5F70AF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4" name="Rectangle 1032">
            <a:extLst>
              <a:ext uri="{FF2B5EF4-FFF2-40B4-BE49-F238E27FC236}">
                <a16:creationId xmlns:a16="http://schemas.microsoft.com/office/drawing/2014/main" id="{B30473F7-A24A-427B-B9CE-C1A94B6F2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5" name="Rectangle 1034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3"/>
            <a:ext cx="1446277" cy="3599018"/>
          </a:xfrm>
          <a:prstGeom prst="rect">
            <a:avLst/>
          </a:prstGeom>
          <a:solidFill>
            <a:srgbClr val="F5F917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46" name="Rectangle 1036">
            <a:extLst>
              <a:ext uri="{FF2B5EF4-FFF2-40B4-BE49-F238E27FC236}">
                <a16:creationId xmlns:a16="http://schemas.microsoft.com/office/drawing/2014/main" id="{2068A50E-2E17-40A4-8E3C-25CC6DF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7B1E4-C44A-8D5B-492D-2C9A85AF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3873157"/>
            <a:ext cx="5294293" cy="2165331"/>
          </a:xfrm>
        </p:spPr>
        <p:txBody>
          <a:bodyPr anchor="t">
            <a:normAutofit/>
          </a:bodyPr>
          <a:lstStyle/>
          <a:p>
            <a:r>
              <a:rPr lang="es-MX" sz="4800" dirty="0">
                <a:latin typeface="Aptos SemiBold" panose="020B0004020202020204" pitchFamily="34" charset="0"/>
              </a:rPr>
              <a:t>Evaluación de Riesgos y Mitigación</a:t>
            </a:r>
          </a:p>
        </p:txBody>
      </p:sp>
      <p:pic>
        <p:nvPicPr>
          <p:cNvPr id="1026" name="Picture 2" descr="Debilidades de la matriz básica de evaluación de riesgos">
            <a:extLst>
              <a:ext uri="{FF2B5EF4-FFF2-40B4-BE49-F238E27FC236}">
                <a16:creationId xmlns:a16="http://schemas.microsoft.com/office/drawing/2014/main" id="{8A93D3A8-803C-B454-B031-47E10D1BF0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" r="2" b="33402"/>
          <a:stretch/>
        </p:blipFill>
        <p:spPr bwMode="auto">
          <a:xfrm>
            <a:off x="1443228" y="10"/>
            <a:ext cx="10061448" cy="359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C405F-29A9-561E-93FC-E1E96060A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982" y="3853131"/>
            <a:ext cx="5647420" cy="218535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s-MX" dirty="0">
                <a:latin typeface="Aptos Light" panose="020B0604020202020204" pitchFamily="34" charset="0"/>
              </a:rPr>
              <a:t>Realizaremos evaluaciones exhaustivas de riesgos y desarrollaremos planes de contingencia para abordar cualquier incidente, garantizando así la seguridad de la comunidad y del medio ambiente.</a:t>
            </a:r>
          </a:p>
          <a:p>
            <a:endParaRPr lang="es-MX" dirty="0">
              <a:latin typeface="Aptos Light" panose="020B0604020202020204" pitchFamily="34" charset="0"/>
            </a:endParaRPr>
          </a:p>
        </p:txBody>
      </p:sp>
      <p:cxnSp>
        <p:nvCxnSpPr>
          <p:cNvPr id="1047" name="Straight Connector 1038">
            <a:extLst>
              <a:ext uri="{FF2B5EF4-FFF2-40B4-BE49-F238E27FC236}">
                <a16:creationId xmlns:a16="http://schemas.microsoft.com/office/drawing/2014/main" id="{88E181E9-8FE4-417B-A80B-0A099C6BE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5F91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0">
            <a:extLst>
              <a:ext uri="{FF2B5EF4-FFF2-40B4-BE49-F238E27FC236}">
                <a16:creationId xmlns:a16="http://schemas.microsoft.com/office/drawing/2014/main" id="{44EB5B0D-CAAF-4A5A-8339-8CCEA2AEE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5F91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7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B7CE392B-D094-436D-80F3-83926B0E0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5807B11E-B836-43AB-A53A-8F9E02D24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DB20F9CA-8D8B-4215-A8E0-9371A498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7B1E4-C44A-8D5B-492D-2C9A85AF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463" y="535858"/>
            <a:ext cx="5914640" cy="2135867"/>
          </a:xfrm>
        </p:spPr>
        <p:txBody>
          <a:bodyPr anchor="b">
            <a:normAutofit/>
          </a:bodyPr>
          <a:lstStyle/>
          <a:p>
            <a:r>
              <a:rPr lang="es-MX" sz="4800" dirty="0">
                <a:latin typeface="Aptos SemiBold" panose="020B0004020202020204" pitchFamily="34" charset="0"/>
              </a:rPr>
              <a:t>Solicitamos el Apoyo del Banco Mundial</a:t>
            </a:r>
          </a:p>
        </p:txBody>
      </p:sp>
      <p:pic>
        <p:nvPicPr>
          <p:cNvPr id="4" name="Picture 4" descr="Imágenes de Dinero - Descarga gratuita en Freepik">
            <a:extLst>
              <a:ext uri="{FF2B5EF4-FFF2-40B4-BE49-F238E27FC236}">
                <a16:creationId xmlns:a16="http://schemas.microsoft.com/office/drawing/2014/main" id="{BBF4C659-B6B5-B896-6632-264CBE161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3972" y="721785"/>
            <a:ext cx="1835115" cy="183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anco Mundial – Desarrollo sostenible, resiliencia y crecimiento económico">
            <a:extLst>
              <a:ext uri="{FF2B5EF4-FFF2-40B4-BE49-F238E27FC236}">
                <a16:creationId xmlns:a16="http://schemas.microsoft.com/office/drawing/2014/main" id="{A21B5CD7-4852-20D9-4CE2-06A4BFAC3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5460" y="2845173"/>
            <a:ext cx="5603492" cy="294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8" name="Straight Connector 2077">
            <a:extLst>
              <a:ext uri="{FF2B5EF4-FFF2-40B4-BE49-F238E27FC236}">
                <a16:creationId xmlns:a16="http://schemas.microsoft.com/office/drawing/2014/main" id="{BB16D1D2-25BA-4B11-8A1C-11F5A9475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6A72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0" name="Rectangle 2079">
            <a:extLst>
              <a:ext uri="{FF2B5EF4-FFF2-40B4-BE49-F238E27FC236}">
                <a16:creationId xmlns:a16="http://schemas.microsoft.com/office/drawing/2014/main" id="{DB84B751-E43C-4445-B51A-8235DADC9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08521" y="6165020"/>
            <a:ext cx="694944" cy="694944"/>
          </a:xfrm>
          <a:prstGeom prst="rect">
            <a:avLst/>
          </a:prstGeom>
          <a:solidFill>
            <a:srgbClr val="F6A72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82" name="Straight Connector 2081">
            <a:extLst>
              <a:ext uri="{FF2B5EF4-FFF2-40B4-BE49-F238E27FC236}">
                <a16:creationId xmlns:a16="http://schemas.microsoft.com/office/drawing/2014/main" id="{C6B0725F-1C89-4412-B995-5CE18BC1D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6A72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C405F-29A9-561E-93FC-E1E96060A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463" y="3111634"/>
            <a:ext cx="5914640" cy="309544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dirty="0">
                <a:latin typeface="Aptos Light" panose="020B0604020202020204" pitchFamily="34" charset="0"/>
              </a:rPr>
              <a:t>Entendemos que la oposición al proyecto ha llevado a solicitar un préstamo de $300 millones de dólares al Banco Mundial. Estamos comprometidos a utilizar estos fondos de manera responsable y cumplir con todas las condiciones del préstamo.</a:t>
            </a:r>
          </a:p>
          <a:p>
            <a:endParaRPr lang="es-MX" dirty="0">
              <a:latin typeface="Aptos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3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97DE2941-F6D4-4BA6-B269-DA4A83D24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5C8F4-85C5-49AC-8545-939D7EEB0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820E0-DAF5-4D2D-85F8-AC90DCE61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7B1E4-C44A-8D5B-492D-2C9A85AF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192" y="882396"/>
            <a:ext cx="9108112" cy="1068582"/>
          </a:xfrm>
        </p:spPr>
        <p:txBody>
          <a:bodyPr anchor="b">
            <a:normAutofit/>
          </a:bodyPr>
          <a:lstStyle/>
          <a:p>
            <a:r>
              <a:rPr lang="es-MX" sz="4800" dirty="0">
                <a:latin typeface="Aptos SemiBold" panose="020B0004020202020204" pitchFamily="34" charset="0"/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C405F-29A9-561E-93FC-E1E96060A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195" y="2147574"/>
            <a:ext cx="9108109" cy="3700803"/>
          </a:xfrm>
        </p:spPr>
        <p:txBody>
          <a:bodyPr anchor="t">
            <a:normAutofit/>
          </a:bodyPr>
          <a:lstStyle/>
          <a:p>
            <a:r>
              <a:rPr lang="es-MX" dirty="0" err="1">
                <a:latin typeface="Aptos Light" panose="020B0604020202020204" pitchFamily="34" charset="0"/>
              </a:rPr>
              <a:t>Olium</a:t>
            </a:r>
            <a:r>
              <a:rPr lang="es-MX" dirty="0">
                <a:latin typeface="Aptos Light" panose="020B0604020202020204" pitchFamily="34" charset="0"/>
              </a:rPr>
              <a:t> está comprometida a llevar a cabo este proyecto de manera responsable y sostenible. Estamos dispuestos a colaborar con todas las partes interesadas, incluyendo la comunidad Tuc y los grupos ambientalistas, para abordar las preocupaciones y lograr un equilibrio entre el desarrollo económico y la conservación ambiental en la región de Selva Lacan-Tuc.</a:t>
            </a:r>
          </a:p>
          <a:p>
            <a:r>
              <a:rPr lang="es-MX" dirty="0">
                <a:latin typeface="Aptos Light" panose="020B0604020202020204" pitchFamily="34" charset="0"/>
              </a:rPr>
              <a:t>Agradecemos la oportunidad de presentar esta propuesta y esperamos un diálogo constructivo para encontrar soluciones que beneficien a todos los involucrados.</a:t>
            </a:r>
          </a:p>
          <a:p>
            <a:endParaRPr lang="es-MX" dirty="0">
              <a:latin typeface="Aptos Light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7ADBB-5E75-4935-B1BF-D8AC3865D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322EC3-10E9-4291-8C9D-394A3C641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627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551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Aptos Light</vt:lpstr>
      <vt:lpstr>Aptos SemiBold</vt:lpstr>
      <vt:lpstr>Arial</vt:lpstr>
      <vt:lpstr>Dante (Headings)2</vt:lpstr>
      <vt:lpstr>Georgia Pro</vt:lpstr>
      <vt:lpstr>Helvetica Neue Medium</vt:lpstr>
      <vt:lpstr>Wingdings 2</vt:lpstr>
      <vt:lpstr>OffsetVTI</vt:lpstr>
      <vt:lpstr>Propuesta para el Proyecto de Perforación de Pozos Petroleros en la Región de Selva Lacan-Tuc</vt:lpstr>
      <vt:lpstr>Acerca de nosotros</vt:lpstr>
      <vt:lpstr>Responsabilidad Ambiental</vt:lpstr>
      <vt:lpstr>Compromiso con la Comunidad Tuc</vt:lpstr>
      <vt:lpstr>Protección de la Reserva de la Biósfera Cerros Verdes</vt:lpstr>
      <vt:lpstr>Evaluación de Riesgos y Mitigación</vt:lpstr>
      <vt:lpstr>Solicitamos el Apoyo del Banco Mundial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para el Proyecto de Perforación de Pozos Petroleros en la Región de Selva Lacan-Tuc</dc:title>
  <dc:creator>Carolina Martinez Santiago</dc:creator>
  <cp:lastModifiedBy>Carolina Martinez Santiago</cp:lastModifiedBy>
  <cp:revision>3</cp:revision>
  <dcterms:created xsi:type="dcterms:W3CDTF">2023-09-01T21:42:55Z</dcterms:created>
  <dcterms:modified xsi:type="dcterms:W3CDTF">2023-09-04T17:13:00Z</dcterms:modified>
</cp:coreProperties>
</file>