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64" r:id="rId7"/>
    <p:sldId id="261" r:id="rId8"/>
    <p:sldId id="269" r:id="rId9"/>
    <p:sldId id="270" r:id="rId10"/>
    <p:sldId id="262" r:id="rId11"/>
    <p:sldId id="265" r:id="rId12"/>
    <p:sldId id="267" r:id="rId13"/>
    <p:sldId id="266" r:id="rId14"/>
    <p:sldId id="268" r:id="rId15"/>
    <p:sldId id="26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09B65-8FBF-424D-9792-AF1CE1F6A111}" v="276" dt="2022-12-12T17:43:52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 autoAdjust="0"/>
    <p:restoredTop sz="78632" autoAdjust="0"/>
  </p:normalViewPr>
  <p:slideViewPr>
    <p:cSldViewPr snapToGrid="0">
      <p:cViewPr varScale="1">
        <p:scale>
          <a:sx n="50" d="100"/>
          <a:sy n="50" d="100"/>
        </p:scale>
        <p:origin x="6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Craus" userId="bae62b9d695bbdd6" providerId="LiveId" clId="{8E809B65-8FBF-424D-9792-AF1CE1F6A111}"/>
    <pc:docChg chg="undo custSel addSld delSld modSld sldOrd">
      <pc:chgData name="Carolina Craus" userId="bae62b9d695bbdd6" providerId="LiveId" clId="{8E809B65-8FBF-424D-9792-AF1CE1F6A111}" dt="2022-12-12T17:43:52.710" v="1294" actId="20577"/>
      <pc:docMkLst>
        <pc:docMk/>
      </pc:docMkLst>
      <pc:sldChg chg="modSp mod modAnim modNotesTx">
        <pc:chgData name="Carolina Craus" userId="bae62b9d695bbdd6" providerId="LiveId" clId="{8E809B65-8FBF-424D-9792-AF1CE1F6A111}" dt="2022-12-12T17:43:52.710" v="1294" actId="20577"/>
        <pc:sldMkLst>
          <pc:docMk/>
          <pc:sldMk cId="3139728247" sldId="260"/>
        </pc:sldMkLst>
        <pc:spChg chg="mod">
          <ac:chgData name="Carolina Craus" userId="bae62b9d695bbdd6" providerId="LiveId" clId="{8E809B65-8FBF-424D-9792-AF1CE1F6A111}" dt="2022-12-12T17:15:17.569" v="911" actId="20577"/>
          <ac:spMkLst>
            <pc:docMk/>
            <pc:sldMk cId="3139728247" sldId="260"/>
            <ac:spMk id="6" creationId="{27599AF8-DB43-7D82-3D1C-A97064D636C4}"/>
          </ac:spMkLst>
        </pc:spChg>
        <pc:spChg chg="mod">
          <ac:chgData name="Carolina Craus" userId="bae62b9d695bbdd6" providerId="LiveId" clId="{8E809B65-8FBF-424D-9792-AF1CE1F6A111}" dt="2022-12-12T17:43:52.710" v="1294" actId="20577"/>
          <ac:spMkLst>
            <pc:docMk/>
            <pc:sldMk cId="3139728247" sldId="260"/>
            <ac:spMk id="7" creationId="{2B32BA31-D016-255D-501C-9271B960CDBF}"/>
          </ac:spMkLst>
        </pc:spChg>
      </pc:sldChg>
      <pc:sldChg chg="modNotesTx">
        <pc:chgData name="Carolina Craus" userId="bae62b9d695bbdd6" providerId="LiveId" clId="{8E809B65-8FBF-424D-9792-AF1CE1F6A111}" dt="2022-12-12T17:01:20.373" v="486" actId="20577"/>
        <pc:sldMkLst>
          <pc:docMk/>
          <pc:sldMk cId="646192723" sldId="264"/>
        </pc:sldMkLst>
      </pc:sldChg>
      <pc:sldChg chg="modSp mod modAnim modNotesTx">
        <pc:chgData name="Carolina Craus" userId="bae62b9d695bbdd6" providerId="LiveId" clId="{8E809B65-8FBF-424D-9792-AF1CE1F6A111}" dt="2022-12-12T17:43:37.074" v="1287" actId="20577"/>
        <pc:sldMkLst>
          <pc:docMk/>
          <pc:sldMk cId="563229137" sldId="266"/>
        </pc:sldMkLst>
        <pc:spChg chg="mod">
          <ac:chgData name="Carolina Craus" userId="bae62b9d695bbdd6" providerId="LiveId" clId="{8E809B65-8FBF-424D-9792-AF1CE1F6A111}" dt="2022-12-12T17:43:37.074" v="1287" actId="20577"/>
          <ac:spMkLst>
            <pc:docMk/>
            <pc:sldMk cId="563229137" sldId="266"/>
            <ac:spMk id="3" creationId="{A257D2DC-797A-63E4-C326-9E90C1BEA391}"/>
          </ac:spMkLst>
        </pc:spChg>
        <pc:spChg chg="mod">
          <ac:chgData name="Carolina Craus" userId="bae62b9d695bbdd6" providerId="LiveId" clId="{8E809B65-8FBF-424D-9792-AF1CE1F6A111}" dt="2022-12-12T17:42:31.558" v="1177" actId="20577"/>
          <ac:spMkLst>
            <pc:docMk/>
            <pc:sldMk cId="563229137" sldId="266"/>
            <ac:spMk id="4" creationId="{9787A9B1-A16E-D44D-61FC-7A8D36DCF999}"/>
          </ac:spMkLst>
        </pc:spChg>
        <pc:spChg chg="mod">
          <ac:chgData name="Carolina Craus" userId="bae62b9d695bbdd6" providerId="LiveId" clId="{8E809B65-8FBF-424D-9792-AF1CE1F6A111}" dt="2022-12-12T17:42:34.943" v="1179" actId="20577"/>
          <ac:spMkLst>
            <pc:docMk/>
            <pc:sldMk cId="563229137" sldId="266"/>
            <ac:spMk id="5" creationId="{9B4011DB-41BD-6F95-61FC-C4FE7457B7CB}"/>
          </ac:spMkLst>
        </pc:spChg>
        <pc:spChg chg="mod">
          <ac:chgData name="Carolina Craus" userId="bae62b9d695bbdd6" providerId="LiveId" clId="{8E809B65-8FBF-424D-9792-AF1CE1F6A111}" dt="2022-12-12T17:42:44.029" v="1183" actId="20577"/>
          <ac:spMkLst>
            <pc:docMk/>
            <pc:sldMk cId="563229137" sldId="266"/>
            <ac:spMk id="6" creationId="{567CF1E4-7166-7470-2C90-DE07CD10752E}"/>
          </ac:spMkLst>
        </pc:spChg>
        <pc:spChg chg="mod">
          <ac:chgData name="Carolina Craus" userId="bae62b9d695bbdd6" providerId="LiveId" clId="{8E809B65-8FBF-424D-9792-AF1CE1F6A111}" dt="2022-12-12T17:38:31.922" v="1082" actId="20577"/>
          <ac:spMkLst>
            <pc:docMk/>
            <pc:sldMk cId="563229137" sldId="266"/>
            <ac:spMk id="7" creationId="{19497ED3-5774-ABCF-0682-14A5B56E2753}"/>
          </ac:spMkLst>
        </pc:spChg>
      </pc:sldChg>
      <pc:sldChg chg="modSp mod modAnim modNotesTx">
        <pc:chgData name="Carolina Craus" userId="bae62b9d695bbdd6" providerId="LiveId" clId="{8E809B65-8FBF-424D-9792-AF1CE1F6A111}" dt="2022-12-12T17:33:16.866" v="1066" actId="20577"/>
        <pc:sldMkLst>
          <pc:docMk/>
          <pc:sldMk cId="4095599015" sldId="268"/>
        </pc:sldMkLst>
        <pc:spChg chg="mod">
          <ac:chgData name="Carolina Craus" userId="bae62b9d695bbdd6" providerId="LiveId" clId="{8E809B65-8FBF-424D-9792-AF1CE1F6A111}" dt="2022-12-12T17:33:16.866" v="1066" actId="20577"/>
          <ac:spMkLst>
            <pc:docMk/>
            <pc:sldMk cId="4095599015" sldId="268"/>
            <ac:spMk id="17" creationId="{70EF7D53-90FD-10E9-6028-87A30FB22141}"/>
          </ac:spMkLst>
        </pc:spChg>
      </pc:sldChg>
      <pc:sldChg chg="modSp del mod">
        <pc:chgData name="Carolina Craus" userId="bae62b9d695bbdd6" providerId="LiveId" clId="{8E809B65-8FBF-424D-9792-AF1CE1F6A111}" dt="2022-12-12T17:16:00.949" v="925" actId="47"/>
        <pc:sldMkLst>
          <pc:docMk/>
          <pc:sldMk cId="4248874617" sldId="271"/>
        </pc:sldMkLst>
        <pc:spChg chg="mod">
          <ac:chgData name="Carolina Craus" userId="bae62b9d695bbdd6" providerId="LiveId" clId="{8E809B65-8FBF-424D-9792-AF1CE1F6A111}" dt="2022-12-12T17:15:24.931" v="912" actId="21"/>
          <ac:spMkLst>
            <pc:docMk/>
            <pc:sldMk cId="4248874617" sldId="271"/>
            <ac:spMk id="3" creationId="{658CB3B6-DFD4-251F-6699-1C4C3E2A1658}"/>
          </ac:spMkLst>
        </pc:spChg>
      </pc:sldChg>
      <pc:sldChg chg="addSp delSp modSp add mod ord modNotesTx">
        <pc:chgData name="Carolina Craus" userId="bae62b9d695bbdd6" providerId="LiveId" clId="{8E809B65-8FBF-424D-9792-AF1CE1F6A111}" dt="2022-12-12T17:00:52.453" v="409" actId="20577"/>
        <pc:sldMkLst>
          <pc:docMk/>
          <pc:sldMk cId="1758288272" sldId="272"/>
        </pc:sldMkLst>
        <pc:spChg chg="mod">
          <ac:chgData name="Carolina Craus" userId="bae62b9d695bbdd6" providerId="LiveId" clId="{8E809B65-8FBF-424D-9792-AF1CE1F6A111}" dt="2022-12-12T08:47:59.142" v="6" actId="20577"/>
          <ac:spMkLst>
            <pc:docMk/>
            <pc:sldMk cId="1758288272" sldId="272"/>
            <ac:spMk id="2" creationId="{B8E76B7D-4CC2-B9F0-2E5B-8D8E6CF9E945}"/>
          </ac:spMkLst>
        </pc:spChg>
        <pc:spChg chg="mod">
          <ac:chgData name="Carolina Craus" userId="bae62b9d695bbdd6" providerId="LiveId" clId="{8E809B65-8FBF-424D-9792-AF1CE1F6A111}" dt="2022-12-12T16:57:58.044" v="70" actId="14100"/>
          <ac:spMkLst>
            <pc:docMk/>
            <pc:sldMk cId="1758288272" sldId="272"/>
            <ac:spMk id="3" creationId="{4554D4AE-1C68-C6BB-5C5C-579FF453FC19}"/>
          </ac:spMkLst>
        </pc:spChg>
        <pc:spChg chg="add del">
          <ac:chgData name="Carolina Craus" userId="bae62b9d695bbdd6" providerId="LiveId" clId="{8E809B65-8FBF-424D-9792-AF1CE1F6A111}" dt="2022-12-12T08:48:07.345" v="8"/>
          <ac:spMkLst>
            <pc:docMk/>
            <pc:sldMk cId="1758288272" sldId="272"/>
            <ac:spMk id="4" creationId="{41F0FD1B-18B7-0AF5-6F7C-5AF92ED80612}"/>
          </ac:spMkLst>
        </pc:spChg>
        <pc:picChg chg="add mod">
          <ac:chgData name="Carolina Craus" userId="bae62b9d695bbdd6" providerId="LiveId" clId="{8E809B65-8FBF-424D-9792-AF1CE1F6A111}" dt="2022-12-12T08:48:16.860" v="14" actId="14100"/>
          <ac:picMkLst>
            <pc:docMk/>
            <pc:sldMk cId="1758288272" sldId="272"/>
            <ac:picMk id="5" creationId="{F4DD23E2-A800-9454-1CC7-8FC2DB4C4FF3}"/>
          </ac:picMkLst>
        </pc:picChg>
        <pc:picChg chg="del">
          <ac:chgData name="Carolina Craus" userId="bae62b9d695bbdd6" providerId="LiveId" clId="{8E809B65-8FBF-424D-9792-AF1CE1F6A111}" dt="2022-12-12T08:48:11.492" v="11" actId="478"/>
          <ac:picMkLst>
            <pc:docMk/>
            <pc:sldMk cId="1758288272" sldId="272"/>
            <ac:picMk id="6" creationId="{22F5DA72-5E7E-DCDD-EF52-E1859D99A77E}"/>
          </ac:picMkLst>
        </pc:picChg>
      </pc:sldChg>
      <pc:sldChg chg="modSp new mod">
        <pc:chgData name="Carolina Craus" userId="bae62b9d695bbdd6" providerId="LiveId" clId="{8E809B65-8FBF-424D-9792-AF1CE1F6A111}" dt="2022-12-12T16:59:12.946" v="233" actId="122"/>
        <pc:sldMkLst>
          <pc:docMk/>
          <pc:sldMk cId="2025627561" sldId="273"/>
        </pc:sldMkLst>
        <pc:spChg chg="mod">
          <ac:chgData name="Carolina Craus" userId="bae62b9d695bbdd6" providerId="LiveId" clId="{8E809B65-8FBF-424D-9792-AF1CE1F6A111}" dt="2022-12-12T16:58:12.473" v="89" actId="20577"/>
          <ac:spMkLst>
            <pc:docMk/>
            <pc:sldMk cId="2025627561" sldId="273"/>
            <ac:spMk id="2" creationId="{75817E56-A77D-CA24-4911-CC7CB76D2CB3}"/>
          </ac:spMkLst>
        </pc:spChg>
        <pc:spChg chg="mod">
          <ac:chgData name="Carolina Craus" userId="bae62b9d695bbdd6" providerId="LiveId" clId="{8E809B65-8FBF-424D-9792-AF1CE1F6A111}" dt="2022-12-12T16:59:12.946" v="233" actId="122"/>
          <ac:spMkLst>
            <pc:docMk/>
            <pc:sldMk cId="2025627561" sldId="273"/>
            <ac:spMk id="3" creationId="{579680CB-E5E1-881F-EB44-BD3ABA895A21}"/>
          </ac:spMkLst>
        </pc:spChg>
      </pc:sldChg>
      <pc:sldChg chg="new del">
        <pc:chgData name="Carolina Craus" userId="bae62b9d695bbdd6" providerId="LiveId" clId="{8E809B65-8FBF-424D-9792-AF1CE1F6A111}" dt="2022-12-12T17:18:49.424" v="944" actId="680"/>
        <pc:sldMkLst>
          <pc:docMk/>
          <pc:sldMk cId="224758321" sldId="274"/>
        </pc:sldMkLst>
      </pc:sldChg>
      <pc:sldChg chg="modSp new del mod">
        <pc:chgData name="Carolina Craus" userId="bae62b9d695bbdd6" providerId="LiveId" clId="{8E809B65-8FBF-424D-9792-AF1CE1F6A111}" dt="2022-12-12T17:19:39.649" v="1064" actId="47"/>
        <pc:sldMkLst>
          <pc:docMk/>
          <pc:sldMk cId="3388335419" sldId="274"/>
        </pc:sldMkLst>
        <pc:spChg chg="mod">
          <ac:chgData name="Carolina Craus" userId="bae62b9d695bbdd6" providerId="LiveId" clId="{8E809B65-8FBF-424D-9792-AF1CE1F6A111}" dt="2022-12-12T17:19:05.181" v="1015" actId="20577"/>
          <ac:spMkLst>
            <pc:docMk/>
            <pc:sldMk cId="3388335419" sldId="274"/>
            <ac:spMk id="2" creationId="{26A06324-724C-F4E5-491D-A7F2353758FA}"/>
          </ac:spMkLst>
        </pc:spChg>
        <pc:spChg chg="mod">
          <ac:chgData name="Carolina Craus" userId="bae62b9d695bbdd6" providerId="LiveId" clId="{8E809B65-8FBF-424D-9792-AF1CE1F6A111}" dt="2022-12-12T17:19:28.621" v="1063" actId="20577"/>
          <ac:spMkLst>
            <pc:docMk/>
            <pc:sldMk cId="3388335419" sldId="274"/>
            <ac:spMk id="3" creationId="{C3C90E8A-59E4-0E82-3DEF-099776BD09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6C63-E52A-4EB5-A7F9-4C38F6EFFC2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8D02-2A84-4E42-B09B-58F8B09F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Carolina Craus and today I will be presenting an Employee Attrition Analysis.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18D02-2A84-4E42-B09B-58F8B09FB2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will be introducing the data and then I will go through the Exploratory Data Analysis. Following, I will present the models for predicting salary and attrition, and conclude with my final recommendations.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18D02-2A84-4E42-B09B-58F8B09FB2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set provided had information on 870 employees from the company and 37 variables to look at, out of which 9 categorical variables and 27 numeric variables. There was no missing data or duplicates in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18D02-2A84-4E42-B09B-58F8B09FB2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can see that 730, or 84% of employees did not have Attrition and 140, or 16% did have Attrition.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18D02-2A84-4E42-B09B-58F8B09FB2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4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there are higher attrition rates for younger employees, especially age 20 to 30.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18D02-2A84-4E42-B09B-58F8B09FB2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 shows that </a:t>
            </a:r>
            <a:r>
              <a:rPr lang="en-US" dirty="0" err="1"/>
              <a:t>OverTime</a:t>
            </a:r>
            <a:r>
              <a:rPr lang="en-US" dirty="0"/>
              <a:t> leads to higher Attrition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18D02-2A84-4E42-B09B-58F8B09FB2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KNN model,  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classifies data points based on the points that are most similar to it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. It uses test data to make an “educated guess” on what an unclassified point should be classified as. The model used 11 variables and had an Accuracy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18D02-2A84-4E42-B09B-58F8B09FB2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Next, we created a Naive Bayes model which classifier assumes that the presence of a particular feature in a class is unrelated to the presence of any other feature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18D02-2A84-4E42-B09B-58F8B09FB2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my analysis, the top 3 factors that influence attrition are Over Time, Monthly Income, and Job Involvement. Some final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18D02-2A84-4E42-B09B-58F8B09FB2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528F-F15F-2440-3022-492C5076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450A4-F9A0-57E2-3394-9E02E69FF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5B95-E51D-99E9-B2C2-21CC780A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A9D2-3DF4-9268-25BF-58A26DE1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66AB-D55A-7025-0421-8D73E410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3D83-BA05-3F64-2661-276E1CA5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4A9C1-04AE-68F5-A6B4-724CEB56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40A87-4050-8EE9-A8C9-65CDB5CA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2F97-A1FC-4902-7C56-21F8B5A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5600-4445-7A62-72CC-7CCAD11E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EBD0B-26AD-674F-2461-9EEE10AA9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A5B9-CB66-F5FB-620E-3D0CADA5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3DD6-4E11-A4CB-FF6B-83871327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F2689-B08F-3ECD-E2A6-6B500F3C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C2D4-7667-5EB9-8C08-F8B7B0F9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8A94-7AC3-256A-5549-D5363B8A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50A7-2780-2D96-62A8-ED0831F0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A798-DDF0-EC2F-168A-857353AB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02DC-6CDD-9351-04E1-BAD7FB78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29D6-1A55-5FF2-7430-CBF23BD7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0861-6B8A-0485-F9DE-73ADC992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BDD47-5107-FDB4-4B8B-5A4289DC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B299-8B23-ED2A-DBA2-4AC72720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8ADC-96E6-3524-D933-F564AD36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6DE1-2F3E-8388-7DF8-8FE85CFB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6E97-1572-683C-A12C-5EE9D352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DA71-379F-3B98-3EC7-3CCD937DD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3E3B-2F5F-181B-E643-F6D45DC1C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91D6F-A1E6-606E-37DB-B7D05067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2C292-53B3-7856-2C16-580F52FA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EF168-2B9B-75DF-D44B-E7896A0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D4BF-6C9C-FA2A-69FB-38F4BBB8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F53B8-34AA-9949-2716-861F78CE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06FD9-7EAE-219B-46BA-581532331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B589F-C15F-F23F-558B-26B56D055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86453-8869-2F1B-F84F-A6DE13869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6FF8-C770-51AC-D5DB-E73262E2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B4B23-FDD2-4341-37CE-CCB960CC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CB7CF-F83B-F1C9-E1D6-A6176556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F220-362C-DE48-437B-AA2614CE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67B4E-F380-CE6F-1785-D09A2F5D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D1280-6042-5074-D84B-56CDA79A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B6-2760-2B6A-73A8-32C049F8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C0722-2201-A133-8FCC-1A544E57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4EB7F-9E7B-9277-F4DC-EF9108B4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FABB-B770-C011-6E19-1A06A8A4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65CB-CA70-6C8C-482A-E83A65C3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722F-FC22-E158-2D5E-4A04DF31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023F3-21D2-EED8-9179-991FB301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B61B5-49E8-0431-202B-2EA3AAF2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8907-F35D-A37F-4294-DE0EBF63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C911A-AC3D-C881-7915-3CB42F2D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81F-2030-8FC6-5E10-65DBB7F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79A2A-A700-FE8B-1BE3-F83DA64D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27333-D2D8-A777-FC60-5C902811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355F-E452-3FF4-71E6-03D1350C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AF1A8-5EAE-98B4-BC4E-8E3C98CA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E8B1-56D7-B9B0-F47B-877E8C16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84420-7976-4D87-3C1F-B7ECEC2F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32FD-5FFD-E4E1-2EFB-0FFB7329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643A7-0632-37A1-96CF-E958659CC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CDDF-F803-7FF2-7E16-61A445362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4106-AB3F-1CD7-F0B2-1F2B9F9F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arocrau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6FD8-A0D7-E902-4F10-568861F1A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A070A-EE39-496F-B0F0-058FB5900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en-US" dirty="0"/>
              <a:t>Carolina Craus </a:t>
            </a:r>
          </a:p>
          <a:p>
            <a:r>
              <a:rPr lang="en-US" dirty="0"/>
              <a:t>DS 6306 Fall 2022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D92CC7C-FBFE-9DE6-5281-C281CED2E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" r="-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287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50F2-D7EE-F62E-13EE-4425935F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&amp; Monthly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1432-3942-7574-0D28-5D052ADA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799" y="2479964"/>
            <a:ext cx="3387437" cy="3742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Employees with lower monthly income are more likely to experience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D4930-ED8F-842F-4D32-2A8194FC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690688"/>
            <a:ext cx="7737125" cy="47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F8E-6132-F47A-1EF7-E9D3A579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en-US" dirty="0"/>
              <a:t>10 Largest Correlations with Yes Attrition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D348E-6312-E2D1-DA7C-56364562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251225"/>
            <a:ext cx="8493414" cy="52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D69D-9D67-C86A-9605-F2BDABCC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to Predict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80A8-CC1C-04D6-CF7A-1125DFCE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 model on Monthly Income related to the following important variables:          </a:t>
            </a:r>
          </a:p>
          <a:p>
            <a:pPr lvl="1"/>
            <a:r>
              <a:rPr lang="en-US" dirty="0"/>
              <a:t> Job Level, Total Working Years, Job Role, &amp; Age </a:t>
            </a:r>
          </a:p>
          <a:p>
            <a:pPr lvl="1"/>
            <a:endParaRPr lang="en-US" dirty="0"/>
          </a:p>
          <a:p>
            <a:r>
              <a:rPr lang="en-US" dirty="0"/>
              <a:t>RMSE = $1,027.34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68F6-474D-997D-085A-BE99D423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Model to Predict Attrition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D2DC-797A-63E4-C326-9E90C1BE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568" y="1825625"/>
            <a:ext cx="476423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 = 73.68 %</a:t>
            </a:r>
          </a:p>
          <a:p>
            <a:r>
              <a:rPr lang="en-US" dirty="0"/>
              <a:t>Sensitivity = 76.43%</a:t>
            </a:r>
          </a:p>
          <a:p>
            <a:r>
              <a:rPr lang="en-US" dirty="0"/>
              <a:t>Specificity = 73.15%</a:t>
            </a:r>
          </a:p>
          <a:p>
            <a:endParaRPr lang="en-US" dirty="0"/>
          </a:p>
          <a:p>
            <a:r>
              <a:rPr lang="en-US" dirty="0"/>
              <a:t>Variables Used</a:t>
            </a:r>
          </a:p>
          <a:p>
            <a:pPr lvl="1"/>
            <a:r>
              <a:rPr lang="en-US" dirty="0"/>
              <a:t>Over Time, Environment Satisfaction, Num Companies Worked For, Age, Job Involvement, Monthly Income, Marital Status, Stock Option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7A9B1-A16E-D44D-61FC-7A8D36DCF999}"/>
              </a:ext>
            </a:extLst>
          </p:cNvPr>
          <p:cNvSpPr/>
          <p:nvPr/>
        </p:nvSpPr>
        <p:spPr>
          <a:xfrm>
            <a:off x="1607127" y="2438400"/>
            <a:ext cx="2064328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011DB-41BD-6F95-61FC-C4FE7457B7CB}"/>
              </a:ext>
            </a:extLst>
          </p:cNvPr>
          <p:cNvSpPr/>
          <p:nvPr/>
        </p:nvSpPr>
        <p:spPr>
          <a:xfrm>
            <a:off x="3823855" y="2438399"/>
            <a:ext cx="206432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CF1E4-7166-7470-2C90-DE07CD10752E}"/>
              </a:ext>
            </a:extLst>
          </p:cNvPr>
          <p:cNvSpPr/>
          <p:nvPr/>
        </p:nvSpPr>
        <p:spPr>
          <a:xfrm>
            <a:off x="1607127" y="3848893"/>
            <a:ext cx="206432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97ED3-5774-ABCF-0682-14A5B56E2753}"/>
              </a:ext>
            </a:extLst>
          </p:cNvPr>
          <p:cNvSpPr/>
          <p:nvPr/>
        </p:nvSpPr>
        <p:spPr>
          <a:xfrm>
            <a:off x="3823855" y="3848893"/>
            <a:ext cx="2064328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BA8073-445F-7492-BB01-39C37AD7CA35}"/>
              </a:ext>
            </a:extLst>
          </p:cNvPr>
          <p:cNvSpPr/>
          <p:nvPr/>
        </p:nvSpPr>
        <p:spPr>
          <a:xfrm>
            <a:off x="637309" y="2438399"/>
            <a:ext cx="75161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EC4CA-C8A1-3A2B-0D22-3638BEF468E9}"/>
              </a:ext>
            </a:extLst>
          </p:cNvPr>
          <p:cNvSpPr/>
          <p:nvPr/>
        </p:nvSpPr>
        <p:spPr>
          <a:xfrm>
            <a:off x="1672936" y="1683544"/>
            <a:ext cx="1873828" cy="66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DE576-5074-24B7-9771-E6652FA4C755}"/>
              </a:ext>
            </a:extLst>
          </p:cNvPr>
          <p:cNvSpPr/>
          <p:nvPr/>
        </p:nvSpPr>
        <p:spPr>
          <a:xfrm>
            <a:off x="637309" y="3848893"/>
            <a:ext cx="75161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C7489-928B-318F-5A1A-C20A80A6220C}"/>
              </a:ext>
            </a:extLst>
          </p:cNvPr>
          <p:cNvSpPr/>
          <p:nvPr/>
        </p:nvSpPr>
        <p:spPr>
          <a:xfrm>
            <a:off x="3756313" y="1654500"/>
            <a:ext cx="2131870" cy="66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6322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C4E-79A9-C1A7-C17E-D3E2DE8C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8"/>
            <a:ext cx="10515600" cy="1325563"/>
          </a:xfrm>
        </p:spPr>
        <p:txBody>
          <a:bodyPr/>
          <a:lstStyle/>
          <a:p>
            <a:r>
              <a:rPr lang="en-US" dirty="0"/>
              <a:t>Naïve Bayes Model to Predict Attrition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A446-9E97-D9FB-DF79-44DC7BECD04B}"/>
              </a:ext>
            </a:extLst>
          </p:cNvPr>
          <p:cNvSpPr/>
          <p:nvPr/>
        </p:nvSpPr>
        <p:spPr>
          <a:xfrm>
            <a:off x="1139535" y="2992059"/>
            <a:ext cx="2064328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9CECE-1F97-C28E-F563-9A6EE07CD98A}"/>
              </a:ext>
            </a:extLst>
          </p:cNvPr>
          <p:cNvSpPr/>
          <p:nvPr/>
        </p:nvSpPr>
        <p:spPr>
          <a:xfrm>
            <a:off x="3356263" y="3008007"/>
            <a:ext cx="206432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C474-A9F0-BCB3-3C7F-AC192DD2C7EB}"/>
              </a:ext>
            </a:extLst>
          </p:cNvPr>
          <p:cNvSpPr/>
          <p:nvPr/>
        </p:nvSpPr>
        <p:spPr>
          <a:xfrm>
            <a:off x="1139535" y="4402552"/>
            <a:ext cx="206432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1DD99-B634-0EBB-6310-AEDFB7AE538D}"/>
              </a:ext>
            </a:extLst>
          </p:cNvPr>
          <p:cNvSpPr/>
          <p:nvPr/>
        </p:nvSpPr>
        <p:spPr>
          <a:xfrm>
            <a:off x="3356263" y="4402552"/>
            <a:ext cx="2064328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9A1093-0CC2-7E09-A18E-1A0F3FFF1E8E}"/>
              </a:ext>
            </a:extLst>
          </p:cNvPr>
          <p:cNvSpPr/>
          <p:nvPr/>
        </p:nvSpPr>
        <p:spPr>
          <a:xfrm>
            <a:off x="261504" y="3008007"/>
            <a:ext cx="75161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B1B68-7F8D-1EA8-F33B-E290E5062157}"/>
              </a:ext>
            </a:extLst>
          </p:cNvPr>
          <p:cNvSpPr/>
          <p:nvPr/>
        </p:nvSpPr>
        <p:spPr>
          <a:xfrm>
            <a:off x="1343890" y="2214184"/>
            <a:ext cx="1873828" cy="66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5E2C9-B471-41CB-A8D0-82163ED69EB4}"/>
              </a:ext>
            </a:extLst>
          </p:cNvPr>
          <p:cNvSpPr/>
          <p:nvPr/>
        </p:nvSpPr>
        <p:spPr>
          <a:xfrm>
            <a:off x="235525" y="4402552"/>
            <a:ext cx="75161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62CCE6-F1E1-BB6A-890A-802105630217}"/>
              </a:ext>
            </a:extLst>
          </p:cNvPr>
          <p:cNvSpPr/>
          <p:nvPr/>
        </p:nvSpPr>
        <p:spPr>
          <a:xfrm>
            <a:off x="3356263" y="2213217"/>
            <a:ext cx="2131870" cy="66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F7D53-90FD-10E9-6028-87A30FB22141}"/>
              </a:ext>
            </a:extLst>
          </p:cNvPr>
          <p:cNvSpPr txBox="1"/>
          <p:nvPr/>
        </p:nvSpPr>
        <p:spPr>
          <a:xfrm>
            <a:off x="5834496" y="2005857"/>
            <a:ext cx="6096000" cy="393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= 72.76%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Sensitivity = 77.86%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Specificity = 71.78%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Variables Used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Travel, Environment Satisfaction, Job Level, Num Companies Worked, Work Life Balance, Job Role, Age, Distance From Home, and Over Time</a:t>
            </a:r>
          </a:p>
        </p:txBody>
      </p:sp>
    </p:spTree>
    <p:extLst>
      <p:ext uri="{BB962C8B-B14F-4D97-AF65-F5344CB8AC3E}">
        <p14:creationId xmlns:p14="http://schemas.microsoft.com/office/powerpoint/2010/main" val="40955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A690-B8C3-1869-9CF6-7DCBA703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02" y="769794"/>
            <a:ext cx="3455878" cy="147195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Top 3 Factors that Influence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AD40-8C46-7DB3-7236-15A5DAF9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400">
                <a:solidFill>
                  <a:srgbClr val="FEFFFF"/>
                </a:solidFill>
              </a:rPr>
              <a:t>Over Time 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rgbClr val="FEFFFF"/>
                </a:solidFill>
              </a:rPr>
              <a:t>Monthly Income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rgbClr val="FEFFFF"/>
                </a:solidFill>
              </a:rPr>
              <a:t>Job Involvement </a:t>
            </a:r>
          </a:p>
          <a:p>
            <a:pPr marL="514350" indent="-514350">
              <a:buAutoNum type="arabicPeriod"/>
            </a:pPr>
            <a:endParaRPr lang="en-US" sz="2400">
              <a:solidFill>
                <a:srgbClr val="FEFFFF"/>
              </a:solidFill>
            </a:endParaRPr>
          </a:p>
          <a:p>
            <a:pPr marL="514350" indent="-514350">
              <a:buAutoNum type="arabicPeriod"/>
            </a:pPr>
            <a:endParaRPr lang="en-US" sz="2400">
              <a:solidFill>
                <a:srgbClr val="FE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99AF8-DB43-7D82-3D1C-A97064D636C4}"/>
              </a:ext>
            </a:extLst>
          </p:cNvPr>
          <p:cNvSpPr txBox="1">
            <a:spLocks/>
          </p:cNvSpPr>
          <p:nvPr/>
        </p:nvSpPr>
        <p:spPr>
          <a:xfrm>
            <a:off x="5029200" y="235528"/>
            <a:ext cx="6324600" cy="148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 &amp; Recommendations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2BA31-D016-255D-501C-9271B960CDBF}"/>
              </a:ext>
            </a:extLst>
          </p:cNvPr>
          <p:cNvSpPr txBox="1"/>
          <p:nvPr/>
        </p:nvSpPr>
        <p:spPr>
          <a:xfrm>
            <a:off x="4790951" y="1528853"/>
            <a:ext cx="7237215" cy="543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KNN and Naïve Bayes Model have the similar results across the board on performance for predicting Attrition. This is something to be further investigated.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Increasing Job Involvement can improve Attrition Rates in the company. Some ways this could be done: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Encourage Flexibility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Ask for Feedback from Employees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Hold Regular Social Gatherings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Over Time work. Some ways this could be done: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Cross-train Employees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Staff for Demand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7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7E56-A77D-CA24-4911-CC7CB76D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80CB-E5E1-881F-EB44-BD3ABA89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57401"/>
            <a:ext cx="10795000" cy="41195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reach out if you have any questions or comments!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Carolina Craus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carocraus@gmail.com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Carocraus.github.io </a:t>
            </a:r>
          </a:p>
        </p:txBody>
      </p:sp>
    </p:spTree>
    <p:extLst>
      <p:ext uri="{BB962C8B-B14F-4D97-AF65-F5344CB8AC3E}">
        <p14:creationId xmlns:p14="http://schemas.microsoft.com/office/powerpoint/2010/main" val="20256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E4F0-3944-66D5-56AC-08FCB674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0067-AAAB-6C1C-4080-46315CB7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Introduction to Data</a:t>
            </a:r>
          </a:p>
          <a:p>
            <a:pPr marL="514350" indent="-514350">
              <a:buAutoNum type="arabicPeriod"/>
            </a:pPr>
            <a:r>
              <a:rPr lang="en-US" dirty="0"/>
              <a:t>Exploratory Data Analysis</a:t>
            </a:r>
          </a:p>
          <a:p>
            <a:pPr marL="514350" indent="-514350">
              <a:buAutoNum type="arabicPeriod"/>
            </a:pPr>
            <a:r>
              <a:rPr lang="en-US" dirty="0"/>
              <a:t>Model to Predict Salary </a:t>
            </a:r>
          </a:p>
          <a:p>
            <a:pPr marL="514350" indent="-514350">
              <a:buAutoNum type="arabicPeriod"/>
            </a:pPr>
            <a:r>
              <a:rPr lang="en-US" dirty="0"/>
              <a:t> Model to Predict Attrition </a:t>
            </a:r>
          </a:p>
          <a:p>
            <a:pPr marL="514350" indent="-514350">
              <a:buAutoNum type="arabicPeriod"/>
            </a:pPr>
            <a:r>
              <a:rPr lang="en-US" dirty="0"/>
              <a:t>Conclusion &amp; Recommendations for the Future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F61A-46E2-066E-F64B-BF98BA45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AB42-3509-2C11-1F77-76930504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870 employees </a:t>
            </a:r>
          </a:p>
          <a:p>
            <a:r>
              <a:rPr lang="en-US" dirty="0"/>
              <a:t>36 variables </a:t>
            </a:r>
          </a:p>
          <a:p>
            <a:pPr lvl="1"/>
            <a:r>
              <a:rPr lang="en-US" dirty="0"/>
              <a:t>9 Categorical Variables </a:t>
            </a:r>
          </a:p>
          <a:p>
            <a:pPr lvl="1"/>
            <a:r>
              <a:rPr lang="en-US" dirty="0"/>
              <a:t>27 Numeric Variables </a:t>
            </a:r>
          </a:p>
          <a:p>
            <a:r>
              <a:rPr lang="en-US" dirty="0"/>
              <a:t>No missing Data </a:t>
            </a:r>
          </a:p>
        </p:txBody>
      </p:sp>
    </p:spTree>
    <p:extLst>
      <p:ext uri="{BB962C8B-B14F-4D97-AF65-F5344CB8AC3E}">
        <p14:creationId xmlns:p14="http://schemas.microsoft.com/office/powerpoint/2010/main" val="22969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0198-0FF1-50BF-D707-01C98637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9A6F-304A-D39A-45AC-7ED46EE6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6" y="1835005"/>
            <a:ext cx="3803073" cy="434195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84 % of employees had No Attrition </a:t>
            </a:r>
          </a:p>
          <a:p>
            <a:pPr>
              <a:buFontTx/>
              <a:buChar char="-"/>
            </a:pPr>
            <a:r>
              <a:rPr lang="en-US" dirty="0"/>
              <a:t>16% of employees had Attrition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2FC0A-6734-022C-1DF6-6F46ED4B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3" y="1835005"/>
            <a:ext cx="6548697" cy="40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0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B7D-4CC2-B9F0-2E5B-8D8E6CF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&amp;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D4AE-1C68-C6BB-5C5C-579FF453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952" y="3285941"/>
            <a:ext cx="4383944" cy="20259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Higher Attrition Rates for younger employees, especially age 20-30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D23E2-A800-9454-1CC7-8FC2DB4C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690688"/>
            <a:ext cx="7220553" cy="44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B7D-4CC2-B9F0-2E5B-8D8E6CF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Atttrition</a:t>
            </a:r>
            <a:r>
              <a:rPr lang="en-US" dirty="0"/>
              <a:t> &amp;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D4AE-1C68-C6BB-5C5C-579FF453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187" y="3285941"/>
            <a:ext cx="4599709" cy="20259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Higher Attrition Rates with Overtime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5DA72-5E7E-DCDD-EF52-E1859D99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8" y="1944151"/>
            <a:ext cx="6666666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9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50F2-D7EE-F62E-13EE-4425935F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&amp; Job Involvement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1432-3942-7574-0D28-5D052ADA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090" y="2740025"/>
            <a:ext cx="43087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Job Involvement increases, the rate of Attrition decreases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AB542-7E68-B785-5CC6-8815DFBC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5" y="1690688"/>
            <a:ext cx="705078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9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B6B6-6DB5-2EB9-8B61-11408E6E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&amp; Work Life Balance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C840-2137-FAA0-A737-8EA90325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59" y="2993449"/>
            <a:ext cx="48906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Employees with very low Work Life Balance are more likely to experience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983D-40F9-2E9A-9EBF-639CB730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5" y="1811410"/>
            <a:ext cx="6659549" cy="41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B2BC-1454-E340-AC41-EC173032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4" y="365125"/>
            <a:ext cx="11007436" cy="1325563"/>
          </a:xfrm>
        </p:spPr>
        <p:txBody>
          <a:bodyPr/>
          <a:lstStyle/>
          <a:p>
            <a:r>
              <a:rPr lang="en-US" dirty="0"/>
              <a:t>Attrition &amp; Work Life Balance based on Job Role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B870-1C7B-FEF3-470B-D6341DD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382" y="2673927"/>
            <a:ext cx="2722418" cy="35030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Attrition varies among Job Roles with Sales Representatives experience the highest rates of Attrition.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CE56F-FEE1-DCCA-B98D-31462128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12" y="2062677"/>
            <a:ext cx="6666666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3441</TotalTime>
  <Words>688</Words>
  <Application>Microsoft Office PowerPoint</Application>
  <PresentationFormat>Widescreen</PresentationFormat>
  <Paragraphs>106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Employee Attrition Analysis</vt:lpstr>
      <vt:lpstr>Agenda </vt:lpstr>
      <vt:lpstr>Data </vt:lpstr>
      <vt:lpstr>Attrition </vt:lpstr>
      <vt:lpstr>Attrition &amp; Age</vt:lpstr>
      <vt:lpstr>Atttrition &amp; Over Time</vt:lpstr>
      <vt:lpstr>Attrition &amp; Job Involvement</vt:lpstr>
      <vt:lpstr>Attrition &amp; Work Life Balance </vt:lpstr>
      <vt:lpstr>Attrition &amp; Work Life Balance based on Job Role </vt:lpstr>
      <vt:lpstr>Attrition &amp; Monthly Income</vt:lpstr>
      <vt:lpstr>10 Largest Correlations with Yes Attrition</vt:lpstr>
      <vt:lpstr>Linear Regression Model to Predict Salary</vt:lpstr>
      <vt:lpstr>KNN Model to Predict Attrition </vt:lpstr>
      <vt:lpstr>Naïve Bayes Model to Predict Attrition </vt:lpstr>
      <vt:lpstr>Top 3 Factors that Influence Attrition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Carolina Craus</dc:creator>
  <cp:lastModifiedBy>Carolina Craus</cp:lastModifiedBy>
  <cp:revision>1</cp:revision>
  <dcterms:created xsi:type="dcterms:W3CDTF">2022-12-09T22:48:16Z</dcterms:created>
  <dcterms:modified xsi:type="dcterms:W3CDTF">2022-12-12T17:43:57Z</dcterms:modified>
</cp:coreProperties>
</file>