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76" r:id="rId6"/>
    <p:sldId id="280" r:id="rId7"/>
    <p:sldId id="281" r:id="rId8"/>
    <p:sldId id="286" r:id="rId9"/>
    <p:sldId id="287" r:id="rId10"/>
    <p:sldId id="282" r:id="rId11"/>
    <p:sldId id="288" r:id="rId12"/>
    <p:sldId id="289" r:id="rId13"/>
    <p:sldId id="260" r:id="rId14"/>
    <p:sldId id="270" r:id="rId15"/>
    <p:sldId id="257" r:id="rId16"/>
    <p:sldId id="256" r:id="rId17"/>
    <p:sldId id="259" r:id="rId18"/>
    <p:sldId id="263" r:id="rId19"/>
    <p:sldId id="261" r:id="rId20"/>
    <p:sldId id="264" r:id="rId21"/>
    <p:sldId id="268" r:id="rId22"/>
    <p:sldId id="269" r:id="rId23"/>
    <p:sldId id="262" r:id="rId24"/>
    <p:sldId id="265" r:id="rId25"/>
    <p:sldId id="266" r:id="rId26"/>
    <p:sldId id="272" r:id="rId27"/>
    <p:sldId id="273" r:id="rId28"/>
    <p:sldId id="274" r:id="rId29"/>
    <p:sldId id="275" r:id="rId30"/>
    <p:sldId id="267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2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4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C2EF-44D5-4E17-AA6F-71A02494D4F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C517-B573-4C6E-9525-F6461BB2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359" y="2084466"/>
            <a:ext cx="1041471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Optimization </a:t>
            </a:r>
            <a:r>
              <a:rPr lang="en-US" sz="88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(Casadi)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694" y="0"/>
            <a:ext cx="183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Integration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617" y="2049855"/>
            <a:ext cx="3943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 –matrix valued operations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16" y="1244652"/>
            <a:ext cx="2502279" cy="10285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925" y="2478285"/>
            <a:ext cx="50633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x = </a:t>
            </a:r>
            <a:r>
              <a:rPr lang="en-US" sz="2400" dirty="0" err="1" smtClean="0"/>
              <a:t>SX.sym</a:t>
            </a:r>
            <a:r>
              <a:rPr lang="en-US" sz="2400" dirty="0" smtClean="0"/>
              <a:t>('x'); z = </a:t>
            </a:r>
            <a:r>
              <a:rPr lang="en-US" sz="2400" dirty="0" err="1" smtClean="0"/>
              <a:t>SX.sym</a:t>
            </a:r>
            <a:r>
              <a:rPr lang="en-US" sz="2400" dirty="0" smtClean="0"/>
              <a:t>('z'); p = </a:t>
            </a:r>
            <a:r>
              <a:rPr lang="en-US" sz="2400" dirty="0" err="1" smtClean="0"/>
              <a:t>SX.sym</a:t>
            </a:r>
            <a:r>
              <a:rPr lang="en-US" sz="2400" dirty="0" smtClean="0"/>
              <a:t>('p')</a:t>
            </a:r>
          </a:p>
          <a:p>
            <a:r>
              <a:rPr lang="en-US" sz="2400" dirty="0" err="1" smtClean="0"/>
              <a:t>dae</a:t>
            </a:r>
            <a:r>
              <a:rPr lang="en-US" sz="2400" dirty="0" smtClean="0"/>
              <a:t> = {'</a:t>
            </a:r>
            <a:r>
              <a:rPr lang="en-US" sz="2400" dirty="0" err="1" smtClean="0"/>
              <a:t>x':x</a:t>
            </a:r>
            <a:r>
              <a:rPr lang="en-US" sz="2400" dirty="0" smtClean="0"/>
              <a:t>, '</a:t>
            </a:r>
            <a:r>
              <a:rPr lang="en-US" sz="2400" dirty="0" err="1" smtClean="0"/>
              <a:t>z':z</a:t>
            </a:r>
            <a:r>
              <a:rPr lang="en-US" sz="2400" dirty="0" smtClean="0"/>
              <a:t>, '</a:t>
            </a:r>
            <a:r>
              <a:rPr lang="en-US" sz="2400" dirty="0" err="1" smtClean="0"/>
              <a:t>p':p</a:t>
            </a:r>
            <a:r>
              <a:rPr lang="en-US" sz="2400" dirty="0" smtClean="0"/>
              <a:t>, 'ode':</a:t>
            </a:r>
            <a:r>
              <a:rPr lang="en-US" sz="2400" dirty="0" err="1" smtClean="0"/>
              <a:t>z+p</a:t>
            </a:r>
            <a:r>
              <a:rPr lang="en-US" sz="2400" dirty="0" smtClean="0"/>
              <a:t>, '</a:t>
            </a:r>
            <a:r>
              <a:rPr lang="en-US" sz="2400" dirty="0" err="1" smtClean="0"/>
              <a:t>alg</a:t>
            </a:r>
            <a:r>
              <a:rPr lang="en-US" sz="2400" dirty="0" smtClean="0"/>
              <a:t>':z*cos(z)-x}</a:t>
            </a:r>
          </a:p>
          <a:p>
            <a:r>
              <a:rPr lang="en-US" sz="2400" dirty="0" smtClean="0"/>
              <a:t>F = integrator('F', '</a:t>
            </a:r>
            <a:r>
              <a:rPr lang="en-US" sz="2400" dirty="0" err="1" smtClean="0"/>
              <a:t>idas</a:t>
            </a:r>
            <a:r>
              <a:rPr lang="en-US" sz="2400" dirty="0" smtClean="0"/>
              <a:t>', </a:t>
            </a:r>
            <a:r>
              <a:rPr lang="en-US" sz="2400" dirty="0" err="1" smtClean="0"/>
              <a:t>dae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print(F)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17925" y="4753373"/>
            <a:ext cx="3814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 = F(x0=0, z0=0</a:t>
            </a:r>
            <a:r>
              <a:rPr lang="en-US" sz="2400" smtClean="0"/>
              <a:t>, p=0.1)</a:t>
            </a:r>
            <a:endParaRPr lang="en-US" sz="2400" dirty="0" smtClean="0"/>
          </a:p>
          <a:p>
            <a:r>
              <a:rPr lang="en-US" sz="2400" dirty="0" smtClean="0"/>
              <a:t>print(r[</a:t>
            </a:r>
            <a:r>
              <a:rPr lang="en-US" sz="2400" smtClean="0"/>
              <a:t>'</a:t>
            </a:r>
            <a:r>
              <a:rPr lang="en-US" sz="2400" err="1" smtClean="0"/>
              <a:t>xf</a:t>
            </a:r>
            <a:r>
              <a:rPr lang="en-US" sz="2400" smtClean="0"/>
              <a:t>'])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39216" y="791237"/>
            <a:ext cx="30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algebraic equation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3754" y="2978290"/>
            <a:ext cx="524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idas</a:t>
            </a:r>
            <a:r>
              <a:rPr lang="en-US" sz="2400" dirty="0" smtClean="0"/>
              <a:t>: Implicit Differential algebraic solver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7" y="791237"/>
            <a:ext cx="3666935" cy="12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4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" y="224330"/>
            <a:ext cx="4067175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69" y="0"/>
            <a:ext cx="4564937" cy="65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573" y="998014"/>
            <a:ext cx="84843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a=</a:t>
            </a:r>
            <a:r>
              <a:rPr lang="en-US" sz="2400" dirty="0" err="1"/>
              <a:t>SX.sym</a:t>
            </a:r>
            <a:r>
              <a:rPr lang="en-US" sz="2400" dirty="0"/>
              <a:t>('a')</a:t>
            </a:r>
          </a:p>
          <a:p>
            <a:r>
              <a:rPr lang="en-US" sz="2400" dirty="0"/>
              <a:t>b=</a:t>
            </a:r>
            <a:r>
              <a:rPr lang="en-US" sz="2400" dirty="0" err="1"/>
              <a:t>SX.sym</a:t>
            </a:r>
            <a:r>
              <a:rPr lang="en-US" sz="2400" dirty="0"/>
              <a:t>('b')</a:t>
            </a:r>
          </a:p>
          <a:p>
            <a:r>
              <a:rPr lang="en-US" sz="2400" dirty="0"/>
              <a:t>sum1=</a:t>
            </a:r>
            <a:r>
              <a:rPr lang="en-US" sz="2400" dirty="0" err="1"/>
              <a:t>a+b</a:t>
            </a:r>
            <a:endParaRPr lang="en-US" sz="2400" dirty="0"/>
          </a:p>
          <a:p>
            <a:r>
              <a:rPr lang="en-US" sz="2400" dirty="0"/>
              <a:t>prod1=a*b</a:t>
            </a:r>
          </a:p>
          <a:p>
            <a:r>
              <a:rPr lang="en-US" sz="2400" dirty="0"/>
              <a:t>F1 = Function('F1', [</a:t>
            </a:r>
            <a:r>
              <a:rPr lang="en-US" sz="2400" dirty="0" err="1"/>
              <a:t>a,b</a:t>
            </a:r>
            <a:r>
              <a:rPr lang="en-US" sz="2400" dirty="0"/>
              <a:t>], [sum1, prod1],['</a:t>
            </a:r>
            <a:r>
              <a:rPr lang="en-US" sz="2400" dirty="0" err="1"/>
              <a:t>a','b</a:t>
            </a:r>
            <a:r>
              <a:rPr lang="en-US" sz="2400" dirty="0"/>
              <a:t>'],['</a:t>
            </a:r>
            <a:r>
              <a:rPr lang="en-US" sz="2400" dirty="0" err="1"/>
              <a:t>sx</a:t>
            </a:r>
            <a:r>
              <a:rPr lang="en-US" sz="2400" dirty="0"/>
              <a:t>','</a:t>
            </a:r>
            <a:r>
              <a:rPr lang="en-US" sz="2400" dirty="0" err="1"/>
              <a:t>xp</a:t>
            </a:r>
            <a:r>
              <a:rPr lang="en-US" sz="2400" dirty="0"/>
              <a:t>'])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573" y="3135152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s1=F1(a=2,b=3)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099" y="3802419"/>
            <a:ext cx="2475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print(s1['</a:t>
            </a:r>
            <a:r>
              <a:rPr lang="en-US" sz="2400" dirty="0" err="1"/>
              <a:t>sx</a:t>
            </a:r>
            <a:r>
              <a:rPr lang="en-US" sz="2400" dirty="0"/>
              <a:t>'].full())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6099" y="4419791"/>
            <a:ext cx="1175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[[5.]]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49973" y="3658780"/>
            <a:ext cx="3624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list[&lt;start&gt;:&lt;stop&gt;:&lt;step&gt;]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49973" y="4264084"/>
            <a:ext cx="1746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= '1234'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a[::-1]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972803" y="5299923"/>
            <a:ext cx="1175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'4321'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1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883" y="470789"/>
            <a:ext cx="2942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r=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'r')</a:t>
            </a:r>
            <a:endParaRPr lang="en-US" dirty="0" smtClean="0"/>
          </a:p>
          <a:p>
            <a:r>
              <a:rPr lang="en-US" dirty="0" smtClean="0"/>
              <a:t>V=4/3*pi*r**3</a:t>
            </a:r>
          </a:p>
          <a:p>
            <a:r>
              <a:rPr lang="en-US" dirty="0" smtClean="0"/>
              <a:t>#Derivative of V</a:t>
            </a:r>
          </a:p>
          <a:p>
            <a:r>
              <a:rPr lang="en-US" smtClean="0"/>
              <a:t>A=jacobian(V,r)</a:t>
            </a:r>
            <a:endParaRPr lang="en-US" dirty="0" smtClean="0"/>
          </a:p>
          <a:p>
            <a:r>
              <a:rPr lang="en-US" dirty="0" smtClean="0"/>
              <a:t>#Define </a:t>
            </a:r>
            <a:r>
              <a:rPr lang="en-US" smtClean="0"/>
              <a:t>function f(r)=</a:t>
            </a:r>
            <a:r>
              <a:rPr lang="en-US" dirty="0" smtClean="0"/>
              <a:t>A</a:t>
            </a:r>
          </a:p>
          <a:p>
            <a:r>
              <a:rPr lang="en-US" dirty="0" smtClean="0"/>
              <a:t>f=Function('f',[r],[</a:t>
            </a:r>
            <a:r>
              <a:rPr lang="en-US" smtClean="0"/>
              <a:t>A])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883" y="2308913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883" y="101457"/>
            <a:ext cx="2131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casadi</a:t>
            </a:r>
            <a:r>
              <a:rPr lang="en-US" dirty="0" smtClean="0"/>
              <a:t> import *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29958" y="286123"/>
            <a:ext cx="2659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SX.sym</a:t>
            </a:r>
            <a:r>
              <a:rPr lang="en-US" dirty="0"/>
              <a:t>( 'x' </a:t>
            </a:r>
            <a:r>
              <a:rPr lang="en-US"/>
              <a:t>, </a:t>
            </a:r>
            <a:r>
              <a:rPr lang="en-US" smtClean="0"/>
              <a:t>2)</a:t>
            </a:r>
            <a:endParaRPr lang="en-US" dirty="0"/>
          </a:p>
          <a:p>
            <a:r>
              <a:rPr lang="en-US" dirty="0"/>
              <a:t>A = </a:t>
            </a:r>
            <a:r>
              <a:rPr lang="en-US" dirty="0" err="1"/>
              <a:t>SX.sym</a:t>
            </a:r>
            <a:r>
              <a:rPr lang="en-US" dirty="0"/>
              <a:t>( 'A', 2 </a:t>
            </a:r>
            <a:r>
              <a:rPr lang="en-US"/>
              <a:t>, </a:t>
            </a:r>
            <a:r>
              <a:rPr lang="en-US" smtClean="0"/>
              <a:t>2)</a:t>
            </a:r>
            <a:endParaRPr lang="en-US" dirty="0"/>
          </a:p>
          <a:p>
            <a:r>
              <a:rPr lang="en-US" dirty="0"/>
              <a:t>e = </a:t>
            </a:r>
            <a:r>
              <a:rPr lang="en-US" dirty="0" err="1"/>
              <a:t>mtimes</a:t>
            </a:r>
            <a:r>
              <a:rPr lang="en-US" dirty="0"/>
              <a:t>(A, </a:t>
            </a:r>
            <a:r>
              <a:rPr lang="en-US" dirty="0" smtClean="0"/>
              <a:t>sin(x</a:t>
            </a:r>
            <a:endParaRPr lang="en-US" dirty="0"/>
          </a:p>
          <a:p>
            <a:r>
              <a:rPr lang="en-US" smtClean="0"/>
              <a:t>print(e)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2975248"/>
            <a:ext cx="3267075" cy="676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8883" y="3801491"/>
            <a:ext cx="2816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SX.sym</a:t>
            </a:r>
            <a:r>
              <a:rPr lang="en-US" dirty="0"/>
              <a:t>( </a:t>
            </a:r>
            <a:r>
              <a:rPr lang="en-US"/>
              <a:t>'x</a:t>
            </a:r>
            <a:r>
              <a:rPr lang="en-US" smtClean="0"/>
              <a:t>')</a:t>
            </a:r>
            <a:endParaRPr lang="en-US" dirty="0"/>
          </a:p>
          <a:p>
            <a:r>
              <a:rPr lang="en-US" dirty="0"/>
              <a:t>y = </a:t>
            </a:r>
            <a:r>
              <a:rPr lang="en-US" dirty="0" err="1"/>
              <a:t>SX.sym</a:t>
            </a:r>
            <a:r>
              <a:rPr lang="en-US" dirty="0"/>
              <a:t>( </a:t>
            </a:r>
            <a:r>
              <a:rPr lang="en-US"/>
              <a:t>'y</a:t>
            </a:r>
            <a:r>
              <a:rPr lang="en-US" smtClean="0"/>
              <a:t>')</a:t>
            </a:r>
            <a:endParaRPr lang="en-US" dirty="0"/>
          </a:p>
          <a:p>
            <a:r>
              <a:rPr lang="en-US" dirty="0"/>
              <a:t>z=y-</a:t>
            </a:r>
            <a:r>
              <a:rPr lang="en-US"/>
              <a:t>(</a:t>
            </a:r>
            <a:r>
              <a:rPr lang="en-US" smtClean="0"/>
              <a:t>1-x)**</a:t>
            </a:r>
            <a:r>
              <a:rPr lang="en-US" dirty="0"/>
              <a:t>2</a:t>
            </a:r>
          </a:p>
          <a:p>
            <a:r>
              <a:rPr lang="en-US" dirty="0"/>
              <a:t>f=x**2+100*z**2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883" y="5001820"/>
            <a:ext cx="2496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P=dict(x=vertcat(x,y),f=f)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883" y="5371152"/>
            <a:ext cx="2816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Create solver instance</a:t>
            </a:r>
          </a:p>
          <a:p>
            <a:r>
              <a:rPr lang="en-US" dirty="0"/>
              <a:t>F=</a:t>
            </a:r>
            <a:r>
              <a:rPr lang="en-US" dirty="0" err="1"/>
              <a:t>nlpsol</a:t>
            </a:r>
            <a:r>
              <a:rPr lang="en-US" dirty="0"/>
              <a:t>('F','</a:t>
            </a:r>
            <a:r>
              <a:rPr lang="en-US" dirty="0" err="1"/>
              <a:t>ipopt</a:t>
            </a:r>
            <a:r>
              <a:rPr lang="en-US"/>
              <a:t>',</a:t>
            </a:r>
            <a:r>
              <a:rPr lang="en-US" smtClean="0"/>
              <a:t>P)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31779" y="3478325"/>
            <a:ext cx="2596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Solve the problem</a:t>
            </a:r>
          </a:p>
          <a:p>
            <a:r>
              <a:rPr lang="en-US" dirty="0"/>
              <a:t>r=F(x0=[</a:t>
            </a:r>
            <a:r>
              <a:rPr lang="en-US"/>
              <a:t>2.5,3.0</a:t>
            </a:r>
            <a:r>
              <a:rPr lang="en-US" smtClean="0"/>
              <a:t>])</a:t>
            </a:r>
            <a:endParaRPr lang="en-US" dirty="0"/>
          </a:p>
          <a:p>
            <a:r>
              <a:rPr lang="en-US" dirty="0"/>
              <a:t>print(r[</a:t>
            </a:r>
            <a:r>
              <a:rPr lang="en-US"/>
              <a:t>'x</a:t>
            </a:r>
            <a:r>
              <a:rPr lang="en-US" smtClean="0"/>
              <a:t>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" y="145502"/>
            <a:ext cx="3807595" cy="1199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17" y="1546498"/>
            <a:ext cx="31337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84754" y="853910"/>
          <a:ext cx="1194506" cy="67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" imgW="520560" imgH="291960" progId="Equation.DSMT4">
                  <p:embed/>
                </p:oleObj>
              </mc:Choice>
              <mc:Fallback>
                <p:oleObj name="Equation" r:id="rId3" imgW="520560" imgH="2919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4754" y="853910"/>
                        <a:ext cx="1194506" cy="670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517" y="357352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Casadi</a:t>
            </a:r>
            <a:r>
              <a:rPr lang="en-US" dirty="0" smtClean="0"/>
              <a:t>-LP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193" y="1944414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1685" y="1944414"/>
          <a:ext cx="908926" cy="88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5" imgW="444240" imgH="431640" progId="Equation.DSMT4">
                  <p:embed/>
                </p:oleObj>
              </mc:Choice>
              <mc:Fallback>
                <p:oleObj name="Equation" r:id="rId5" imgW="444240" imgH="431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1685" y="1944414"/>
                        <a:ext cx="908926" cy="882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1848" y="3268717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51685" y="3180849"/>
          <a:ext cx="6565858" cy="823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7" imgW="3644640" imgH="457200" progId="Equation.DSMT4">
                  <p:embed/>
                </p:oleObj>
              </mc:Choice>
              <mc:Fallback>
                <p:oleObj name="Equation" r:id="rId7" imgW="3644640" imgH="4572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1685" y="3180849"/>
                        <a:ext cx="6565858" cy="823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10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903" y="2215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c=DM([-7000,-</a:t>
            </a:r>
            <a:r>
              <a:rPr lang="en-US" smtClean="0"/>
              <a:t>6000])  </a:t>
            </a:r>
            <a:r>
              <a:rPr lang="en-US" dirty="0" smtClean="0"/>
              <a:t># Objective function </a:t>
            </a:r>
            <a:r>
              <a:rPr lang="en-US" dirty="0" err="1" smtClean="0"/>
              <a:t>coeffs</a:t>
            </a:r>
            <a:endParaRPr lang="en-US" dirty="0" smtClean="0"/>
          </a:p>
          <a:p>
            <a:r>
              <a:rPr lang="en-US" dirty="0" smtClean="0"/>
              <a:t>A=DM([[4000,3000],[</a:t>
            </a:r>
            <a:r>
              <a:rPr lang="en-US" smtClean="0"/>
              <a:t>60,80]]) </a:t>
            </a:r>
            <a:r>
              <a:rPr lang="en-US" dirty="0" smtClean="0"/>
              <a:t># Constraints lhs</a:t>
            </a:r>
          </a:p>
          <a:p>
            <a:endParaRPr lang="en-US" dirty="0" smtClean="0"/>
          </a:p>
          <a:p>
            <a:r>
              <a:rPr lang="en-US" dirty="0" smtClean="0"/>
              <a:t>b=DM([</a:t>
            </a:r>
            <a:r>
              <a:rPr lang="en-US" smtClean="0"/>
              <a:t>100000,2000]) </a:t>
            </a:r>
            <a:r>
              <a:rPr lang="en-US" dirty="0" smtClean="0"/>
              <a:t># Constraint </a:t>
            </a:r>
            <a:r>
              <a:rPr lang="en-US" dirty="0" err="1" smtClean="0"/>
              <a:t>rhs</a:t>
            </a:r>
            <a:endParaRPr lang="en-US" dirty="0" smtClean="0"/>
          </a:p>
          <a:p>
            <a:r>
              <a:rPr lang="en-US" dirty="0" err="1" smtClean="0"/>
              <a:t>lb</a:t>
            </a:r>
            <a:r>
              <a:rPr lang="en-US" dirty="0" smtClean="0"/>
              <a:t>=[0,0]       # Lower bounds on x</a:t>
            </a:r>
          </a:p>
          <a:p>
            <a:r>
              <a:rPr lang="en-US" dirty="0" err="1" smtClean="0"/>
              <a:t>ub</a:t>
            </a:r>
            <a:r>
              <a:rPr lang="en-US" dirty="0" smtClean="0"/>
              <a:t>=[</a:t>
            </a:r>
            <a:r>
              <a:rPr lang="en-US" dirty="0" err="1" smtClean="0"/>
              <a:t>inf,inf</a:t>
            </a:r>
            <a:r>
              <a:rPr lang="en-US" dirty="0" smtClean="0"/>
              <a:t>]   # Upper bounds on x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SX.sym</a:t>
            </a:r>
            <a:r>
              <a:rPr lang="en-US" dirty="0" smtClean="0"/>
              <a:t>('x</a:t>
            </a:r>
            <a:r>
              <a:rPr lang="en-US" smtClean="0"/>
              <a:t>',2) </a:t>
            </a:r>
            <a:r>
              <a:rPr lang="en-US" dirty="0" smtClean="0"/>
              <a:t># Create symbolic variable</a:t>
            </a:r>
          </a:p>
          <a:p>
            <a:r>
              <a:rPr lang="en-US" dirty="0" smtClean="0"/>
              <a:t>e =</a:t>
            </a:r>
            <a:r>
              <a:rPr lang="en-US" dirty="0" err="1" smtClean="0"/>
              <a:t>mtimes</a:t>
            </a:r>
            <a:r>
              <a:rPr lang="en-US" dirty="0" smtClean="0"/>
              <a:t>(A</a:t>
            </a:r>
            <a:r>
              <a:rPr lang="en-US" smtClean="0"/>
              <a:t>, x)-</a:t>
            </a:r>
            <a:r>
              <a:rPr lang="en-US" dirty="0" smtClean="0"/>
              <a:t>b</a:t>
            </a:r>
          </a:p>
          <a:p>
            <a:r>
              <a:rPr lang="en-US" dirty="0" smtClean="0"/>
              <a:t>f1=</a:t>
            </a:r>
            <a:r>
              <a:rPr lang="en-US" dirty="0" err="1" smtClean="0"/>
              <a:t>mtimes</a:t>
            </a:r>
            <a:r>
              <a:rPr lang="en-US" dirty="0" smtClean="0"/>
              <a:t>(</a:t>
            </a:r>
            <a:r>
              <a:rPr lang="en-US" dirty="0" err="1" smtClean="0"/>
              <a:t>c.T</a:t>
            </a:r>
            <a:r>
              <a:rPr lang="en-US" smtClean="0"/>
              <a:t>, x)</a:t>
            </a:r>
            <a:endParaRPr lang="en-US" dirty="0" smtClean="0"/>
          </a:p>
          <a:p>
            <a:r>
              <a:rPr lang="en-US" dirty="0" err="1" smtClean="0"/>
              <a:t>prob_struct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(x = x,  f=f1</a:t>
            </a:r>
            <a:r>
              <a:rPr lang="en-US" smtClean="0"/>
              <a:t>,  g=e)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903" y="3083913"/>
            <a:ext cx="4367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solver = </a:t>
            </a:r>
            <a:r>
              <a:rPr lang="en-US" dirty="0" err="1" smtClean="0"/>
              <a:t>qpsol</a:t>
            </a:r>
            <a:r>
              <a:rPr lang="en-US" dirty="0" smtClean="0"/>
              <a:t>('solver','</a:t>
            </a:r>
            <a:r>
              <a:rPr lang="en-US" dirty="0" err="1" smtClean="0"/>
              <a:t>qpoases</a:t>
            </a:r>
            <a:r>
              <a:rPr lang="en-US" smtClean="0"/>
              <a:t>',prob_struct)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9903" y="3538624"/>
            <a:ext cx="563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sol=solver(x0=[1,1],</a:t>
            </a:r>
            <a:r>
              <a:rPr lang="en-US" dirty="0" err="1" smtClean="0"/>
              <a:t>lbg</a:t>
            </a:r>
            <a:r>
              <a:rPr lang="en-US" dirty="0" smtClean="0"/>
              <a:t>=[-</a:t>
            </a:r>
            <a:r>
              <a:rPr lang="en-US" dirty="0" err="1" smtClean="0"/>
              <a:t>inf</a:t>
            </a:r>
            <a:r>
              <a:rPr lang="en-US" dirty="0" smtClean="0"/>
              <a:t>,-</a:t>
            </a:r>
            <a:r>
              <a:rPr lang="en-US" dirty="0" err="1" smtClean="0"/>
              <a:t>inf</a:t>
            </a:r>
            <a:r>
              <a:rPr lang="en-US" dirty="0" smtClean="0"/>
              <a:t>],</a:t>
            </a:r>
            <a:r>
              <a:rPr lang="en-US" dirty="0" err="1" smtClean="0"/>
              <a:t>ubg</a:t>
            </a:r>
            <a:r>
              <a:rPr lang="en-US" dirty="0" smtClean="0"/>
              <a:t>=[0,0</a:t>
            </a:r>
            <a:r>
              <a:rPr lang="en-US" smtClean="0"/>
              <a:t>],lbx=lb,ubx=ub)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423" y="3993335"/>
            <a:ext cx="249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sol['x'] #optimal solution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423" y="4404570"/>
            <a:ext cx="326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sol['f'] # Objective function value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434" y="4815805"/>
            <a:ext cx="133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float(sol[</a:t>
            </a:r>
            <a:r>
              <a:rPr lang="en-US" smtClean="0"/>
              <a:t>'f'])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9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33" y="288469"/>
            <a:ext cx="1970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QP example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88509"/>
              </p:ext>
            </p:extLst>
          </p:nvPr>
        </p:nvGraphicFramePr>
        <p:xfrm>
          <a:off x="630621" y="1553615"/>
          <a:ext cx="25034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1091880" imgH="304560" progId="Equation.DSMT4">
                  <p:embed/>
                </p:oleObj>
              </mc:Choice>
              <mc:Fallback>
                <p:oleObj name="Equation" r:id="rId3" imgW="1091880" imgH="304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621" y="1553615"/>
                        <a:ext cx="2503488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0621" y="2732689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to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476102"/>
              </p:ext>
            </p:extLst>
          </p:nvPr>
        </p:nvGraphicFramePr>
        <p:xfrm>
          <a:off x="2378113" y="2732689"/>
          <a:ext cx="908926" cy="88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444240" imgH="431640" progId="Equation.DSMT4">
                  <p:embed/>
                </p:oleObj>
              </mc:Choice>
              <mc:Fallback>
                <p:oleObj name="Equation" r:id="rId5" imgW="444240" imgH="431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8113" y="2732689"/>
                        <a:ext cx="908926" cy="882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621" y="4182501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17133"/>
              </p:ext>
            </p:extLst>
          </p:nvPr>
        </p:nvGraphicFramePr>
        <p:xfrm>
          <a:off x="1882365" y="4094633"/>
          <a:ext cx="88074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7" imgW="4889160" imgH="457200" progId="Equation.DSMT4">
                  <p:embed/>
                </p:oleObj>
              </mc:Choice>
              <mc:Fallback>
                <p:oleObj name="Equation" r:id="rId7" imgW="4889160" imgH="4572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2365" y="4094633"/>
                        <a:ext cx="8807450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24342" y="5271911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Q=DM([[100,0],[</a:t>
            </a:r>
            <a:r>
              <a:rPr lang="en-US" smtClean="0"/>
              <a:t>0,200]])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4342" y="5663366"/>
            <a:ext cx="351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Qx</a:t>
            </a:r>
            <a:r>
              <a:rPr lang="en-US" dirty="0" smtClean="0"/>
              <a:t>=</a:t>
            </a:r>
            <a:r>
              <a:rPr lang="en-US" dirty="0" err="1" smtClean="0"/>
              <a:t>mtimes</a:t>
            </a:r>
            <a:r>
              <a:rPr lang="en-US" dirty="0" smtClean="0"/>
              <a:t>(Q</a:t>
            </a:r>
            <a:r>
              <a:rPr lang="en-US" smtClean="0"/>
              <a:t>, x)</a:t>
            </a:r>
            <a:endParaRPr lang="en-US" dirty="0" smtClean="0"/>
          </a:p>
          <a:p>
            <a:r>
              <a:rPr lang="en-US" dirty="0" smtClean="0"/>
              <a:t>f1=</a:t>
            </a:r>
            <a:r>
              <a:rPr lang="en-US" dirty="0" err="1" smtClean="0"/>
              <a:t>mtimes</a:t>
            </a:r>
            <a:r>
              <a:rPr lang="en-US" dirty="0" smtClean="0"/>
              <a:t>(</a:t>
            </a:r>
            <a:r>
              <a:rPr lang="en-US" dirty="0" err="1" smtClean="0"/>
              <a:t>c.T</a:t>
            </a:r>
            <a:r>
              <a:rPr lang="en-US" smtClean="0"/>
              <a:t>, x)+mtimes(x.T,Qx)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5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67" y="1778055"/>
            <a:ext cx="5092970" cy="2058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433" y="288469"/>
            <a:ext cx="441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Nonlinear Programming NLP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7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33" y="1016140"/>
            <a:ext cx="2131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casadi</a:t>
            </a:r>
            <a:r>
              <a:rPr lang="en-US" dirty="0" smtClean="0"/>
              <a:t> import 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433" y="1405257"/>
            <a:ext cx="1464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x=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'w')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433" y="1882905"/>
            <a:ext cx="3078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obj</a:t>
            </a:r>
            <a:r>
              <a:rPr lang="en-US" dirty="0" smtClean="0"/>
              <a:t>=x**2-6*x+13</a:t>
            </a:r>
          </a:p>
          <a:p>
            <a:r>
              <a:rPr lang="en-US" dirty="0" smtClean="0"/>
              <a:t>q=[]</a:t>
            </a:r>
          </a:p>
          <a:p>
            <a:r>
              <a:rPr lang="en-US" dirty="0" smtClean="0"/>
              <a:t>P=[]</a:t>
            </a:r>
          </a:p>
          <a:p>
            <a:r>
              <a:rPr lang="en-US" dirty="0" err="1" smtClean="0"/>
              <a:t>OPT_variables</a:t>
            </a:r>
            <a:r>
              <a:rPr lang="en-US" dirty="0" smtClean="0"/>
              <a:t>=x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433" y="308323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nlp_prob</a:t>
            </a:r>
            <a:r>
              <a:rPr lang="en-US" dirty="0" smtClean="0"/>
              <a:t> =</a:t>
            </a:r>
            <a:r>
              <a:rPr lang="en-US" dirty="0" err="1" smtClean="0"/>
              <a:t>dict</a:t>
            </a:r>
            <a:r>
              <a:rPr lang="en-US" dirty="0" smtClean="0"/>
              <a:t>(f=</a:t>
            </a:r>
            <a:r>
              <a:rPr lang="en-US" dirty="0" err="1" smtClean="0"/>
              <a:t>obj</a:t>
            </a:r>
            <a:r>
              <a:rPr lang="en-US" smtClean="0"/>
              <a:t>, x=OPT_variables,g=q,p=P)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ipopt</a:t>
            </a:r>
            <a:r>
              <a:rPr lang="en-US" dirty="0" smtClean="0"/>
              <a:t> is the solver</a:t>
            </a:r>
          </a:p>
          <a:p>
            <a:r>
              <a:rPr lang="en-US" dirty="0" smtClean="0"/>
              <a:t>options = {</a:t>
            </a:r>
          </a:p>
          <a:p>
            <a:r>
              <a:rPr lang="en-US" dirty="0" smtClean="0"/>
              <a:t>            '</a:t>
            </a:r>
            <a:r>
              <a:rPr lang="en-US" dirty="0" err="1" smtClean="0"/>
              <a:t>ipopt.max_iter</a:t>
            </a:r>
            <a:r>
              <a:rPr lang="en-US" dirty="0" smtClean="0"/>
              <a:t>' : 100,</a:t>
            </a:r>
          </a:p>
          <a:p>
            <a:r>
              <a:rPr lang="en-US" dirty="0" smtClean="0"/>
              <a:t>            '</a:t>
            </a:r>
            <a:r>
              <a:rPr lang="en-US" dirty="0" err="1" smtClean="0"/>
              <a:t>ipopt.print_level</a:t>
            </a:r>
            <a:r>
              <a:rPr lang="en-US" dirty="0" smtClean="0"/>
              <a:t>' : 0,</a:t>
            </a:r>
          </a:p>
          <a:p>
            <a:r>
              <a:rPr lang="en-US" dirty="0" smtClean="0"/>
              <a:t>            '</a:t>
            </a:r>
            <a:r>
              <a:rPr lang="en-US" dirty="0" err="1" smtClean="0"/>
              <a:t>ipopt.tol</a:t>
            </a:r>
            <a:r>
              <a:rPr lang="en-US" dirty="0" smtClean="0"/>
              <a:t>' : 1e-8,</a:t>
            </a:r>
          </a:p>
          <a:p>
            <a:r>
              <a:rPr lang="en-US" dirty="0" smtClean="0"/>
              <a:t>            '</a:t>
            </a:r>
            <a:r>
              <a:rPr lang="en-US" dirty="0" err="1" smtClean="0"/>
              <a:t>ipopt.mu_strategy</a:t>
            </a:r>
            <a:r>
              <a:rPr lang="en-US" dirty="0" smtClean="0"/>
              <a:t>' : 'adaptive',</a:t>
            </a:r>
          </a:p>
          <a:p>
            <a:r>
              <a:rPr lang="en-US" dirty="0" smtClean="0"/>
              <a:t>            '</a:t>
            </a:r>
            <a:r>
              <a:rPr lang="en-US" dirty="0" err="1" smtClean="0"/>
              <a:t>print_time</a:t>
            </a:r>
            <a:r>
              <a:rPr lang="en-US" dirty="0" smtClean="0"/>
              <a:t>' : False,</a:t>
            </a:r>
          </a:p>
          <a:p>
            <a:r>
              <a:rPr lang="en-US" dirty="0" smtClean="0"/>
              <a:t>            'verbose' : False,</a:t>
            </a:r>
          </a:p>
          <a:p>
            <a:r>
              <a:rPr lang="en-US" dirty="0" smtClean="0"/>
              <a:t>            'expand' : True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# Create solver instance</a:t>
            </a:r>
          </a:p>
          <a:p>
            <a:r>
              <a:rPr lang="en-US" dirty="0" smtClean="0"/>
              <a:t>F= </a:t>
            </a:r>
            <a:r>
              <a:rPr lang="en-US" dirty="0" err="1" smtClean="0"/>
              <a:t>nlpsol</a:t>
            </a:r>
            <a:r>
              <a:rPr lang="en-US" dirty="0" smtClean="0"/>
              <a:t>( 'F' , '</a:t>
            </a:r>
            <a:r>
              <a:rPr lang="en-US" dirty="0" err="1" smtClean="0"/>
              <a:t>ipopt</a:t>
            </a:r>
            <a:r>
              <a:rPr lang="en-US" dirty="0" smtClean="0"/>
              <a:t>' , </a:t>
            </a:r>
            <a:r>
              <a:rPr lang="en-US" err="1" smtClean="0"/>
              <a:t>nlp_prob,options</a:t>
            </a:r>
            <a:r>
              <a:rPr lang="en-US" smtClean="0"/>
              <a:t> 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2014" y="62876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param</a:t>
            </a:r>
            <a:r>
              <a:rPr lang="en-US" dirty="0" smtClean="0"/>
              <a:t>=[] # there are no parameter in this optimization problem</a:t>
            </a:r>
          </a:p>
          <a:p>
            <a:r>
              <a:rPr lang="en-US" dirty="0" err="1" smtClean="0"/>
              <a:t>args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(x0=5, # initial guess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lbx</a:t>
            </a:r>
            <a:r>
              <a:rPr lang="en-US" dirty="0" smtClean="0"/>
              <a:t>=-float("</a:t>
            </a:r>
            <a:r>
              <a:rPr lang="en-US" err="1" smtClean="0"/>
              <a:t>inf</a:t>
            </a:r>
            <a:r>
              <a:rPr lang="en-US" smtClean="0"/>
              <a:t>"),</a:t>
            </a:r>
            <a:endParaRPr lang="en-US" dirty="0" smtClean="0"/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ubx</a:t>
            </a:r>
            <a:r>
              <a:rPr lang="en-US" dirty="0" smtClean="0"/>
              <a:t>=float("</a:t>
            </a:r>
            <a:r>
              <a:rPr lang="en-US" err="1" smtClean="0"/>
              <a:t>inf</a:t>
            </a:r>
            <a:r>
              <a:rPr lang="en-US" smtClean="0"/>
              <a:t>"),</a:t>
            </a:r>
            <a:endParaRPr lang="en-US" dirty="0" smtClean="0"/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lbg</a:t>
            </a:r>
            <a:r>
              <a:rPr lang="en-US" dirty="0" smtClean="0"/>
              <a:t>=-float("</a:t>
            </a:r>
            <a:r>
              <a:rPr lang="en-US" err="1" smtClean="0"/>
              <a:t>inf</a:t>
            </a:r>
            <a:r>
              <a:rPr lang="en-US" smtClean="0"/>
              <a:t>"),</a:t>
            </a:r>
            <a:endParaRPr lang="en-US" dirty="0" smtClean="0"/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ubg</a:t>
            </a:r>
            <a:r>
              <a:rPr lang="en-US" dirty="0" smtClean="0"/>
              <a:t>=float("</a:t>
            </a:r>
            <a:r>
              <a:rPr lang="en-US" err="1" smtClean="0"/>
              <a:t>inf</a:t>
            </a:r>
            <a:r>
              <a:rPr lang="en-US" smtClean="0"/>
              <a:t>"),</a:t>
            </a:r>
            <a:endParaRPr lang="en-US" dirty="0" smtClean="0"/>
          </a:p>
          <a:p>
            <a:r>
              <a:rPr lang="en-US" dirty="0" smtClean="0"/>
              <a:t>                        lam_x0=0,</a:t>
            </a:r>
          </a:p>
          <a:p>
            <a:r>
              <a:rPr lang="en-US" dirty="0" smtClean="0"/>
              <a:t>                        lam_g0=0,</a:t>
            </a:r>
          </a:p>
          <a:p>
            <a:r>
              <a:rPr lang="en-US" smtClean="0"/>
              <a:t>                        p=param)</a:t>
            </a:r>
            <a:endParaRPr lang="en-US" dirty="0" smtClean="0"/>
          </a:p>
          <a:p>
            <a:r>
              <a:rPr lang="en-US" dirty="0" smtClean="0"/>
              <a:t># solve the problem</a:t>
            </a:r>
          </a:p>
          <a:p>
            <a:r>
              <a:rPr lang="en-US" smtClean="0"/>
              <a:t>#r=F(x0=5)</a:t>
            </a:r>
            <a:endParaRPr lang="en-US" dirty="0" smtClean="0"/>
          </a:p>
          <a:p>
            <a:r>
              <a:rPr lang="en-US" dirty="0" smtClean="0"/>
              <a:t>sol             = F</a:t>
            </a:r>
            <a:r>
              <a:rPr lang="en-US" smtClean="0"/>
              <a:t>(**args)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02014" y="4560561"/>
            <a:ext cx="366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status          = </a:t>
            </a:r>
            <a:r>
              <a:rPr lang="en-US" err="1" smtClean="0"/>
              <a:t>F.stats</a:t>
            </a:r>
            <a:r>
              <a:rPr lang="en-US" smtClean="0"/>
              <a:t>()[</a:t>
            </a:r>
            <a:r>
              <a:rPr lang="en-US" dirty="0" smtClean="0"/>
              <a:t>'</a:t>
            </a:r>
            <a:r>
              <a:rPr lang="en-US" dirty="0" err="1" smtClean="0"/>
              <a:t>return_status</a:t>
            </a:r>
            <a:r>
              <a:rPr lang="en-US" dirty="0" smtClean="0"/>
              <a:t>']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02014" y="5060744"/>
            <a:ext cx="3275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print(sol[</a:t>
            </a:r>
            <a:r>
              <a:rPr lang="en-US" smtClean="0"/>
              <a:t>'x']) </a:t>
            </a:r>
            <a:r>
              <a:rPr lang="en-US" dirty="0" smtClean="0"/>
              <a:t># Get the solution 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433" y="14937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Example 1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1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84754" y="853910"/>
          <a:ext cx="1194506" cy="67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520560" imgH="291960" progId="Equation.DSMT4">
                  <p:embed/>
                </p:oleObj>
              </mc:Choice>
              <mc:Fallback>
                <p:oleObj name="Equation" r:id="rId3" imgW="520560" imgH="2919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4754" y="853910"/>
                        <a:ext cx="1194506" cy="670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517" y="357352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Casadi</a:t>
            </a:r>
            <a:r>
              <a:rPr lang="en-US" dirty="0" smtClean="0"/>
              <a:t>-LP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193" y="1944414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1685" y="1944414"/>
          <a:ext cx="908926" cy="88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444240" imgH="431640" progId="Equation.DSMT4">
                  <p:embed/>
                </p:oleObj>
              </mc:Choice>
              <mc:Fallback>
                <p:oleObj name="Equation" r:id="rId5" imgW="444240" imgH="431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1685" y="1944414"/>
                        <a:ext cx="908926" cy="882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1848" y="3268717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51685" y="3180849"/>
          <a:ext cx="6565858" cy="823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7" imgW="3644640" imgH="457200" progId="Equation.DSMT4">
                  <p:embed/>
                </p:oleObj>
              </mc:Choice>
              <mc:Fallback>
                <p:oleObj name="Equation" r:id="rId7" imgW="3644640" imgH="4572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1685" y="3180849"/>
                        <a:ext cx="6565858" cy="823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32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33" y="14937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Example 2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57" y="380207"/>
            <a:ext cx="4258765" cy="12909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8433" y="19039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'x'); </a:t>
            </a:r>
            <a:r>
              <a:rPr lang="en-US" dirty="0" smtClean="0"/>
              <a:t>y = 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'y'); </a:t>
            </a:r>
            <a:r>
              <a:rPr lang="en-US" dirty="0" smtClean="0"/>
              <a:t>z = 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'z')</a:t>
            </a:r>
            <a:endParaRPr lang="en-US" dirty="0" smtClean="0"/>
          </a:p>
          <a:p>
            <a:r>
              <a:rPr lang="en-US" dirty="0" err="1" smtClean="0"/>
              <a:t>nlp</a:t>
            </a:r>
            <a:r>
              <a:rPr lang="en-US" dirty="0" smtClean="0"/>
              <a:t> = {'x</a:t>
            </a:r>
            <a:r>
              <a:rPr lang="en-US" smtClean="0"/>
              <a:t>':vertcat(x,y,z), </a:t>
            </a:r>
            <a:r>
              <a:rPr lang="en-US" dirty="0" smtClean="0"/>
              <a:t>'</a:t>
            </a:r>
            <a:r>
              <a:rPr lang="en-US" dirty="0" err="1" smtClean="0"/>
              <a:t>f':x</a:t>
            </a:r>
            <a:r>
              <a:rPr lang="en-US" dirty="0" smtClean="0"/>
              <a:t>**2+100*z**2, '</a:t>
            </a:r>
            <a:r>
              <a:rPr lang="en-US" dirty="0" err="1" smtClean="0"/>
              <a:t>g':z</a:t>
            </a:r>
            <a:r>
              <a:rPr lang="en-US" smtClean="0"/>
              <a:t>+(1-x)**</a:t>
            </a:r>
            <a:r>
              <a:rPr lang="en-US" dirty="0" smtClean="0"/>
              <a:t>2-y}</a:t>
            </a:r>
          </a:p>
          <a:p>
            <a:r>
              <a:rPr lang="en-US" dirty="0" smtClean="0"/>
              <a:t>S = </a:t>
            </a:r>
            <a:r>
              <a:rPr lang="en-US" dirty="0" err="1" smtClean="0"/>
              <a:t>nlpsol</a:t>
            </a:r>
            <a:r>
              <a:rPr lang="en-US" dirty="0" smtClean="0"/>
              <a:t>('S', '</a:t>
            </a:r>
            <a:r>
              <a:rPr lang="en-US" dirty="0" err="1" smtClean="0"/>
              <a:t>ipopt</a:t>
            </a:r>
            <a:r>
              <a:rPr lang="en-US" smtClean="0"/>
              <a:t>', nlp)</a:t>
            </a:r>
            <a:endParaRPr lang="en-US" dirty="0" smtClean="0"/>
          </a:p>
          <a:p>
            <a:r>
              <a:rPr lang="en-US" smtClean="0"/>
              <a:t>print(S)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8433" y="3337036"/>
            <a:ext cx="6961842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FMono-Regular"/>
              </a:rPr>
              <a:t>[2.5,3.0,0.75]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Roboto"/>
              </a:rPr>
              <a:t> as an initial guess, by evaluating the function 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FMono-Regular"/>
              </a:rPr>
              <a:t>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433" y="38775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 = S(x0=[2.5,3.0,0.75],\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lbg</a:t>
            </a:r>
            <a:r>
              <a:rPr lang="en-US" dirty="0" smtClean="0"/>
              <a:t>=0</a:t>
            </a:r>
            <a:r>
              <a:rPr lang="en-US" smtClean="0"/>
              <a:t>, ubg=0)</a:t>
            </a:r>
            <a:endParaRPr lang="en-US" dirty="0" smtClean="0"/>
          </a:p>
          <a:p>
            <a:r>
              <a:rPr lang="en-US" dirty="0" err="1" smtClean="0"/>
              <a:t>x_opt</a:t>
            </a:r>
            <a:r>
              <a:rPr lang="en-US" dirty="0" smtClean="0"/>
              <a:t> = r['x']</a:t>
            </a:r>
          </a:p>
          <a:p>
            <a:r>
              <a:rPr lang="en-US" dirty="0" smtClean="0"/>
              <a:t>print('</a:t>
            </a:r>
            <a:r>
              <a:rPr lang="en-US" dirty="0" err="1" smtClean="0"/>
              <a:t>x_opt</a:t>
            </a:r>
            <a:r>
              <a:rPr lang="en-US" dirty="0" smtClean="0"/>
              <a:t>: </a:t>
            </a:r>
            <a:r>
              <a:rPr lang="en-US" smtClean="0"/>
              <a:t>', x_opt)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2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56" y="1380797"/>
            <a:ext cx="5762625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433" y="14937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Example 3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750" y="513528"/>
            <a:ext cx="2981325" cy="2257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56" y="2511644"/>
            <a:ext cx="3095625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981" y="3290230"/>
            <a:ext cx="3200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0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7" y="279673"/>
            <a:ext cx="37052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7" y="1203106"/>
            <a:ext cx="61722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4" y="3314700"/>
            <a:ext cx="8562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9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694" y="0"/>
            <a:ext cx="183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Integration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925" y="2747062"/>
            <a:ext cx="300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MX –matrix valued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437" y="2747062"/>
            <a:ext cx="2502279" cy="10285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925" y="3183712"/>
            <a:ext cx="5063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'x'); </a:t>
            </a:r>
            <a:r>
              <a:rPr lang="en-US" dirty="0" smtClean="0"/>
              <a:t>z = 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'z'); </a:t>
            </a:r>
            <a:r>
              <a:rPr lang="en-US" dirty="0" smtClean="0"/>
              <a:t>p = 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'p')</a:t>
            </a:r>
            <a:endParaRPr lang="en-US" dirty="0" smtClean="0"/>
          </a:p>
          <a:p>
            <a:r>
              <a:rPr lang="en-US" dirty="0" err="1" smtClean="0"/>
              <a:t>dae</a:t>
            </a:r>
            <a:r>
              <a:rPr lang="en-US" dirty="0" smtClean="0"/>
              <a:t> = {'</a:t>
            </a:r>
            <a:r>
              <a:rPr lang="en-US" dirty="0" err="1" smtClean="0"/>
              <a:t>x':x</a:t>
            </a:r>
            <a:r>
              <a:rPr lang="en-US" dirty="0" smtClean="0"/>
              <a:t>, '</a:t>
            </a:r>
            <a:r>
              <a:rPr lang="en-US" dirty="0" err="1" smtClean="0"/>
              <a:t>z':z</a:t>
            </a:r>
            <a:r>
              <a:rPr lang="en-US" dirty="0" smtClean="0"/>
              <a:t>, '</a:t>
            </a:r>
            <a:r>
              <a:rPr lang="en-US" dirty="0" err="1" smtClean="0"/>
              <a:t>p':p</a:t>
            </a:r>
            <a:r>
              <a:rPr lang="en-US" dirty="0" smtClean="0"/>
              <a:t>, 'ode':</a:t>
            </a:r>
            <a:r>
              <a:rPr lang="en-US" dirty="0" err="1" smtClean="0"/>
              <a:t>z+p</a:t>
            </a:r>
            <a:r>
              <a:rPr lang="en-US" dirty="0" smtClean="0"/>
              <a:t>, '</a:t>
            </a:r>
            <a:r>
              <a:rPr lang="en-US" dirty="0" err="1" smtClean="0"/>
              <a:t>alg</a:t>
            </a:r>
            <a:r>
              <a:rPr lang="en-US" smtClean="0"/>
              <a:t>':z*cos(z)-</a:t>
            </a:r>
            <a:r>
              <a:rPr lang="en-US" dirty="0" smtClean="0"/>
              <a:t>x}</a:t>
            </a:r>
          </a:p>
          <a:p>
            <a:r>
              <a:rPr lang="en-US" dirty="0" smtClean="0"/>
              <a:t>F = integrator('F', '</a:t>
            </a:r>
            <a:r>
              <a:rPr lang="en-US" dirty="0" err="1" smtClean="0"/>
              <a:t>idas</a:t>
            </a:r>
            <a:r>
              <a:rPr lang="en-US" smtClean="0"/>
              <a:t>', dae)</a:t>
            </a:r>
            <a:endParaRPr lang="en-US" dirty="0" smtClean="0"/>
          </a:p>
          <a:p>
            <a:r>
              <a:rPr lang="en-US" smtClean="0"/>
              <a:t>print(F)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925" y="4753373"/>
            <a:ext cx="3814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 = F(x0=0, z0=0</a:t>
            </a:r>
            <a:r>
              <a:rPr lang="en-US" smtClean="0"/>
              <a:t>, p=0.1)</a:t>
            </a:r>
            <a:endParaRPr lang="en-US" dirty="0" smtClean="0"/>
          </a:p>
          <a:p>
            <a:r>
              <a:rPr lang="en-US" dirty="0" smtClean="0"/>
              <a:t>print(r[</a:t>
            </a:r>
            <a:r>
              <a:rPr lang="en-US" smtClean="0"/>
              <a:t>'</a:t>
            </a:r>
            <a:r>
              <a:rPr lang="en-US" err="1" smtClean="0"/>
              <a:t>xf</a:t>
            </a:r>
            <a:r>
              <a:rPr lang="en-US" smtClean="0"/>
              <a:t>'])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5437" y="2293647"/>
            <a:ext cx="30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algebraic equation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989" y="5910676"/>
            <a:ext cx="398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idas</a:t>
            </a:r>
            <a:r>
              <a:rPr lang="en-US" dirty="0" smtClean="0"/>
              <a:t>: Implicit Differential algebraic solver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7" y="791237"/>
            <a:ext cx="3666935" cy="12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6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696" y="696422"/>
            <a:ext cx="42987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v=</a:t>
            </a:r>
            <a:r>
              <a:rPr lang="en-US" dirty="0" err="1" smtClean="0"/>
              <a:t>MX.sym</a:t>
            </a:r>
            <a:r>
              <a:rPr lang="en-US" dirty="0" smtClean="0"/>
              <a:t>('v</a:t>
            </a:r>
            <a:r>
              <a:rPr lang="en-US" smtClean="0"/>
              <a:t>',2) </a:t>
            </a:r>
            <a:r>
              <a:rPr lang="en-US" dirty="0" smtClean="0"/>
              <a:t>#velocity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MX.sym</a:t>
            </a:r>
            <a:r>
              <a:rPr lang="en-US" dirty="0" smtClean="0"/>
              <a:t>('p</a:t>
            </a:r>
            <a:r>
              <a:rPr lang="en-US" smtClean="0"/>
              <a:t>',2) </a:t>
            </a:r>
            <a:r>
              <a:rPr lang="en-US" dirty="0" smtClean="0"/>
              <a:t>#position</a:t>
            </a:r>
          </a:p>
          <a:p>
            <a:r>
              <a:rPr lang="en-US" dirty="0" smtClean="0"/>
              <a:t>theta=</a:t>
            </a:r>
            <a:r>
              <a:rPr lang="en-US" dirty="0" err="1" smtClean="0"/>
              <a:t>MX.sym</a:t>
            </a:r>
            <a:r>
              <a:rPr lang="en-US" dirty="0" smtClean="0"/>
              <a:t>(</a:t>
            </a:r>
            <a:r>
              <a:rPr lang="en-US" smtClean="0"/>
              <a:t>'theta') </a:t>
            </a:r>
            <a:r>
              <a:rPr lang="en-US" dirty="0" smtClean="0"/>
              <a:t>#angle of throw</a:t>
            </a:r>
          </a:p>
          <a:p>
            <a:r>
              <a:rPr lang="en-US" dirty="0" err="1" smtClean="0"/>
              <a:t>tf</a:t>
            </a:r>
            <a:r>
              <a:rPr lang="en-US" dirty="0" smtClean="0"/>
              <a:t>=</a:t>
            </a:r>
            <a:r>
              <a:rPr lang="en-US" dirty="0" err="1" smtClean="0"/>
              <a:t>MX.sym</a:t>
            </a:r>
            <a:r>
              <a:rPr lang="en-US" dirty="0" smtClean="0"/>
              <a:t>(</a:t>
            </a:r>
            <a:r>
              <a:rPr lang="en-US" smtClean="0"/>
              <a:t>'</a:t>
            </a:r>
            <a:r>
              <a:rPr lang="en-US" err="1" smtClean="0"/>
              <a:t>tf</a:t>
            </a:r>
            <a:r>
              <a:rPr lang="en-US" smtClean="0"/>
              <a:t>') </a:t>
            </a:r>
            <a:r>
              <a:rPr lang="en-US" dirty="0" smtClean="0"/>
              <a:t># time of flight</a:t>
            </a:r>
          </a:p>
          <a:p>
            <a:r>
              <a:rPr lang="en-US" smtClean="0"/>
              <a:t>x=vertcat(v,p) </a:t>
            </a:r>
            <a:r>
              <a:rPr lang="en-US" dirty="0" smtClean="0"/>
              <a:t># state variable</a:t>
            </a:r>
          </a:p>
          <a:p>
            <a:r>
              <a:rPr lang="en-US" smtClean="0"/>
              <a:t>p=vertcat(theta,tf) </a:t>
            </a:r>
            <a:r>
              <a:rPr lang="en-US" dirty="0" smtClean="0"/>
              <a:t>#parameter</a:t>
            </a:r>
          </a:p>
          <a:p>
            <a:r>
              <a:rPr lang="en-US" dirty="0" smtClean="0"/>
              <a:t>dv=[0,-9.81] # Differential equation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=v</a:t>
            </a:r>
          </a:p>
          <a:p>
            <a:r>
              <a:rPr lang="en-US" smtClean="0"/>
              <a:t>dx=vertcat(dv,dp)*</a:t>
            </a:r>
            <a:r>
              <a:rPr lang="en-US" dirty="0" err="1" smtClean="0"/>
              <a:t>tf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433" y="14937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Example 2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6" y="3281745"/>
            <a:ext cx="409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v0=20</a:t>
            </a:r>
          </a:p>
          <a:p>
            <a:r>
              <a:rPr lang="en-US" dirty="0" err="1" smtClean="0"/>
              <a:t>prob_struct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(x = x,  ode=dx</a:t>
            </a:r>
            <a:r>
              <a:rPr lang="en-US" smtClean="0"/>
              <a:t>,  p=p)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696" y="3928076"/>
            <a:ext cx="401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opts=</a:t>
            </a:r>
            <a:r>
              <a:rPr lang="en-US" dirty="0" err="1" smtClean="0"/>
              <a:t>dict</a:t>
            </a:r>
            <a:r>
              <a:rPr lang="en-US" dirty="0" smtClean="0"/>
              <a:t>(grid=</a:t>
            </a:r>
            <a:r>
              <a:rPr lang="en-US" dirty="0" err="1" smtClean="0"/>
              <a:t>np.linspace</a:t>
            </a:r>
            <a:r>
              <a:rPr lang="en-US" dirty="0" smtClean="0"/>
              <a:t>(0,3.5,100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9696" y="4694761"/>
            <a:ext cx="411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F=integrator('F','</a:t>
            </a:r>
            <a:r>
              <a:rPr lang="en-US" dirty="0" err="1" smtClean="0"/>
              <a:t>cvodes</a:t>
            </a:r>
            <a:r>
              <a:rPr lang="en-US" smtClean="0"/>
              <a:t>',prob_struct,opts)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696" y="5064093"/>
            <a:ext cx="3804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a=60*</a:t>
            </a:r>
            <a:r>
              <a:rPr lang="en-US" dirty="0" err="1" smtClean="0"/>
              <a:t>np.pi</a:t>
            </a:r>
            <a:r>
              <a:rPr lang="en-US" dirty="0" smtClean="0"/>
              <a:t>/180</a:t>
            </a:r>
          </a:p>
          <a:p>
            <a:r>
              <a:rPr lang="en-US" dirty="0" err="1" smtClean="0"/>
              <a:t>t_final</a:t>
            </a:r>
            <a:r>
              <a:rPr lang="en-US" dirty="0" smtClean="0"/>
              <a:t>=3</a:t>
            </a:r>
          </a:p>
          <a:p>
            <a:r>
              <a:rPr lang="en-US" dirty="0" smtClean="0"/>
              <a:t>x0</a:t>
            </a:r>
            <a:r>
              <a:rPr lang="en-US" smtClean="0"/>
              <a:t>=[v0*np.cos(a),v0*np.sin(a),</a:t>
            </a:r>
            <a:r>
              <a:rPr lang="en-US" dirty="0" smtClean="0"/>
              <a:t>0,1]</a:t>
            </a:r>
          </a:p>
          <a:p>
            <a:r>
              <a:rPr lang="en-US" dirty="0" err="1" smtClean="0"/>
              <a:t>Fk</a:t>
            </a:r>
            <a:r>
              <a:rPr lang="en-US" dirty="0" smtClean="0"/>
              <a:t>= F(x0=x0,  p=[</a:t>
            </a:r>
            <a:r>
              <a:rPr lang="en-US" err="1" smtClean="0"/>
              <a:t>a,t_final</a:t>
            </a:r>
            <a:r>
              <a:rPr lang="en-US" smtClean="0"/>
              <a:t>])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03531" y="232781"/>
            <a:ext cx="3415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Xk</a:t>
            </a:r>
            <a:r>
              <a:rPr lang="en-US" dirty="0" smtClean="0"/>
              <a:t>=</a:t>
            </a:r>
            <a:r>
              <a:rPr lang="en-US" dirty="0" err="1" smtClean="0"/>
              <a:t>Fk</a:t>
            </a:r>
            <a:r>
              <a:rPr lang="en-US" dirty="0" smtClean="0"/>
              <a:t>['</a:t>
            </a:r>
            <a:r>
              <a:rPr lang="en-US" dirty="0" err="1" smtClean="0"/>
              <a:t>xf</a:t>
            </a:r>
            <a:r>
              <a:rPr lang="en-US" dirty="0" smtClean="0"/>
              <a:t>']</a:t>
            </a:r>
          </a:p>
          <a:p>
            <a:r>
              <a:rPr lang="en-US" smtClean="0"/>
              <a:t>X=np.array(Xk)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 smtClean="0"/>
              <a:t>(X[2,:],</a:t>
            </a:r>
            <a:r>
              <a:rPr lang="en-US" smtClean="0"/>
              <a:t>X[3,:])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99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43" y="380207"/>
            <a:ext cx="4040443" cy="1465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433" y="14937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Example 3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738" y="873912"/>
            <a:ext cx="4803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'x'); </a:t>
            </a:r>
            <a:r>
              <a:rPr lang="en-US" dirty="0" smtClean="0"/>
              <a:t>y = </a:t>
            </a:r>
            <a:r>
              <a:rPr lang="en-US" dirty="0" err="1" smtClean="0"/>
              <a:t>SX.sym</a:t>
            </a:r>
            <a:r>
              <a:rPr lang="en-US" dirty="0" smtClean="0"/>
              <a:t>(</a:t>
            </a:r>
            <a:r>
              <a:rPr lang="en-US" smtClean="0"/>
              <a:t>'y')</a:t>
            </a:r>
            <a:endParaRPr lang="en-US" dirty="0" smtClean="0"/>
          </a:p>
          <a:p>
            <a:r>
              <a:rPr lang="en-US" dirty="0" err="1" smtClean="0"/>
              <a:t>qp</a:t>
            </a:r>
            <a:r>
              <a:rPr lang="en-US" dirty="0" smtClean="0"/>
              <a:t> = {'x</a:t>
            </a:r>
            <a:r>
              <a:rPr lang="en-US" smtClean="0"/>
              <a:t>':vertcat(x,y), </a:t>
            </a:r>
            <a:r>
              <a:rPr lang="en-US" dirty="0" smtClean="0"/>
              <a:t>'</a:t>
            </a:r>
            <a:r>
              <a:rPr lang="en-US" dirty="0" err="1" smtClean="0"/>
              <a:t>f':x</a:t>
            </a:r>
            <a:r>
              <a:rPr lang="en-US" dirty="0" smtClean="0"/>
              <a:t>**2+y**2, 'g':x+y-10}</a:t>
            </a:r>
          </a:p>
          <a:p>
            <a:r>
              <a:rPr lang="en-US" dirty="0" smtClean="0"/>
              <a:t>S = </a:t>
            </a:r>
            <a:r>
              <a:rPr lang="en-US" dirty="0" err="1" smtClean="0"/>
              <a:t>qpsol</a:t>
            </a:r>
            <a:r>
              <a:rPr lang="en-US" dirty="0" smtClean="0"/>
              <a:t>('S', '</a:t>
            </a:r>
            <a:r>
              <a:rPr lang="en-US" dirty="0" err="1" smtClean="0"/>
              <a:t>qpoases</a:t>
            </a:r>
            <a:r>
              <a:rPr lang="en-US" smtClean="0"/>
              <a:t>', qp)</a:t>
            </a:r>
            <a:endParaRPr lang="en-US" dirty="0" smtClean="0"/>
          </a:p>
          <a:p>
            <a:r>
              <a:rPr lang="en-US" smtClean="0"/>
              <a:t>print(S)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1738" y="2108451"/>
            <a:ext cx="3247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 </a:t>
            </a:r>
            <a:r>
              <a:rPr lang="en-US" smtClean="0"/>
              <a:t>= S(lbg=0)</a:t>
            </a:r>
            <a:endParaRPr lang="en-US" dirty="0" smtClean="0"/>
          </a:p>
          <a:p>
            <a:r>
              <a:rPr lang="en-US" dirty="0" err="1" smtClean="0"/>
              <a:t>x_opt</a:t>
            </a:r>
            <a:r>
              <a:rPr lang="en-US" dirty="0" smtClean="0"/>
              <a:t> = r['x']</a:t>
            </a:r>
          </a:p>
          <a:p>
            <a:r>
              <a:rPr lang="en-US" dirty="0" smtClean="0"/>
              <a:t>print('</a:t>
            </a:r>
            <a:r>
              <a:rPr lang="en-US" dirty="0" err="1" smtClean="0"/>
              <a:t>x_opt</a:t>
            </a:r>
            <a:r>
              <a:rPr lang="en-US" dirty="0" smtClean="0"/>
              <a:t>: </a:t>
            </a:r>
            <a:r>
              <a:rPr lang="en-US" smtClean="0"/>
              <a:t>', x_opt)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91603" y="1967781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 = S(x0=[1,3</a:t>
            </a:r>
            <a:r>
              <a:rPr lang="en-US" smtClean="0">
                <a:solidFill>
                  <a:srgbClr val="C00000"/>
                </a:solidFill>
              </a:rPr>
              <a:t>],lbg=0)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9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8" y="273269"/>
            <a:ext cx="7096125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85" y="5205421"/>
            <a:ext cx="4505325" cy="1047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2824" y="4554929"/>
            <a:ext cx="771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-Regu"/>
              </a:rPr>
              <a:t>Our goal is to transcribe </a:t>
            </a:r>
            <a:r>
              <a:rPr lang="en-US" dirty="0" smtClean="0">
                <a:latin typeface="NimbusRomNo9L-Regu"/>
              </a:rPr>
              <a:t>the Optimal Control problem to the following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4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73" y="1005872"/>
            <a:ext cx="8897313" cy="9280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434" y="226001"/>
            <a:ext cx="6947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Reformulate the </a:t>
            </a:r>
            <a:r>
              <a:rPr lang="en-US" dirty="0">
                <a:latin typeface="NimbusRomNo9L-Regu"/>
              </a:rPr>
              <a:t>problem from continuous time to discrete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373" y="2490952"/>
            <a:ext cx="378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algebraic equation </a:t>
            </a:r>
            <a:r>
              <a:rPr lang="en-US" smtClean="0"/>
              <a:t>(DAE)</a:t>
            </a:r>
            <a:endParaRPr lang="en-US" dirty="0" smtClean="0"/>
          </a:p>
          <a:p>
            <a:r>
              <a:rPr lang="en-US" dirty="0" smtClean="0"/>
              <a:t>CVODE solver for stiff and </a:t>
            </a:r>
            <a:r>
              <a:rPr lang="en-US" dirty="0" err="1" smtClean="0"/>
              <a:t>nonstiff</a:t>
            </a:r>
            <a:r>
              <a:rPr lang="en-US" dirty="0" smtClean="0"/>
              <a:t> 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373" y="3137283"/>
            <a:ext cx="398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idas</a:t>
            </a:r>
            <a:r>
              <a:rPr lang="en-US" dirty="0" smtClean="0"/>
              <a:t>: Implicit Differential algebraic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32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6" y="310383"/>
            <a:ext cx="3200400" cy="498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9" y="5812056"/>
            <a:ext cx="3219450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55" y="142053"/>
            <a:ext cx="2743200" cy="2390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483" y="186557"/>
            <a:ext cx="31813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34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17" y="276717"/>
            <a:ext cx="28289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33" y="288469"/>
            <a:ext cx="1970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QP example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30621" y="1553615"/>
          <a:ext cx="25034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1091880" imgH="304560" progId="Equation.DSMT4">
                  <p:embed/>
                </p:oleObj>
              </mc:Choice>
              <mc:Fallback>
                <p:oleObj name="Equation" r:id="rId3" imgW="1091880" imgH="304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621" y="1553615"/>
                        <a:ext cx="2503488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0621" y="2732689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to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78113" y="2732689"/>
          <a:ext cx="908926" cy="88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444240" imgH="431640" progId="Equation.DSMT4">
                  <p:embed/>
                </p:oleObj>
              </mc:Choice>
              <mc:Fallback>
                <p:oleObj name="Equation" r:id="rId5" imgW="444240" imgH="4316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8113" y="2732689"/>
                        <a:ext cx="908926" cy="882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621" y="4182501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882365" y="4094633"/>
          <a:ext cx="88074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7" imgW="4889160" imgH="457200" progId="Equation.DSMT4">
                  <p:embed/>
                </p:oleObj>
              </mc:Choice>
              <mc:Fallback>
                <p:oleObj name="Equation" r:id="rId7" imgW="4889160" imgH="457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2365" y="4094633"/>
                        <a:ext cx="8807450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24342" y="5271911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Q=DM([[100,0],[</a:t>
            </a:r>
            <a:r>
              <a:rPr lang="en-US" smtClean="0"/>
              <a:t>0,200]])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4342" y="5663366"/>
            <a:ext cx="351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Qx</a:t>
            </a:r>
            <a:r>
              <a:rPr lang="en-US" dirty="0" smtClean="0"/>
              <a:t>=</a:t>
            </a:r>
            <a:r>
              <a:rPr lang="en-US" dirty="0" err="1" smtClean="0"/>
              <a:t>mtimes</a:t>
            </a:r>
            <a:r>
              <a:rPr lang="en-US" dirty="0" smtClean="0"/>
              <a:t>(Q</a:t>
            </a:r>
            <a:r>
              <a:rPr lang="en-US" smtClean="0"/>
              <a:t>, x)</a:t>
            </a:r>
            <a:endParaRPr lang="en-US" dirty="0" smtClean="0"/>
          </a:p>
          <a:p>
            <a:r>
              <a:rPr lang="en-US" dirty="0" smtClean="0"/>
              <a:t>f1=</a:t>
            </a:r>
            <a:r>
              <a:rPr lang="en-US" dirty="0" err="1" smtClean="0"/>
              <a:t>mtimes</a:t>
            </a:r>
            <a:r>
              <a:rPr lang="en-US" dirty="0" smtClean="0"/>
              <a:t>(</a:t>
            </a:r>
            <a:r>
              <a:rPr lang="en-US" dirty="0" err="1" smtClean="0"/>
              <a:t>c.T</a:t>
            </a:r>
            <a:r>
              <a:rPr lang="en-US" smtClean="0"/>
              <a:t>, x)+mtimes(x.T,Qx)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0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2" y="308768"/>
            <a:ext cx="4939879" cy="2011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74" y="2786686"/>
            <a:ext cx="3761709" cy="37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0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2" y="0"/>
            <a:ext cx="6443638" cy="3584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961" y="226212"/>
            <a:ext cx="1976599" cy="701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75938" y="982637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9362" y="1422724"/>
            <a:ext cx="97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value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0812" y="3723310"/>
            <a:ext cx="17637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len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ubw</a:t>
            </a:r>
            <a:r>
              <a:rPr lang="en-US" sz="2400" dirty="0" smtClean="0">
                <a:solidFill>
                  <a:srgbClr val="FF0000"/>
                </a:solidFill>
              </a:rPr>
              <a:t>)=62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len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lbw</a:t>
            </a:r>
            <a:r>
              <a:rPr lang="en-US" sz="2400" dirty="0" smtClean="0">
                <a:solidFill>
                  <a:srgbClr val="FF0000"/>
                </a:solidFill>
              </a:rPr>
              <a:t>)=62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(w0</a:t>
            </a:r>
            <a:r>
              <a:rPr lang="en-US" sz="2400" dirty="0" smtClean="0">
                <a:solidFill>
                  <a:srgbClr val="FF0000"/>
                </a:solidFill>
              </a:rPr>
              <a:t>)=62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74908"/>
              </p:ext>
            </p:extLst>
          </p:nvPr>
        </p:nvGraphicFramePr>
        <p:xfrm>
          <a:off x="2639187" y="3584112"/>
          <a:ext cx="410001" cy="149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5" imgW="177480" imgH="647640" progId="Equation.DSMT4">
                  <p:embed/>
                </p:oleObj>
              </mc:Choice>
              <mc:Fallback>
                <p:oleObj name="Equation" r:id="rId5" imgW="1774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9187" y="3584112"/>
                        <a:ext cx="410001" cy="149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836708" y="3093321"/>
            <a:ext cx="1689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lbg</a:t>
            </a:r>
            <a:r>
              <a:rPr lang="en-US" sz="2400" dirty="0" smtClean="0"/>
              <a:t>)=40</a:t>
            </a:r>
          </a:p>
          <a:p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ubg</a:t>
            </a:r>
            <a:r>
              <a:rPr lang="en-US" sz="2400" dirty="0"/>
              <a:t>)=</a:t>
            </a:r>
            <a:r>
              <a:rPr lang="en-US" sz="2400" dirty="0" smtClean="0"/>
              <a:t>40</a:t>
            </a:r>
          </a:p>
          <a:p>
            <a:r>
              <a:rPr lang="en-US" sz="2400" dirty="0" err="1" smtClean="0"/>
              <a:t>ubg</a:t>
            </a:r>
            <a:r>
              <a:rPr lang="en-US" sz="2400" dirty="0" smtClean="0"/>
              <a:t>=</a:t>
            </a:r>
            <a:r>
              <a:rPr lang="en-US" sz="2400" dirty="0" err="1" smtClean="0"/>
              <a:t>lbg</a:t>
            </a:r>
            <a:r>
              <a:rPr lang="en-US" sz="2400" dirty="0" smtClean="0"/>
              <a:t>=0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239436" y="3318931"/>
            <a:ext cx="8551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lbw=</a:t>
            </a:r>
          </a:p>
          <a:p>
            <a:r>
              <a:rPr lang="de-DE" dirty="0" smtClean="0"/>
              <a:t>[0</a:t>
            </a:r>
            <a:r>
              <a:rPr lang="de-DE" dirty="0"/>
              <a:t>,</a:t>
            </a:r>
          </a:p>
          <a:p>
            <a:r>
              <a:rPr lang="de-DE" dirty="0"/>
              <a:t> 1,</a:t>
            </a:r>
          </a:p>
          <a:p>
            <a:r>
              <a:rPr lang="de-DE" dirty="0"/>
              <a:t> -1,</a:t>
            </a:r>
          </a:p>
          <a:p>
            <a:r>
              <a:rPr lang="de-DE" dirty="0"/>
              <a:t> -0.25,</a:t>
            </a:r>
          </a:p>
          <a:p>
            <a:r>
              <a:rPr lang="de-DE" dirty="0"/>
              <a:t> -inf,</a:t>
            </a:r>
          </a:p>
          <a:p>
            <a:r>
              <a:rPr lang="de-DE" dirty="0"/>
              <a:t> -1,</a:t>
            </a:r>
          </a:p>
          <a:p>
            <a:r>
              <a:rPr lang="de-DE" dirty="0"/>
              <a:t> -0.25,</a:t>
            </a:r>
          </a:p>
          <a:p>
            <a:r>
              <a:rPr lang="de-DE" dirty="0"/>
              <a:t> -inf</a:t>
            </a:r>
            <a:r>
              <a:rPr lang="de-DE" dirty="0" smtClean="0"/>
              <a:t>,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/>
              <a:t>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0930" y="3277987"/>
            <a:ext cx="855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ubw=</a:t>
            </a:r>
          </a:p>
          <a:p>
            <a:r>
              <a:rPr lang="de-DE" dirty="0" smtClean="0"/>
              <a:t>[0</a:t>
            </a:r>
            <a:r>
              <a:rPr lang="de-DE" dirty="0"/>
              <a:t>,</a:t>
            </a:r>
          </a:p>
          <a:p>
            <a:r>
              <a:rPr lang="de-DE" dirty="0"/>
              <a:t> 1,</a:t>
            </a:r>
          </a:p>
          <a:p>
            <a:r>
              <a:rPr lang="de-DE" dirty="0"/>
              <a:t> 1,</a:t>
            </a:r>
          </a:p>
          <a:p>
            <a:r>
              <a:rPr lang="de-DE" dirty="0"/>
              <a:t> inf,</a:t>
            </a:r>
          </a:p>
          <a:p>
            <a:r>
              <a:rPr lang="de-DE" dirty="0"/>
              <a:t> inf,</a:t>
            </a:r>
          </a:p>
          <a:p>
            <a:r>
              <a:rPr lang="de-DE" dirty="0"/>
              <a:t> 1,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29846" y="630156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2    1       2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3206" y="6077102"/>
            <a:ext cx="3683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c=F([0.2,0.3],0.4)[0]-DM([0.2,0.3])</a:t>
            </a:r>
          </a:p>
          <a:p>
            <a:r>
              <a:rPr lang="en-US" dirty="0"/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43445" y="1061995"/>
            <a:ext cx="30252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[MX((F(X0, U_0){0}-X_1)),</a:t>
            </a:r>
          </a:p>
          <a:p>
            <a:r>
              <a:rPr lang="en-US" dirty="0"/>
              <a:t> MX((F(X_1, U_1){0}-X_2)),</a:t>
            </a:r>
          </a:p>
          <a:p>
            <a:r>
              <a:rPr lang="en-US" dirty="0"/>
              <a:t> MX((F(X_2, U_2){0}-X_3)),</a:t>
            </a:r>
          </a:p>
          <a:p>
            <a:r>
              <a:rPr lang="en-US" dirty="0"/>
              <a:t> MX((F(X_3, U_3){0}-X_4)),</a:t>
            </a:r>
          </a:p>
          <a:p>
            <a:r>
              <a:rPr lang="en-US" dirty="0"/>
              <a:t> MX((F(X_4, U_4){0}-X_5)),</a:t>
            </a:r>
          </a:p>
          <a:p>
            <a:r>
              <a:rPr lang="en-US" dirty="0"/>
              <a:t> MX((F(X_5, U_5){0}-X_6)),</a:t>
            </a:r>
          </a:p>
          <a:p>
            <a:r>
              <a:rPr lang="en-US" dirty="0"/>
              <a:t> MX((F(X_6, U_6){0}-X_7)),</a:t>
            </a:r>
          </a:p>
          <a:p>
            <a:r>
              <a:rPr lang="en-US" dirty="0"/>
              <a:t> MX((F(X_7, U_7){0}-X_8)),</a:t>
            </a:r>
          </a:p>
          <a:p>
            <a:r>
              <a:rPr lang="en-US" dirty="0"/>
              <a:t> MX((F(X_8, U_8){0}-X_9)),</a:t>
            </a:r>
          </a:p>
          <a:p>
            <a:r>
              <a:rPr lang="en-US" dirty="0"/>
              <a:t> MX((F(X_9, U_9){0}-X_10)),</a:t>
            </a:r>
          </a:p>
          <a:p>
            <a:r>
              <a:rPr lang="en-US" dirty="0"/>
              <a:t> MX((F(X_10, U_10){0}-X_11)),</a:t>
            </a:r>
          </a:p>
          <a:p>
            <a:r>
              <a:rPr lang="en-US" dirty="0"/>
              <a:t> MX((F(X_11, U_11){0}-X_12)),</a:t>
            </a:r>
          </a:p>
          <a:p>
            <a:r>
              <a:rPr lang="en-US" dirty="0"/>
              <a:t> MX((F(X_12, U_12){0}-X_13)),</a:t>
            </a:r>
          </a:p>
          <a:p>
            <a:r>
              <a:rPr lang="en-US" dirty="0"/>
              <a:t> MX((F(X_13, U_13){0}-X_14)),</a:t>
            </a:r>
          </a:p>
          <a:p>
            <a:r>
              <a:rPr lang="en-US" dirty="0"/>
              <a:t> MX((F(X_14, U_14){0}-X_15)),</a:t>
            </a:r>
          </a:p>
          <a:p>
            <a:r>
              <a:rPr lang="en-US" dirty="0"/>
              <a:t> MX((F(X_15, U_15){0}-X_16)),</a:t>
            </a:r>
          </a:p>
          <a:p>
            <a:r>
              <a:rPr lang="en-US" dirty="0"/>
              <a:t> MX((F(X_16, U_16){0}-X_17)),</a:t>
            </a:r>
          </a:p>
          <a:p>
            <a:r>
              <a:rPr lang="en-US" dirty="0"/>
              <a:t> MX((F(X_17, U_17){0}-X_18)),</a:t>
            </a:r>
          </a:p>
          <a:p>
            <a:r>
              <a:rPr lang="en-US" dirty="0"/>
              <a:t> MX((F(X_18, U_18){0}-X_19)),</a:t>
            </a:r>
          </a:p>
          <a:p>
            <a:r>
              <a:rPr lang="en-US" dirty="0"/>
              <a:t> MX((F(X_19, U_19){0}-X_20))]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0930" y="5481239"/>
            <a:ext cx="442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discrete autonomous "differential equations"</a:t>
            </a:r>
          </a:p>
        </p:txBody>
      </p:sp>
    </p:spTree>
    <p:extLst>
      <p:ext uri="{BB962C8B-B14F-4D97-AF65-F5344CB8AC3E}">
        <p14:creationId xmlns:p14="http://schemas.microsoft.com/office/powerpoint/2010/main" val="2587708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1528" y="335846"/>
            <a:ext cx="146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[X0,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U_0,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X_2,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U_2,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X_3,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U_3,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X_4,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U_4,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X_5,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U_5,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X_6,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U_6,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X_7,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U_7,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X_8,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U_8,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X_9,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U_9,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X_10,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1752152" y="612845"/>
            <a:ext cx="14830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U_10,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X_11,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U_11,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X_12,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U_12,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X_13,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U_13,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X_14,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U_14,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X_15,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U_15,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X_16,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U_16,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X_17,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U_17,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X_18,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U_18,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X_19,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U_19,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X_20]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2334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1282" y="544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1795"/>
          <a:stretch/>
        </p:blipFill>
        <p:spPr>
          <a:xfrm>
            <a:off x="4245833" y="1392072"/>
            <a:ext cx="5963389" cy="5732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5080" y="1965278"/>
            <a:ext cx="363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prediction x and control action 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5080" y="2647666"/>
            <a:ext cx="384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Discritization</a:t>
            </a:r>
            <a:r>
              <a:rPr lang="en-US" dirty="0" smtClean="0"/>
              <a:t> of differential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54" y="1578359"/>
            <a:ext cx="7407625" cy="2993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433" y="288469"/>
            <a:ext cx="441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Nonlinear Programming NLP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5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2" y="358173"/>
            <a:ext cx="5784420" cy="1197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8" y="2773088"/>
            <a:ext cx="6309168" cy="19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2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56" y="1380797"/>
            <a:ext cx="5762625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433" y="14937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Example 3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750" y="513528"/>
            <a:ext cx="2981325" cy="2257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56" y="2511644"/>
            <a:ext cx="3095625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981" y="3290230"/>
            <a:ext cx="3200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0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7" y="279673"/>
            <a:ext cx="37052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7" y="1203106"/>
            <a:ext cx="61722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4" y="3314700"/>
            <a:ext cx="8562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694" y="0"/>
            <a:ext cx="183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Integration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23" y="4045334"/>
            <a:ext cx="3696860" cy="15195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9823" y="2158318"/>
            <a:ext cx="30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algebraic equation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1237"/>
            <a:ext cx="5778833" cy="19834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8069" y="3783724"/>
            <a:ext cx="17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 1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53" y="1191281"/>
            <a:ext cx="7168801" cy="2182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945" y="262758"/>
            <a:ext cx="17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 2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8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1455</Words>
  <Application>Microsoft Office PowerPoint</Application>
  <PresentationFormat>Widescreen</PresentationFormat>
  <Paragraphs>273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inherit</vt:lpstr>
      <vt:lpstr>NimbusRomNo9L-Regu</vt:lpstr>
      <vt:lpstr>Roboto</vt:lpstr>
      <vt:lpstr>SFMono-Regular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alshikh khalil</dc:creator>
  <cp:lastModifiedBy>Mohammad alshikh khalil</cp:lastModifiedBy>
  <cp:revision>52</cp:revision>
  <dcterms:created xsi:type="dcterms:W3CDTF">2023-01-22T08:44:05Z</dcterms:created>
  <dcterms:modified xsi:type="dcterms:W3CDTF">2023-01-25T07:26:24Z</dcterms:modified>
</cp:coreProperties>
</file>