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2" r:id="rId4"/>
    <p:sldId id="263" r:id="rId5"/>
    <p:sldId id="264" r:id="rId6"/>
    <p:sldId id="265" r:id="rId7"/>
    <p:sldId id="266" r:id="rId8"/>
    <p:sldId id="267" r:id="rId9"/>
    <p:sldId id="268" r:id="rId10"/>
    <p:sldId id="269" r:id="rId11"/>
    <p:sldId id="270" r:id="rId12"/>
    <p:sldId id="271" r:id="rId13"/>
    <p:sldId id="272" r:id="rId14"/>
    <p:sldId id="274" r:id="rId15"/>
    <p:sldId id="273" r:id="rId16"/>
    <p:sldId id="276" r:id="rId17"/>
    <p:sldId id="275"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1320-E528-EAD2-3E64-763791E786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30AC9079-B1BA-EF79-82D8-3DCADF60C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04DCC4D3-A7E8-6DEC-4AC7-7200707529D8}"/>
              </a:ext>
            </a:extLst>
          </p:cNvPr>
          <p:cNvSpPr>
            <a:spLocks noGrp="1"/>
          </p:cNvSpPr>
          <p:nvPr>
            <p:ph type="dt" sz="half" idx="10"/>
          </p:nvPr>
        </p:nvSpPr>
        <p:spPr/>
        <p:txBody>
          <a:bodyPr/>
          <a:lstStyle/>
          <a:p>
            <a:fld id="{08868AD2-8583-410B-9C88-5A3C060D5E9C}" type="datetimeFigureOut">
              <a:rPr lang="it-IT" smtClean="0"/>
              <a:t>20/05/2024</a:t>
            </a:fld>
            <a:endParaRPr lang="it-IT"/>
          </a:p>
        </p:txBody>
      </p:sp>
      <p:sp>
        <p:nvSpPr>
          <p:cNvPr id="5" name="Footer Placeholder 4">
            <a:extLst>
              <a:ext uri="{FF2B5EF4-FFF2-40B4-BE49-F238E27FC236}">
                <a16:creationId xmlns:a16="http://schemas.microsoft.com/office/drawing/2014/main" id="{571189EA-7ECA-4318-28C8-71E7F08964C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E059DE19-2820-51AC-B2A9-20D6AD6A478A}"/>
              </a:ext>
            </a:extLst>
          </p:cNvPr>
          <p:cNvSpPr>
            <a:spLocks noGrp="1"/>
          </p:cNvSpPr>
          <p:nvPr>
            <p:ph type="sldNum" sz="quarter" idx="12"/>
          </p:nvPr>
        </p:nvSpPr>
        <p:spPr/>
        <p:txBody>
          <a:bodyPr/>
          <a:lstStyle/>
          <a:p>
            <a:fld id="{55765748-BE26-458A-8327-18AB8CFA67A6}" type="slidenum">
              <a:rPr lang="it-IT" smtClean="0"/>
              <a:t>‹#›</a:t>
            </a:fld>
            <a:endParaRPr lang="it-IT"/>
          </a:p>
        </p:txBody>
      </p:sp>
    </p:spTree>
    <p:extLst>
      <p:ext uri="{BB962C8B-B14F-4D97-AF65-F5344CB8AC3E}">
        <p14:creationId xmlns:p14="http://schemas.microsoft.com/office/powerpoint/2010/main" val="4095378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9825C-E3CA-F7DE-04FB-E554D9F370E6}"/>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AACD5384-8840-212F-BC8D-63A16517FA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68742F8-E616-2F88-6ADD-6B385A6E3616}"/>
              </a:ext>
            </a:extLst>
          </p:cNvPr>
          <p:cNvSpPr>
            <a:spLocks noGrp="1"/>
          </p:cNvSpPr>
          <p:nvPr>
            <p:ph type="dt" sz="half" idx="10"/>
          </p:nvPr>
        </p:nvSpPr>
        <p:spPr/>
        <p:txBody>
          <a:bodyPr/>
          <a:lstStyle/>
          <a:p>
            <a:fld id="{08868AD2-8583-410B-9C88-5A3C060D5E9C}" type="datetimeFigureOut">
              <a:rPr lang="it-IT" smtClean="0"/>
              <a:t>20/05/2024</a:t>
            </a:fld>
            <a:endParaRPr lang="it-IT"/>
          </a:p>
        </p:txBody>
      </p:sp>
      <p:sp>
        <p:nvSpPr>
          <p:cNvPr id="5" name="Footer Placeholder 4">
            <a:extLst>
              <a:ext uri="{FF2B5EF4-FFF2-40B4-BE49-F238E27FC236}">
                <a16:creationId xmlns:a16="http://schemas.microsoft.com/office/drawing/2014/main" id="{35621784-596E-CF24-4BCA-6CEB38ECF68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EC734C5A-2FD0-DC0D-8A86-170BBE85E2F9}"/>
              </a:ext>
            </a:extLst>
          </p:cNvPr>
          <p:cNvSpPr>
            <a:spLocks noGrp="1"/>
          </p:cNvSpPr>
          <p:nvPr>
            <p:ph type="sldNum" sz="quarter" idx="12"/>
          </p:nvPr>
        </p:nvSpPr>
        <p:spPr/>
        <p:txBody>
          <a:bodyPr/>
          <a:lstStyle/>
          <a:p>
            <a:fld id="{55765748-BE26-458A-8327-18AB8CFA67A6}" type="slidenum">
              <a:rPr lang="it-IT" smtClean="0"/>
              <a:t>‹#›</a:t>
            </a:fld>
            <a:endParaRPr lang="it-IT"/>
          </a:p>
        </p:txBody>
      </p:sp>
    </p:spTree>
    <p:extLst>
      <p:ext uri="{BB962C8B-B14F-4D97-AF65-F5344CB8AC3E}">
        <p14:creationId xmlns:p14="http://schemas.microsoft.com/office/powerpoint/2010/main" val="853783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463523-15EF-8870-CC22-765500ED59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14BE893A-3065-0EAB-428B-5A58718232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62C02CF-21BA-E961-A908-A2E1049B4801}"/>
              </a:ext>
            </a:extLst>
          </p:cNvPr>
          <p:cNvSpPr>
            <a:spLocks noGrp="1"/>
          </p:cNvSpPr>
          <p:nvPr>
            <p:ph type="dt" sz="half" idx="10"/>
          </p:nvPr>
        </p:nvSpPr>
        <p:spPr/>
        <p:txBody>
          <a:bodyPr/>
          <a:lstStyle/>
          <a:p>
            <a:fld id="{08868AD2-8583-410B-9C88-5A3C060D5E9C}" type="datetimeFigureOut">
              <a:rPr lang="it-IT" smtClean="0"/>
              <a:t>20/05/2024</a:t>
            </a:fld>
            <a:endParaRPr lang="it-IT"/>
          </a:p>
        </p:txBody>
      </p:sp>
      <p:sp>
        <p:nvSpPr>
          <p:cNvPr id="5" name="Footer Placeholder 4">
            <a:extLst>
              <a:ext uri="{FF2B5EF4-FFF2-40B4-BE49-F238E27FC236}">
                <a16:creationId xmlns:a16="http://schemas.microsoft.com/office/drawing/2014/main" id="{CC4742C1-4606-8699-560B-07E1FDD2732D}"/>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BBB4D34-21F9-2C47-8AA7-FD7D9BF84350}"/>
              </a:ext>
            </a:extLst>
          </p:cNvPr>
          <p:cNvSpPr>
            <a:spLocks noGrp="1"/>
          </p:cNvSpPr>
          <p:nvPr>
            <p:ph type="sldNum" sz="quarter" idx="12"/>
          </p:nvPr>
        </p:nvSpPr>
        <p:spPr/>
        <p:txBody>
          <a:bodyPr/>
          <a:lstStyle/>
          <a:p>
            <a:fld id="{55765748-BE26-458A-8327-18AB8CFA67A6}" type="slidenum">
              <a:rPr lang="it-IT" smtClean="0"/>
              <a:t>‹#›</a:t>
            </a:fld>
            <a:endParaRPr lang="it-IT"/>
          </a:p>
        </p:txBody>
      </p:sp>
    </p:spTree>
    <p:extLst>
      <p:ext uri="{BB962C8B-B14F-4D97-AF65-F5344CB8AC3E}">
        <p14:creationId xmlns:p14="http://schemas.microsoft.com/office/powerpoint/2010/main" val="311372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2886-1265-5E26-5B50-0ACF8897BF8F}"/>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81D6767C-F8B4-A172-2743-C1F522935F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C9FA16B-2ADD-2FF5-925E-DA497F8A1CB3}"/>
              </a:ext>
            </a:extLst>
          </p:cNvPr>
          <p:cNvSpPr>
            <a:spLocks noGrp="1"/>
          </p:cNvSpPr>
          <p:nvPr>
            <p:ph type="dt" sz="half" idx="10"/>
          </p:nvPr>
        </p:nvSpPr>
        <p:spPr/>
        <p:txBody>
          <a:bodyPr/>
          <a:lstStyle/>
          <a:p>
            <a:fld id="{08868AD2-8583-410B-9C88-5A3C060D5E9C}" type="datetimeFigureOut">
              <a:rPr lang="it-IT" smtClean="0"/>
              <a:t>20/05/2024</a:t>
            </a:fld>
            <a:endParaRPr lang="it-IT"/>
          </a:p>
        </p:txBody>
      </p:sp>
      <p:sp>
        <p:nvSpPr>
          <p:cNvPr id="5" name="Footer Placeholder 4">
            <a:extLst>
              <a:ext uri="{FF2B5EF4-FFF2-40B4-BE49-F238E27FC236}">
                <a16:creationId xmlns:a16="http://schemas.microsoft.com/office/drawing/2014/main" id="{AC821C8F-6584-CC77-B38E-857B54AF541A}"/>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7C2CF7A-A698-0649-F6C9-766FD050347D}"/>
              </a:ext>
            </a:extLst>
          </p:cNvPr>
          <p:cNvSpPr>
            <a:spLocks noGrp="1"/>
          </p:cNvSpPr>
          <p:nvPr>
            <p:ph type="sldNum" sz="quarter" idx="12"/>
          </p:nvPr>
        </p:nvSpPr>
        <p:spPr/>
        <p:txBody>
          <a:bodyPr/>
          <a:lstStyle/>
          <a:p>
            <a:fld id="{55765748-BE26-458A-8327-18AB8CFA67A6}" type="slidenum">
              <a:rPr lang="it-IT" smtClean="0"/>
              <a:t>‹#›</a:t>
            </a:fld>
            <a:endParaRPr lang="it-IT"/>
          </a:p>
        </p:txBody>
      </p:sp>
    </p:spTree>
    <p:extLst>
      <p:ext uri="{BB962C8B-B14F-4D97-AF65-F5344CB8AC3E}">
        <p14:creationId xmlns:p14="http://schemas.microsoft.com/office/powerpoint/2010/main" val="338546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24DE2-63DC-A4E5-ABA8-39FEF9CC4F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CBEF7266-4429-673A-0C0F-B9C938498D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DECBCC-47E4-BCA3-6BD6-D89E877513AE}"/>
              </a:ext>
            </a:extLst>
          </p:cNvPr>
          <p:cNvSpPr>
            <a:spLocks noGrp="1"/>
          </p:cNvSpPr>
          <p:nvPr>
            <p:ph type="dt" sz="half" idx="10"/>
          </p:nvPr>
        </p:nvSpPr>
        <p:spPr/>
        <p:txBody>
          <a:bodyPr/>
          <a:lstStyle/>
          <a:p>
            <a:fld id="{08868AD2-8583-410B-9C88-5A3C060D5E9C}" type="datetimeFigureOut">
              <a:rPr lang="it-IT" smtClean="0"/>
              <a:t>20/05/2024</a:t>
            </a:fld>
            <a:endParaRPr lang="it-IT"/>
          </a:p>
        </p:txBody>
      </p:sp>
      <p:sp>
        <p:nvSpPr>
          <p:cNvPr id="5" name="Footer Placeholder 4">
            <a:extLst>
              <a:ext uri="{FF2B5EF4-FFF2-40B4-BE49-F238E27FC236}">
                <a16:creationId xmlns:a16="http://schemas.microsoft.com/office/drawing/2014/main" id="{90F4DC67-A82A-C2AD-D35C-BD1CA6E9FFE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2297FE8-8AF9-A0E2-06F8-5C630525CC46}"/>
              </a:ext>
            </a:extLst>
          </p:cNvPr>
          <p:cNvSpPr>
            <a:spLocks noGrp="1"/>
          </p:cNvSpPr>
          <p:nvPr>
            <p:ph type="sldNum" sz="quarter" idx="12"/>
          </p:nvPr>
        </p:nvSpPr>
        <p:spPr/>
        <p:txBody>
          <a:bodyPr/>
          <a:lstStyle/>
          <a:p>
            <a:fld id="{55765748-BE26-458A-8327-18AB8CFA67A6}" type="slidenum">
              <a:rPr lang="it-IT" smtClean="0"/>
              <a:t>‹#›</a:t>
            </a:fld>
            <a:endParaRPr lang="it-IT"/>
          </a:p>
        </p:txBody>
      </p:sp>
    </p:spTree>
    <p:extLst>
      <p:ext uri="{BB962C8B-B14F-4D97-AF65-F5344CB8AC3E}">
        <p14:creationId xmlns:p14="http://schemas.microsoft.com/office/powerpoint/2010/main" val="2940025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12C3-772E-D387-F8A9-EDA0FF5B8180}"/>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EE0BA012-FB4E-E09C-A790-EBB9A57CEB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8A4828FC-8673-F03E-FF1B-2A881BE39C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33B9B82C-55E1-29B7-BE83-9548C25477FF}"/>
              </a:ext>
            </a:extLst>
          </p:cNvPr>
          <p:cNvSpPr>
            <a:spLocks noGrp="1"/>
          </p:cNvSpPr>
          <p:nvPr>
            <p:ph type="dt" sz="half" idx="10"/>
          </p:nvPr>
        </p:nvSpPr>
        <p:spPr/>
        <p:txBody>
          <a:bodyPr/>
          <a:lstStyle/>
          <a:p>
            <a:fld id="{08868AD2-8583-410B-9C88-5A3C060D5E9C}" type="datetimeFigureOut">
              <a:rPr lang="it-IT" smtClean="0"/>
              <a:t>20/05/2024</a:t>
            </a:fld>
            <a:endParaRPr lang="it-IT"/>
          </a:p>
        </p:txBody>
      </p:sp>
      <p:sp>
        <p:nvSpPr>
          <p:cNvPr id="6" name="Footer Placeholder 5">
            <a:extLst>
              <a:ext uri="{FF2B5EF4-FFF2-40B4-BE49-F238E27FC236}">
                <a16:creationId xmlns:a16="http://schemas.microsoft.com/office/drawing/2014/main" id="{E465E9A2-07F7-2963-DA4A-634F3735E54D}"/>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19763A51-0501-61DA-2A9B-55AEA99C4E29}"/>
              </a:ext>
            </a:extLst>
          </p:cNvPr>
          <p:cNvSpPr>
            <a:spLocks noGrp="1"/>
          </p:cNvSpPr>
          <p:nvPr>
            <p:ph type="sldNum" sz="quarter" idx="12"/>
          </p:nvPr>
        </p:nvSpPr>
        <p:spPr/>
        <p:txBody>
          <a:bodyPr/>
          <a:lstStyle/>
          <a:p>
            <a:fld id="{55765748-BE26-458A-8327-18AB8CFA67A6}" type="slidenum">
              <a:rPr lang="it-IT" smtClean="0"/>
              <a:t>‹#›</a:t>
            </a:fld>
            <a:endParaRPr lang="it-IT"/>
          </a:p>
        </p:txBody>
      </p:sp>
    </p:spTree>
    <p:extLst>
      <p:ext uri="{BB962C8B-B14F-4D97-AF65-F5344CB8AC3E}">
        <p14:creationId xmlns:p14="http://schemas.microsoft.com/office/powerpoint/2010/main" val="1702660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2407F-7511-1C56-518F-1D812479F5FA}"/>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05735A2A-20DF-9A06-E654-486CFC3241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E17D31-B41B-DFE2-4FD5-8EE309D677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A3BFF38D-063A-93E4-A41E-5CC9700919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1F05C8-3709-0FD9-1878-A0FF159CED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8DA82A8F-AFAC-9476-EFE7-29AE1B37246C}"/>
              </a:ext>
            </a:extLst>
          </p:cNvPr>
          <p:cNvSpPr>
            <a:spLocks noGrp="1"/>
          </p:cNvSpPr>
          <p:nvPr>
            <p:ph type="dt" sz="half" idx="10"/>
          </p:nvPr>
        </p:nvSpPr>
        <p:spPr/>
        <p:txBody>
          <a:bodyPr/>
          <a:lstStyle/>
          <a:p>
            <a:fld id="{08868AD2-8583-410B-9C88-5A3C060D5E9C}" type="datetimeFigureOut">
              <a:rPr lang="it-IT" smtClean="0"/>
              <a:t>20/05/2024</a:t>
            </a:fld>
            <a:endParaRPr lang="it-IT"/>
          </a:p>
        </p:txBody>
      </p:sp>
      <p:sp>
        <p:nvSpPr>
          <p:cNvPr id="8" name="Footer Placeholder 7">
            <a:extLst>
              <a:ext uri="{FF2B5EF4-FFF2-40B4-BE49-F238E27FC236}">
                <a16:creationId xmlns:a16="http://schemas.microsoft.com/office/drawing/2014/main" id="{37004BE1-C43E-4DD6-F0DC-3EA523C3316C}"/>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BB71AD6-D028-5BEE-6B99-B3DC702D7A07}"/>
              </a:ext>
            </a:extLst>
          </p:cNvPr>
          <p:cNvSpPr>
            <a:spLocks noGrp="1"/>
          </p:cNvSpPr>
          <p:nvPr>
            <p:ph type="sldNum" sz="quarter" idx="12"/>
          </p:nvPr>
        </p:nvSpPr>
        <p:spPr/>
        <p:txBody>
          <a:bodyPr/>
          <a:lstStyle/>
          <a:p>
            <a:fld id="{55765748-BE26-458A-8327-18AB8CFA67A6}" type="slidenum">
              <a:rPr lang="it-IT" smtClean="0"/>
              <a:t>‹#›</a:t>
            </a:fld>
            <a:endParaRPr lang="it-IT"/>
          </a:p>
        </p:txBody>
      </p:sp>
    </p:spTree>
    <p:extLst>
      <p:ext uri="{BB962C8B-B14F-4D97-AF65-F5344CB8AC3E}">
        <p14:creationId xmlns:p14="http://schemas.microsoft.com/office/powerpoint/2010/main" val="120159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953E0-D886-FB2A-3A52-8A55E9DCCD87}"/>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91DFA06E-CA55-7B61-D41C-2CCFA4728EC0}"/>
              </a:ext>
            </a:extLst>
          </p:cNvPr>
          <p:cNvSpPr>
            <a:spLocks noGrp="1"/>
          </p:cNvSpPr>
          <p:nvPr>
            <p:ph type="dt" sz="half" idx="10"/>
          </p:nvPr>
        </p:nvSpPr>
        <p:spPr/>
        <p:txBody>
          <a:bodyPr/>
          <a:lstStyle/>
          <a:p>
            <a:fld id="{08868AD2-8583-410B-9C88-5A3C060D5E9C}" type="datetimeFigureOut">
              <a:rPr lang="it-IT" smtClean="0"/>
              <a:t>20/05/2024</a:t>
            </a:fld>
            <a:endParaRPr lang="it-IT"/>
          </a:p>
        </p:txBody>
      </p:sp>
      <p:sp>
        <p:nvSpPr>
          <p:cNvPr id="4" name="Footer Placeholder 3">
            <a:extLst>
              <a:ext uri="{FF2B5EF4-FFF2-40B4-BE49-F238E27FC236}">
                <a16:creationId xmlns:a16="http://schemas.microsoft.com/office/drawing/2014/main" id="{C7B7AB57-EE3B-4B89-BA76-C7D74CD16C96}"/>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989F73F9-D44C-7B9F-6297-C9C516AF29F8}"/>
              </a:ext>
            </a:extLst>
          </p:cNvPr>
          <p:cNvSpPr>
            <a:spLocks noGrp="1"/>
          </p:cNvSpPr>
          <p:nvPr>
            <p:ph type="sldNum" sz="quarter" idx="12"/>
          </p:nvPr>
        </p:nvSpPr>
        <p:spPr/>
        <p:txBody>
          <a:bodyPr/>
          <a:lstStyle/>
          <a:p>
            <a:fld id="{55765748-BE26-458A-8327-18AB8CFA67A6}" type="slidenum">
              <a:rPr lang="it-IT" smtClean="0"/>
              <a:t>‹#›</a:t>
            </a:fld>
            <a:endParaRPr lang="it-IT"/>
          </a:p>
        </p:txBody>
      </p:sp>
    </p:spTree>
    <p:extLst>
      <p:ext uri="{BB962C8B-B14F-4D97-AF65-F5344CB8AC3E}">
        <p14:creationId xmlns:p14="http://schemas.microsoft.com/office/powerpoint/2010/main" val="151631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F2EA25-B6EB-176D-4752-40E5454373C0}"/>
              </a:ext>
            </a:extLst>
          </p:cNvPr>
          <p:cNvSpPr>
            <a:spLocks noGrp="1"/>
          </p:cNvSpPr>
          <p:nvPr>
            <p:ph type="dt" sz="half" idx="10"/>
          </p:nvPr>
        </p:nvSpPr>
        <p:spPr/>
        <p:txBody>
          <a:bodyPr/>
          <a:lstStyle/>
          <a:p>
            <a:fld id="{08868AD2-8583-410B-9C88-5A3C060D5E9C}" type="datetimeFigureOut">
              <a:rPr lang="it-IT" smtClean="0"/>
              <a:t>20/05/2024</a:t>
            </a:fld>
            <a:endParaRPr lang="it-IT"/>
          </a:p>
        </p:txBody>
      </p:sp>
      <p:sp>
        <p:nvSpPr>
          <p:cNvPr id="3" name="Footer Placeholder 2">
            <a:extLst>
              <a:ext uri="{FF2B5EF4-FFF2-40B4-BE49-F238E27FC236}">
                <a16:creationId xmlns:a16="http://schemas.microsoft.com/office/drawing/2014/main" id="{17EDBF52-0E4D-B628-A808-AB3B2E93BDF4}"/>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D2B196CD-2536-3EFC-C82D-29CCF18D61A4}"/>
              </a:ext>
            </a:extLst>
          </p:cNvPr>
          <p:cNvSpPr>
            <a:spLocks noGrp="1"/>
          </p:cNvSpPr>
          <p:nvPr>
            <p:ph type="sldNum" sz="quarter" idx="12"/>
          </p:nvPr>
        </p:nvSpPr>
        <p:spPr/>
        <p:txBody>
          <a:bodyPr/>
          <a:lstStyle/>
          <a:p>
            <a:fld id="{55765748-BE26-458A-8327-18AB8CFA67A6}" type="slidenum">
              <a:rPr lang="it-IT" smtClean="0"/>
              <a:t>‹#›</a:t>
            </a:fld>
            <a:endParaRPr lang="it-IT"/>
          </a:p>
        </p:txBody>
      </p:sp>
    </p:spTree>
    <p:extLst>
      <p:ext uri="{BB962C8B-B14F-4D97-AF65-F5344CB8AC3E}">
        <p14:creationId xmlns:p14="http://schemas.microsoft.com/office/powerpoint/2010/main" val="153467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CCDA6-198A-281E-2B18-79169BEC8E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3F474774-0DB7-F3BE-9F6E-CE5F5B5C25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76F9713-88C9-69DA-B164-2CF32EFEC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BA05B-11E6-1512-DA2C-89D63F653F6E}"/>
              </a:ext>
            </a:extLst>
          </p:cNvPr>
          <p:cNvSpPr>
            <a:spLocks noGrp="1"/>
          </p:cNvSpPr>
          <p:nvPr>
            <p:ph type="dt" sz="half" idx="10"/>
          </p:nvPr>
        </p:nvSpPr>
        <p:spPr/>
        <p:txBody>
          <a:bodyPr/>
          <a:lstStyle/>
          <a:p>
            <a:fld id="{08868AD2-8583-410B-9C88-5A3C060D5E9C}" type="datetimeFigureOut">
              <a:rPr lang="it-IT" smtClean="0"/>
              <a:t>20/05/2024</a:t>
            </a:fld>
            <a:endParaRPr lang="it-IT"/>
          </a:p>
        </p:txBody>
      </p:sp>
      <p:sp>
        <p:nvSpPr>
          <p:cNvPr id="6" name="Footer Placeholder 5">
            <a:extLst>
              <a:ext uri="{FF2B5EF4-FFF2-40B4-BE49-F238E27FC236}">
                <a16:creationId xmlns:a16="http://schemas.microsoft.com/office/drawing/2014/main" id="{AE9B90CE-D7BF-C5EB-43D4-18D6D73070C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485245B-61AC-06FC-5431-183CB03FE278}"/>
              </a:ext>
            </a:extLst>
          </p:cNvPr>
          <p:cNvSpPr>
            <a:spLocks noGrp="1"/>
          </p:cNvSpPr>
          <p:nvPr>
            <p:ph type="sldNum" sz="quarter" idx="12"/>
          </p:nvPr>
        </p:nvSpPr>
        <p:spPr/>
        <p:txBody>
          <a:bodyPr/>
          <a:lstStyle/>
          <a:p>
            <a:fld id="{55765748-BE26-458A-8327-18AB8CFA67A6}" type="slidenum">
              <a:rPr lang="it-IT" smtClean="0"/>
              <a:t>‹#›</a:t>
            </a:fld>
            <a:endParaRPr lang="it-IT"/>
          </a:p>
        </p:txBody>
      </p:sp>
    </p:spTree>
    <p:extLst>
      <p:ext uri="{BB962C8B-B14F-4D97-AF65-F5344CB8AC3E}">
        <p14:creationId xmlns:p14="http://schemas.microsoft.com/office/powerpoint/2010/main" val="422059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4FCB8-F04F-D983-1D43-60F616A7CF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9547C735-D20F-5AA9-ED42-E91037325E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AFB3286-A736-A31E-ECD4-CA213CB87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A0D111-C5B2-9759-9C8D-178F6D5D6BCF}"/>
              </a:ext>
            </a:extLst>
          </p:cNvPr>
          <p:cNvSpPr>
            <a:spLocks noGrp="1"/>
          </p:cNvSpPr>
          <p:nvPr>
            <p:ph type="dt" sz="half" idx="10"/>
          </p:nvPr>
        </p:nvSpPr>
        <p:spPr/>
        <p:txBody>
          <a:bodyPr/>
          <a:lstStyle/>
          <a:p>
            <a:fld id="{08868AD2-8583-410B-9C88-5A3C060D5E9C}" type="datetimeFigureOut">
              <a:rPr lang="it-IT" smtClean="0"/>
              <a:t>20/05/2024</a:t>
            </a:fld>
            <a:endParaRPr lang="it-IT"/>
          </a:p>
        </p:txBody>
      </p:sp>
      <p:sp>
        <p:nvSpPr>
          <p:cNvPr id="6" name="Footer Placeholder 5">
            <a:extLst>
              <a:ext uri="{FF2B5EF4-FFF2-40B4-BE49-F238E27FC236}">
                <a16:creationId xmlns:a16="http://schemas.microsoft.com/office/drawing/2014/main" id="{675A82FB-9965-A67A-9FFC-754CE3D8BAA8}"/>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BF09C83C-CA72-2DEE-EA4C-5B93CF2066A1}"/>
              </a:ext>
            </a:extLst>
          </p:cNvPr>
          <p:cNvSpPr>
            <a:spLocks noGrp="1"/>
          </p:cNvSpPr>
          <p:nvPr>
            <p:ph type="sldNum" sz="quarter" idx="12"/>
          </p:nvPr>
        </p:nvSpPr>
        <p:spPr/>
        <p:txBody>
          <a:bodyPr/>
          <a:lstStyle/>
          <a:p>
            <a:fld id="{55765748-BE26-458A-8327-18AB8CFA67A6}" type="slidenum">
              <a:rPr lang="it-IT" smtClean="0"/>
              <a:t>‹#›</a:t>
            </a:fld>
            <a:endParaRPr lang="it-IT"/>
          </a:p>
        </p:txBody>
      </p:sp>
    </p:spTree>
    <p:extLst>
      <p:ext uri="{BB962C8B-B14F-4D97-AF65-F5344CB8AC3E}">
        <p14:creationId xmlns:p14="http://schemas.microsoft.com/office/powerpoint/2010/main" val="1847978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4FC454-AEEF-F80B-B064-7E50AC26FB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F8B206A4-5D10-B4B3-6DBF-0604CF1859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4257191-1818-1268-4A95-CB4039072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868AD2-8583-410B-9C88-5A3C060D5E9C}" type="datetimeFigureOut">
              <a:rPr lang="it-IT" smtClean="0"/>
              <a:t>20/05/2024</a:t>
            </a:fld>
            <a:endParaRPr lang="it-IT"/>
          </a:p>
        </p:txBody>
      </p:sp>
      <p:sp>
        <p:nvSpPr>
          <p:cNvPr id="5" name="Footer Placeholder 4">
            <a:extLst>
              <a:ext uri="{FF2B5EF4-FFF2-40B4-BE49-F238E27FC236}">
                <a16:creationId xmlns:a16="http://schemas.microsoft.com/office/drawing/2014/main" id="{B7A68160-F4E6-A96E-C9BC-352A340208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lide Number Placeholder 5">
            <a:extLst>
              <a:ext uri="{FF2B5EF4-FFF2-40B4-BE49-F238E27FC236}">
                <a16:creationId xmlns:a16="http://schemas.microsoft.com/office/drawing/2014/main" id="{7D7A4833-1C64-435B-A5D3-DAF9F09C45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765748-BE26-458A-8327-18AB8CFA67A6}" type="slidenum">
              <a:rPr lang="it-IT" smtClean="0"/>
              <a:t>‹#›</a:t>
            </a:fld>
            <a:endParaRPr lang="it-IT"/>
          </a:p>
        </p:txBody>
      </p:sp>
    </p:spTree>
    <p:extLst>
      <p:ext uri="{BB962C8B-B14F-4D97-AF65-F5344CB8AC3E}">
        <p14:creationId xmlns:p14="http://schemas.microsoft.com/office/powerpoint/2010/main" val="3224095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holding a document&#10;&#10;Description automatically generated with medium confidence">
            <a:extLst>
              <a:ext uri="{FF2B5EF4-FFF2-40B4-BE49-F238E27FC236}">
                <a16:creationId xmlns:a16="http://schemas.microsoft.com/office/drawing/2014/main" id="{4C37526C-5A96-2310-2C96-D3C584646AC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2162"/>
          <a:stretch/>
        </p:blipFill>
        <p:spPr>
          <a:xfrm>
            <a:off x="457200" y="457200"/>
            <a:ext cx="11277600" cy="5943600"/>
          </a:xfrm>
          <a:prstGeom prst="rect">
            <a:avLst/>
          </a:prstGeom>
        </p:spPr>
      </p:pic>
      <p:sp>
        <p:nvSpPr>
          <p:cNvPr id="7" name="TextBox 6">
            <a:extLst>
              <a:ext uri="{FF2B5EF4-FFF2-40B4-BE49-F238E27FC236}">
                <a16:creationId xmlns:a16="http://schemas.microsoft.com/office/drawing/2014/main" id="{FDABC81E-4EB7-1E35-28A2-71F9953563EC}"/>
              </a:ext>
            </a:extLst>
          </p:cNvPr>
          <p:cNvSpPr txBox="1"/>
          <p:nvPr/>
        </p:nvSpPr>
        <p:spPr>
          <a:xfrm>
            <a:off x="3472543" y="596873"/>
            <a:ext cx="7151914" cy="954107"/>
          </a:xfrm>
          <a:prstGeom prst="rect">
            <a:avLst/>
          </a:prstGeom>
          <a:noFill/>
        </p:spPr>
        <p:txBody>
          <a:bodyPr wrap="square" rtlCol="0">
            <a:spAutoFit/>
          </a:bodyPr>
          <a:lstStyle/>
          <a:p>
            <a:r>
              <a:rPr lang="en-AU" sz="2800" b="1" dirty="0">
                <a:solidFill>
                  <a:schemeClr val="bg1"/>
                </a:solidFill>
              </a:rPr>
              <a:t>Machine Learning Solutions for Optimizing Loan Application Approvals</a:t>
            </a:r>
            <a:endParaRPr lang="it-IT" sz="2800" b="1" dirty="0">
              <a:solidFill>
                <a:schemeClr val="bg1"/>
              </a:solidFill>
            </a:endParaRPr>
          </a:p>
        </p:txBody>
      </p:sp>
    </p:spTree>
    <p:extLst>
      <p:ext uri="{BB962C8B-B14F-4D97-AF65-F5344CB8AC3E}">
        <p14:creationId xmlns:p14="http://schemas.microsoft.com/office/powerpoint/2010/main" val="3750848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 14">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b="1" kern="1200" dirty="0">
                <a:solidFill>
                  <a:schemeClr val="tx1"/>
                </a:solidFill>
                <a:latin typeface="+mj-lt"/>
                <a:ea typeface="+mj-ea"/>
                <a:cs typeface="+mj-cs"/>
              </a:rPr>
              <a:t>Model Training and Evaluation</a:t>
            </a:r>
            <a:endParaRPr lang="en-US" kern="1200" dirty="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131B2A30-C07F-2F8B-04B1-B74B879342CE}"/>
              </a:ext>
            </a:extLst>
          </p:cNvPr>
          <p:cNvSpPr>
            <a:spLocks/>
          </p:cNvSpPr>
          <p:nvPr/>
        </p:nvSpPr>
        <p:spPr>
          <a:xfrm>
            <a:off x="707587" y="1817273"/>
            <a:ext cx="4874473" cy="1202340"/>
          </a:xfrm>
          <a:prstGeom prst="rect">
            <a:avLst/>
          </a:prstGeom>
        </p:spPr>
        <p:txBody>
          <a:bodyPr vert="horz" lIns="91440" tIns="45720" rIns="91440" bIns="45720" rtlCol="0">
            <a:normAutofit fontScale="92500" lnSpcReduction="20000"/>
          </a:bodyPr>
          <a:lstStyle/>
          <a:p>
            <a:pPr indent="-214884" defTabSz="859536">
              <a:buFont typeface="Arial" panose="020B0604020202020204" pitchFamily="34" charset="0"/>
              <a:buChar char="•"/>
            </a:pPr>
            <a:r>
              <a:rPr lang="en-US" sz="2726" kern="1200" dirty="0">
                <a:solidFill>
                  <a:schemeClr val="tx1"/>
                </a:solidFill>
                <a:latin typeface="+mn-lt"/>
                <a:ea typeface="+mn-ea"/>
                <a:cs typeface="+mn-cs"/>
              </a:rPr>
              <a:t>Random Forest</a:t>
            </a:r>
          </a:p>
          <a:p>
            <a:pPr defTabSz="859536"/>
            <a:r>
              <a:rPr lang="en-US" sz="1600" dirty="0"/>
              <a:t>Random Forest is an ensemble method that combines multiple Decision Trees to improve the model's performance and reduce overfitting. We used the default parameters and set a random state for reproducibility.</a:t>
            </a:r>
            <a:endParaRPr lang="en-US" dirty="0"/>
          </a:p>
        </p:txBody>
      </p:sp>
      <p:pic>
        <p:nvPicPr>
          <p:cNvPr id="8" name="Content Placeholder 7">
            <a:extLst>
              <a:ext uri="{FF2B5EF4-FFF2-40B4-BE49-F238E27FC236}">
                <a16:creationId xmlns:a16="http://schemas.microsoft.com/office/drawing/2014/main" id="{127D63FC-4FED-53C4-4789-2758F2ED8C5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2514" y="3556772"/>
            <a:ext cx="5469858" cy="158746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Text Placeholder 2">
            <a:extLst>
              <a:ext uri="{FF2B5EF4-FFF2-40B4-BE49-F238E27FC236}">
                <a16:creationId xmlns:a16="http://schemas.microsoft.com/office/drawing/2014/main" id="{1751DC67-6393-0119-28E0-ED408A7C86D7}"/>
              </a:ext>
            </a:extLst>
          </p:cNvPr>
          <p:cNvSpPr>
            <a:spLocks/>
          </p:cNvSpPr>
          <p:nvPr/>
        </p:nvSpPr>
        <p:spPr>
          <a:xfrm>
            <a:off x="6773228" y="1546609"/>
            <a:ext cx="4898478" cy="1202340"/>
          </a:xfrm>
          <a:prstGeom prst="rect">
            <a:avLst/>
          </a:prstGeom>
        </p:spPr>
        <p:txBody>
          <a:bodyPr>
            <a:noAutofit/>
          </a:bodyPr>
          <a:lstStyle/>
          <a:p>
            <a:pPr defTabSz="859536"/>
            <a:r>
              <a:rPr lang="en-US" sz="1600" b="1" dirty="0"/>
              <a:t>Precision, Recall, F1-Score: </a:t>
            </a:r>
            <a:r>
              <a:rPr lang="en-US" sz="1600" dirty="0"/>
              <a:t>The model demonstrated high performance metrics similar to the Decision Tree, with precision, recall, and F1-scores around 97-98%.</a:t>
            </a:r>
          </a:p>
          <a:p>
            <a:pPr defTabSz="859536"/>
            <a:r>
              <a:rPr lang="en-US" sz="1600" b="1" dirty="0"/>
              <a:t>Accuracy: </a:t>
            </a:r>
            <a:r>
              <a:rPr lang="en-US" sz="1600" dirty="0"/>
              <a:t>The accuracy was 98%, showing consistent and robust performance in classification tasks.</a:t>
            </a:r>
            <a:endParaRPr lang="it-IT" sz="1600" dirty="0"/>
          </a:p>
        </p:txBody>
      </p:sp>
      <p:pic>
        <p:nvPicPr>
          <p:cNvPr id="7" name="Content Placeholder 6">
            <a:extLst>
              <a:ext uri="{FF2B5EF4-FFF2-40B4-BE49-F238E27FC236}">
                <a16:creationId xmlns:a16="http://schemas.microsoft.com/office/drawing/2014/main" id="{4B49F1FD-92FF-076A-80B3-4BEB258E62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33118" y="3436019"/>
            <a:ext cx="4898478" cy="1959391"/>
          </a:xfrm>
          <a:prstGeom prst="rect">
            <a:avLst/>
          </a:prstGeom>
        </p:spPr>
      </p:pic>
    </p:spTree>
    <p:extLst>
      <p:ext uri="{BB962C8B-B14F-4D97-AF65-F5344CB8AC3E}">
        <p14:creationId xmlns:p14="http://schemas.microsoft.com/office/powerpoint/2010/main" val="1338427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Arc 6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4400" b="1" kern="1200">
                <a:solidFill>
                  <a:schemeClr val="tx1"/>
                </a:solidFill>
                <a:latin typeface="+mj-lt"/>
                <a:ea typeface="+mj-ea"/>
                <a:cs typeface="+mj-cs"/>
              </a:rPr>
              <a:t>Model Optimization</a:t>
            </a:r>
            <a:endParaRPr lang="en-US" sz="4400" kern="1200" dirty="0">
              <a:solidFill>
                <a:schemeClr val="tx1"/>
              </a:solidFill>
              <a:latin typeface="+mj-lt"/>
              <a:ea typeface="+mj-ea"/>
              <a:cs typeface="+mj-cs"/>
            </a:endParaRPr>
          </a:p>
        </p:txBody>
      </p:sp>
      <p:sp>
        <p:nvSpPr>
          <p:cNvPr id="57" name="Freeform: Shape 5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A pie chart with different colored bars&#10;&#10;Description automatically generated">
            <a:extLst>
              <a:ext uri="{FF2B5EF4-FFF2-40B4-BE49-F238E27FC236}">
                <a16:creationId xmlns:a16="http://schemas.microsoft.com/office/drawing/2014/main" id="{127D63FC-4FED-53C4-4789-2758F2ED8C5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770" b="1770"/>
          <a:stretch/>
        </p:blipFill>
        <p:spPr>
          <a:xfrm>
            <a:off x="0" y="1328058"/>
            <a:ext cx="5714891" cy="373379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 Placeholder 3">
            <a:extLst>
              <a:ext uri="{FF2B5EF4-FFF2-40B4-BE49-F238E27FC236}">
                <a16:creationId xmlns:a16="http://schemas.microsoft.com/office/drawing/2014/main" id="{131B2A30-C07F-2F8B-04B1-B74B879342CE}"/>
              </a:ext>
            </a:extLst>
          </p:cNvPr>
          <p:cNvSpPr>
            <a:spLocks noGrp="1"/>
          </p:cNvSpPr>
          <p:nvPr>
            <p:ph type="body" sz="half" idx="2"/>
          </p:nvPr>
        </p:nvSpPr>
        <p:spPr>
          <a:xfrm>
            <a:off x="5894962" y="1984443"/>
            <a:ext cx="5458838" cy="4192520"/>
          </a:xfrm>
        </p:spPr>
        <p:txBody>
          <a:bodyPr vert="horz" lIns="91440" tIns="45720" rIns="91440" bIns="45720" rtlCol="0">
            <a:normAutofit/>
          </a:bodyPr>
          <a:lstStyle/>
          <a:p>
            <a:pPr indent="-228600">
              <a:buFont typeface="Arial" panose="020B0604020202020204" pitchFamily="34" charset="0"/>
              <a:buChar char="•"/>
            </a:pPr>
            <a:r>
              <a:rPr lang="en-US" dirty="0"/>
              <a:t>To enhance the performance of our machine learning models, we undertook a feature selection process. This involved identifying and removing less important features that might not contribute significantly to the predictive power of our models. In this case, we decided to drop the education feature from our dataset. The rationale behind this decision was based on the correlation analysis and exploratory data analysis (EDA), which indicated that education had a relatively low correlation with the target variable (</a:t>
            </a:r>
            <a:r>
              <a:rPr lang="en-US" dirty="0" err="1"/>
              <a:t>loan_status</a:t>
            </a:r>
            <a:r>
              <a:rPr lang="en-US" dirty="0"/>
              <a:t>).</a:t>
            </a:r>
          </a:p>
        </p:txBody>
      </p:sp>
    </p:spTree>
    <p:extLst>
      <p:ext uri="{BB962C8B-B14F-4D97-AF65-F5344CB8AC3E}">
        <p14:creationId xmlns:p14="http://schemas.microsoft.com/office/powerpoint/2010/main" val="3001652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5" name="Arc 9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4400" b="1" kern="1200">
                <a:solidFill>
                  <a:schemeClr val="tx1"/>
                </a:solidFill>
                <a:latin typeface="+mj-lt"/>
                <a:ea typeface="+mj-ea"/>
                <a:cs typeface="+mj-cs"/>
              </a:rPr>
              <a:t>Model Optimization</a:t>
            </a:r>
            <a:br>
              <a:rPr lang="en-US" sz="4400" b="1" kern="1200">
                <a:solidFill>
                  <a:schemeClr val="tx1"/>
                </a:solidFill>
                <a:latin typeface="+mj-lt"/>
                <a:ea typeface="+mj-ea"/>
                <a:cs typeface="+mj-cs"/>
              </a:rPr>
            </a:br>
            <a:r>
              <a:rPr lang="en-US" sz="4400" b="1" kern="1200">
                <a:solidFill>
                  <a:schemeClr val="tx1"/>
                </a:solidFill>
                <a:latin typeface="+mj-lt"/>
                <a:ea typeface="+mj-ea"/>
                <a:cs typeface="+mj-cs"/>
              </a:rPr>
              <a:t>Retraining Models</a:t>
            </a:r>
            <a:endParaRPr lang="en-US" sz="4400" kern="1200">
              <a:solidFill>
                <a:schemeClr val="tx1"/>
              </a:solidFill>
              <a:latin typeface="+mj-lt"/>
              <a:ea typeface="+mj-ea"/>
              <a:cs typeface="+mj-cs"/>
            </a:endParaRPr>
          </a:p>
        </p:txBody>
      </p:sp>
      <p:sp>
        <p:nvSpPr>
          <p:cNvPr id="96" name="Freeform: Shape 9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a:extLst>
              <a:ext uri="{FF2B5EF4-FFF2-40B4-BE49-F238E27FC236}">
                <a16:creationId xmlns:a16="http://schemas.microsoft.com/office/drawing/2014/main" id="{127D63FC-4FED-53C4-4789-2758F2ED8C5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8029" r="18029"/>
          <a:stretch/>
        </p:blipFill>
        <p:spPr>
          <a:xfrm>
            <a:off x="703182" y="1784466"/>
            <a:ext cx="4777381" cy="311932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 Placeholder 3">
            <a:extLst>
              <a:ext uri="{FF2B5EF4-FFF2-40B4-BE49-F238E27FC236}">
                <a16:creationId xmlns:a16="http://schemas.microsoft.com/office/drawing/2014/main" id="{131B2A30-C07F-2F8B-04B1-B74B879342CE}"/>
              </a:ext>
            </a:extLst>
          </p:cNvPr>
          <p:cNvSpPr>
            <a:spLocks noGrp="1"/>
          </p:cNvSpPr>
          <p:nvPr>
            <p:ph type="body" sz="half" idx="2"/>
          </p:nvPr>
        </p:nvSpPr>
        <p:spPr>
          <a:xfrm>
            <a:off x="5894962" y="1984443"/>
            <a:ext cx="5458838" cy="4192520"/>
          </a:xfrm>
        </p:spPr>
        <p:txBody>
          <a:bodyPr vert="horz" lIns="91440" tIns="45720" rIns="91440" bIns="45720" rtlCol="0">
            <a:normAutofit/>
          </a:bodyPr>
          <a:lstStyle/>
          <a:p>
            <a:pPr indent="-228600">
              <a:buFont typeface="Arial" panose="020B0604020202020204" pitchFamily="34" charset="0"/>
              <a:buChar char="•"/>
            </a:pPr>
            <a:r>
              <a:rPr lang="en-US" dirty="0"/>
              <a:t>After adjusting our feature set, we retrained our models to observe the impact of this optimization. Specifically, we focused on retraining the Logistic Regression and Gradient Boosting models, as they showed different levels of initial performance and could benefit from feature refinement.</a:t>
            </a:r>
          </a:p>
          <a:p>
            <a:pPr indent="-228600">
              <a:buFont typeface="Arial" panose="020B0604020202020204" pitchFamily="34" charset="0"/>
              <a:buChar char="•"/>
            </a:pPr>
            <a:r>
              <a:rPr lang="en-US" b="1" dirty="0"/>
              <a:t>Logistic Regression: </a:t>
            </a:r>
            <a:r>
              <a:rPr lang="en-US" dirty="0"/>
              <a:t>The model's performance was not significantly affected by the removal of the education feature, maintaining an accuracy of around 62%. This suggests that the education feature was not a critical predictor for this model.</a:t>
            </a:r>
          </a:p>
          <a:p>
            <a:pPr indent="-228600">
              <a:buFont typeface="Arial" panose="020B0604020202020204" pitchFamily="34" charset="0"/>
              <a:buChar char="•"/>
            </a:pPr>
            <a:r>
              <a:rPr lang="en-US" dirty="0"/>
              <a:t>The Logistic Regression model's performance remained relatively unchanged. It continued to exhibit very low precision, indicating it struggled to correctly identify instances of class 0.</a:t>
            </a:r>
          </a:p>
        </p:txBody>
      </p:sp>
    </p:spTree>
    <p:extLst>
      <p:ext uri="{BB962C8B-B14F-4D97-AF65-F5344CB8AC3E}">
        <p14:creationId xmlns:p14="http://schemas.microsoft.com/office/powerpoint/2010/main" val="194560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5" name="Arc 9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4400" b="1" kern="1200">
                <a:solidFill>
                  <a:schemeClr val="tx1"/>
                </a:solidFill>
                <a:latin typeface="+mj-lt"/>
                <a:ea typeface="+mj-ea"/>
                <a:cs typeface="+mj-cs"/>
              </a:rPr>
              <a:t>Model Optimization</a:t>
            </a:r>
            <a:br>
              <a:rPr lang="en-US" sz="4400" b="1" kern="1200">
                <a:solidFill>
                  <a:schemeClr val="tx1"/>
                </a:solidFill>
                <a:latin typeface="+mj-lt"/>
                <a:ea typeface="+mj-ea"/>
                <a:cs typeface="+mj-cs"/>
              </a:rPr>
            </a:br>
            <a:r>
              <a:rPr lang="en-US" sz="4400" b="1" kern="1200">
                <a:solidFill>
                  <a:schemeClr val="tx1"/>
                </a:solidFill>
                <a:latin typeface="+mj-lt"/>
                <a:ea typeface="+mj-ea"/>
                <a:cs typeface="+mj-cs"/>
              </a:rPr>
              <a:t>Retraining Models</a:t>
            </a:r>
            <a:endParaRPr lang="en-US" sz="4400" kern="1200">
              <a:solidFill>
                <a:schemeClr val="tx1"/>
              </a:solidFill>
              <a:latin typeface="+mj-lt"/>
              <a:ea typeface="+mj-ea"/>
              <a:cs typeface="+mj-cs"/>
            </a:endParaRPr>
          </a:p>
        </p:txBody>
      </p:sp>
      <p:sp>
        <p:nvSpPr>
          <p:cNvPr id="96" name="Freeform: Shape 9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a:extLst>
              <a:ext uri="{FF2B5EF4-FFF2-40B4-BE49-F238E27FC236}">
                <a16:creationId xmlns:a16="http://schemas.microsoft.com/office/drawing/2014/main" id="{127D63FC-4FED-53C4-4789-2758F2ED8C5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7542" r="17542"/>
          <a:stretch/>
        </p:blipFill>
        <p:spPr>
          <a:xfrm>
            <a:off x="620486" y="1719152"/>
            <a:ext cx="4995095" cy="311932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 Placeholder 3">
            <a:extLst>
              <a:ext uri="{FF2B5EF4-FFF2-40B4-BE49-F238E27FC236}">
                <a16:creationId xmlns:a16="http://schemas.microsoft.com/office/drawing/2014/main" id="{131B2A30-C07F-2F8B-04B1-B74B879342CE}"/>
              </a:ext>
            </a:extLst>
          </p:cNvPr>
          <p:cNvSpPr>
            <a:spLocks noGrp="1"/>
          </p:cNvSpPr>
          <p:nvPr>
            <p:ph type="body" sz="half" idx="2"/>
          </p:nvPr>
        </p:nvSpPr>
        <p:spPr>
          <a:xfrm>
            <a:off x="5894962" y="1984443"/>
            <a:ext cx="5458838" cy="4192520"/>
          </a:xfrm>
        </p:spPr>
        <p:txBody>
          <a:bodyPr vert="horz" lIns="91440" tIns="45720" rIns="91440" bIns="45720" rtlCol="0">
            <a:normAutofit/>
          </a:bodyPr>
          <a:lstStyle/>
          <a:p>
            <a:r>
              <a:rPr lang="en-US" dirty="0"/>
              <a:t>The Gradient Boosting model continued to show high performance, indicating robust prediction capabilities. After feature reduction, it maintained a high accuracy of 98%, and the precision for class 0 (rejected loan) increased to 99%, demonstrating its robustness and ability to handle feature selection effectively.</a:t>
            </a:r>
          </a:p>
          <a:p>
            <a:endParaRPr lang="en-US" dirty="0"/>
          </a:p>
          <a:p>
            <a:r>
              <a:rPr lang="en-US" dirty="0"/>
              <a:t>In conclusion, optimizing feature selection can lead to more streamlined models without compromising performance, particularly for robust models like Gradient Boosting. This step enhances model efficiency and interpretability by focusing on the most relevant features.</a:t>
            </a:r>
          </a:p>
        </p:txBody>
      </p:sp>
    </p:spTree>
    <p:extLst>
      <p:ext uri="{BB962C8B-B14F-4D97-AF65-F5344CB8AC3E}">
        <p14:creationId xmlns:p14="http://schemas.microsoft.com/office/powerpoint/2010/main" val="917139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DABC81E-4EB7-1E35-28A2-71F9953563EC}"/>
              </a:ext>
            </a:extLst>
          </p:cNvPr>
          <p:cNvSpPr txBox="1"/>
          <p:nvPr/>
        </p:nvSpPr>
        <p:spPr>
          <a:xfrm>
            <a:off x="9267909" y="2023110"/>
            <a:ext cx="2469624" cy="2846070"/>
          </a:xfrm>
          <a:prstGeom prst="ellipse">
            <a:avLst/>
          </a:prstGeom>
        </p:spPr>
        <p:txBody>
          <a:bodyPr vert="horz" lIns="91440" tIns="45720" rIns="91440" bIns="45720" rtlCol="0" anchor="ctr">
            <a:normAutofit/>
          </a:bodyPr>
          <a:lstStyle/>
          <a:p>
            <a:pPr>
              <a:lnSpc>
                <a:spcPct val="90000"/>
              </a:lnSpc>
              <a:spcBef>
                <a:spcPct val="0"/>
              </a:spcBef>
              <a:spcAft>
                <a:spcPts val="600"/>
              </a:spcAft>
            </a:pPr>
            <a:r>
              <a:rPr lang="en-US" sz="3700" b="1">
                <a:latin typeface="+mj-lt"/>
                <a:ea typeface="+mj-ea"/>
                <a:cs typeface="+mj-cs"/>
              </a:rPr>
              <a:t>Questions Time</a:t>
            </a:r>
          </a:p>
        </p:txBody>
      </p: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C37526C-5A96-2310-2C96-D3C584646AC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712" r="8382"/>
          <a:stretch/>
        </p:blipFill>
        <p:spPr>
          <a:xfrm>
            <a:off x="545238" y="858525"/>
            <a:ext cx="7608304" cy="5211906"/>
          </a:xfrm>
          <a:prstGeom prst="rect">
            <a:avLst/>
          </a:prstGeom>
        </p:spPr>
      </p:pic>
      <p:sp>
        <p:nvSpPr>
          <p:cNvPr id="18" name="Rectangle 1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1189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3400" b="1" dirty="0">
                <a:effectLst/>
              </a:rPr>
              <a:t>How well does the logistic regression model predict both the ‘1’  Approved and ‘0’ Rejected loan?</a:t>
            </a:r>
            <a:endParaRPr lang="en-US" sz="3400" b="1" dirty="0"/>
          </a:p>
        </p:txBody>
      </p:sp>
      <p:sp>
        <p:nvSpPr>
          <p:cNvPr id="118" name="Rectangle 117">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127D63FC-4FED-53C4-4789-2758F2ED8C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806" r="3" b="5809"/>
          <a:stretch/>
        </p:blipFill>
        <p:spPr>
          <a:xfrm>
            <a:off x="635295" y="2524715"/>
            <a:ext cx="5150277" cy="3714244"/>
          </a:xfrm>
          <a:prstGeom prst="rect">
            <a:avLst/>
          </a:prstGeom>
        </p:spPr>
      </p:pic>
      <p:sp>
        <p:nvSpPr>
          <p:cNvPr id="4" name="Text Placeholder 3">
            <a:extLst>
              <a:ext uri="{FF2B5EF4-FFF2-40B4-BE49-F238E27FC236}">
                <a16:creationId xmlns:a16="http://schemas.microsoft.com/office/drawing/2014/main" id="{131B2A30-C07F-2F8B-04B1-B74B879342CE}"/>
              </a:ext>
            </a:extLst>
          </p:cNvPr>
          <p:cNvSpPr>
            <a:spLocks noGrp="1"/>
          </p:cNvSpPr>
          <p:nvPr>
            <p:ph type="body" sz="half" idx="2"/>
          </p:nvPr>
        </p:nvSpPr>
        <p:spPr>
          <a:xfrm>
            <a:off x="6406429" y="2599509"/>
            <a:ext cx="4530898" cy="3639450"/>
          </a:xfrm>
        </p:spPr>
        <p:txBody>
          <a:bodyPr vert="horz" lIns="91440" tIns="45720" rIns="91440" bIns="45720" rtlCol="0" anchor="ctr">
            <a:normAutofit/>
          </a:bodyPr>
          <a:lstStyle/>
          <a:p>
            <a:pPr indent="-228600">
              <a:buFont typeface="Arial" panose="020B0604020202020204" pitchFamily="34" charset="0"/>
              <a:buChar char="•"/>
            </a:pPr>
            <a:r>
              <a:rPr lang="en-US" sz="1300" dirty="0"/>
              <a:t>The logistic regression model is significantly biased towards predicting the 1 (Approved loan) label, with very poor performance in predicting the 0 (Rejected loan) label. The very low precision and recall for 0 indicate that the model rarely predicts a loan will be rejected and almost never correctly identifies a rejected loan. Conversely, the model has a high recall but only moderate precision for approved loans.</a:t>
            </a:r>
          </a:p>
          <a:p>
            <a:pPr indent="-228600">
              <a:buFont typeface="Arial" panose="020B0604020202020204" pitchFamily="34" charset="0"/>
              <a:buChar char="•"/>
            </a:pPr>
            <a:endParaRPr lang="en-US" sz="1300" dirty="0"/>
          </a:p>
          <a:p>
            <a:pPr indent="-228600">
              <a:buFont typeface="Arial" panose="020B0604020202020204" pitchFamily="34" charset="0"/>
              <a:buChar char="•"/>
            </a:pPr>
            <a:r>
              <a:rPr lang="en-US" sz="1300" dirty="0"/>
              <a:t>In summary, the logistic regression model is not well-balanced in predicting both labels. It tends to predict almost all loans as approved, which might be a consequence of an imbalanced dataset or insufficient feature representation. This bias can be addressed by techniques such as balancing the dataset, feature engineering, or using a more complex model as shown with Gradient Boosting or Decision Trees, which have demonstrated significantly better performance in our case.</a:t>
            </a:r>
          </a:p>
        </p:txBody>
      </p:sp>
      <p:sp>
        <p:nvSpPr>
          <p:cNvPr id="122" name="Rectangle 121">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02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7" name="Rectangle 12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2500" b="1">
                <a:effectLst/>
              </a:rPr>
              <a:t>What are the most significant factors influencing approval decisions?</a:t>
            </a:r>
            <a:endParaRPr lang="en-US" sz="2500" b="1"/>
          </a:p>
        </p:txBody>
      </p:sp>
      <p:grpSp>
        <p:nvGrpSpPr>
          <p:cNvPr id="129" name="Group 12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0" name="Rectangle 1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 name="Rectangle 13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31B2A30-C07F-2F8B-04B1-B74B879342CE}"/>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indent="-228600">
              <a:buFont typeface="Arial" panose="020B0604020202020204" pitchFamily="34" charset="0"/>
              <a:buChar char="•"/>
            </a:pPr>
            <a:r>
              <a:rPr lang="en-US" sz="2000"/>
              <a:t>The CIBIL score is computed based on several factors, with repayment history contributing 35% of the score. Other factors include credit utilization, credit mix, and credit inquiries.Score is a three-digit numerical score ranging from 300 to 900 that represents an individual's creditworthiness  Other important  factors include loan term and various asset values .The CIBIL Score has the highest correlation with loan approval ,indicating its strong influence in the decision making process.</a:t>
            </a:r>
          </a:p>
        </p:txBody>
      </p:sp>
      <p:sp>
        <p:nvSpPr>
          <p:cNvPr id="135" name="Rectangle 13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127D63FC-4FED-53C4-4789-2758F2ED8C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181" r="3902" b="-1"/>
          <a:stretch/>
        </p:blipFill>
        <p:spPr>
          <a:xfrm>
            <a:off x="5977788" y="799352"/>
            <a:ext cx="5425410" cy="5259296"/>
          </a:xfrm>
          <a:prstGeom prst="rect">
            <a:avLst/>
          </a:prstGeom>
        </p:spPr>
      </p:pic>
    </p:spTree>
    <p:extLst>
      <p:ext uri="{BB962C8B-B14F-4D97-AF65-F5344CB8AC3E}">
        <p14:creationId xmlns:p14="http://schemas.microsoft.com/office/powerpoint/2010/main" val="3982956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7239014" y="525982"/>
            <a:ext cx="4282983" cy="1200361"/>
          </a:xfrm>
        </p:spPr>
        <p:txBody>
          <a:bodyPr vert="horz" lIns="91440" tIns="45720" rIns="91440" bIns="45720" rtlCol="0" anchor="b">
            <a:normAutofit/>
          </a:bodyPr>
          <a:lstStyle/>
          <a:p>
            <a:r>
              <a:rPr lang="en-US" sz="2300" b="1" dirty="0">
                <a:effectLst/>
              </a:rPr>
              <a:t>How well can machine learning predict loan approvals compared to traditional models?</a:t>
            </a:r>
            <a:endParaRPr lang="en-US" sz="2300" b="1" dirty="0"/>
          </a:p>
        </p:txBody>
      </p:sp>
      <p:sp>
        <p:nvSpPr>
          <p:cNvPr id="61" name="Rectangle 6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127D63FC-4FED-53C4-4789-2758F2ED8C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893" r="20911" b="-1"/>
          <a:stretch/>
        </p:blipFill>
        <p:spPr>
          <a:xfrm>
            <a:off x="576244" y="650494"/>
            <a:ext cx="5628018" cy="5324142"/>
          </a:xfrm>
          <a:prstGeom prst="rect">
            <a:avLst/>
          </a:prstGeom>
        </p:spPr>
      </p:pic>
      <p:sp>
        <p:nvSpPr>
          <p:cNvPr id="65" name="Rectangle 6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31B2A30-C07F-2F8B-04B1-B74B879342CE}"/>
              </a:ext>
            </a:extLst>
          </p:cNvPr>
          <p:cNvSpPr>
            <a:spLocks noGrp="1"/>
          </p:cNvSpPr>
          <p:nvPr>
            <p:ph type="body" sz="half" idx="2"/>
          </p:nvPr>
        </p:nvSpPr>
        <p:spPr>
          <a:xfrm>
            <a:off x="7239012" y="2031101"/>
            <a:ext cx="4282984" cy="3511943"/>
          </a:xfrm>
        </p:spPr>
        <p:txBody>
          <a:bodyPr vert="horz" lIns="91440" tIns="45720" rIns="91440" bIns="45720" rtlCol="0" anchor="ctr">
            <a:normAutofit/>
          </a:bodyPr>
          <a:lstStyle/>
          <a:p>
            <a:pPr indent="-228600">
              <a:buFont typeface="Arial" panose="020B0604020202020204" pitchFamily="34" charset="0"/>
              <a:buChar char="•"/>
            </a:pPr>
            <a:r>
              <a:rPr lang="en-US" sz="1300" dirty="0"/>
              <a:t>Machine learning models often outperform traditional methods in predicting loan approvals due to their ability to capture complex patterns in data. Traditional methods for loan approval might rely on simple rules that fail to capture all the nuances present in the data. In contrast, machine learning models can analyze a wide range of features and their interactions, free from human bias or error. These models typically offer improved accuracy, precision, recall, flexibility, and automation compared to traditional methods.</a:t>
            </a:r>
          </a:p>
          <a:p>
            <a:pPr indent="-228600">
              <a:buFont typeface="Arial" panose="020B0604020202020204" pitchFamily="34" charset="0"/>
              <a:buChar char="•"/>
            </a:pPr>
            <a:endParaRPr lang="en-US" sz="1300" dirty="0"/>
          </a:p>
          <a:p>
            <a:pPr indent="-228600">
              <a:buFont typeface="Arial" panose="020B0604020202020204" pitchFamily="34" charset="0"/>
              <a:buChar char="•"/>
            </a:pPr>
            <a:r>
              <a:rPr lang="en-US" sz="1300" dirty="0"/>
              <a:t>Based on our results, the machine learning models, particularly the gradient boosting and decision tree classifiers, achieved high accuracy (around 98%), demonstrating their proficiency in predicting loan approvals.</a:t>
            </a:r>
          </a:p>
        </p:txBody>
      </p:sp>
      <p:sp>
        <p:nvSpPr>
          <p:cNvPr id="67" name="Rectangle 6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3956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Arc 4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5894962" y="479493"/>
            <a:ext cx="5458838" cy="1325563"/>
          </a:xfrm>
        </p:spPr>
        <p:txBody>
          <a:bodyPr vert="horz" lIns="91440" tIns="45720" rIns="91440" bIns="45720" rtlCol="0" anchor="ctr">
            <a:normAutofit/>
          </a:bodyPr>
          <a:lstStyle/>
          <a:p>
            <a:br>
              <a:rPr lang="en-US" sz="4400" b="1" kern="1200">
                <a:solidFill>
                  <a:schemeClr val="tx1"/>
                </a:solidFill>
                <a:latin typeface="+mj-lt"/>
                <a:ea typeface="+mj-ea"/>
                <a:cs typeface="+mj-cs"/>
              </a:rPr>
            </a:br>
            <a:r>
              <a:rPr lang="en-US" sz="4400" b="1" kern="1200">
                <a:solidFill>
                  <a:schemeClr val="tx1"/>
                </a:solidFill>
                <a:latin typeface="+mj-lt"/>
                <a:ea typeface="+mj-ea"/>
                <a:cs typeface="+mj-cs"/>
              </a:rPr>
              <a:t>A brief overview</a:t>
            </a:r>
            <a:endParaRPr lang="en-US" sz="4400" kern="1200">
              <a:solidFill>
                <a:schemeClr val="tx1"/>
              </a:solidFill>
              <a:latin typeface="+mj-lt"/>
              <a:ea typeface="+mj-ea"/>
              <a:cs typeface="+mj-cs"/>
            </a:endParaRPr>
          </a:p>
        </p:txBody>
      </p:sp>
      <p:sp>
        <p:nvSpPr>
          <p:cNvPr id="48" name="Freeform: Shape 4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A person standing next to a piggy bank&#10;&#10;Description automatically generated">
            <a:extLst>
              <a:ext uri="{FF2B5EF4-FFF2-40B4-BE49-F238E27FC236}">
                <a16:creationId xmlns:a16="http://schemas.microsoft.com/office/drawing/2014/main" id="{127D63FC-4FED-53C4-4789-2758F2ED8C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188"/>
          <a:stretch/>
        </p:blipFill>
        <p:spPr>
          <a:xfrm>
            <a:off x="703182" y="1953954"/>
            <a:ext cx="4777381" cy="278034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 Placeholder 3">
            <a:extLst>
              <a:ext uri="{FF2B5EF4-FFF2-40B4-BE49-F238E27FC236}">
                <a16:creationId xmlns:a16="http://schemas.microsoft.com/office/drawing/2014/main" id="{131B2A30-C07F-2F8B-04B1-B74B879342CE}"/>
              </a:ext>
            </a:extLst>
          </p:cNvPr>
          <p:cNvSpPr>
            <a:spLocks noGrp="1"/>
          </p:cNvSpPr>
          <p:nvPr>
            <p:ph type="body" sz="half" idx="2"/>
          </p:nvPr>
        </p:nvSpPr>
        <p:spPr>
          <a:xfrm>
            <a:off x="5894962" y="1984443"/>
            <a:ext cx="5458838" cy="4192520"/>
          </a:xfrm>
        </p:spPr>
        <p:txBody>
          <a:bodyPr vert="horz" lIns="91440" tIns="45720" rIns="91440" bIns="45720" rtlCol="0">
            <a:normAutofit/>
          </a:bodyPr>
          <a:lstStyle/>
          <a:p>
            <a:pPr indent="-228600">
              <a:buFont typeface="Arial" panose="020B0604020202020204" pitchFamily="34" charset="0"/>
              <a:buChar char="•"/>
            </a:pPr>
            <a:r>
              <a:rPr lang="en-US" dirty="0"/>
              <a:t>The primary goal of this project is to predict loan approval outcomes using machine learning models. By leveraging advanced algorithms, we aim to accurately determine whether a loan application will be approved or rejected based on various applicant and financial features. This approach not only aims to improve the efficiency of the loan approval process but also seeks to reduce the risk of human error and biases in decision-making.</a:t>
            </a: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2835534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Arc 3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5894962" y="479494"/>
            <a:ext cx="5458838" cy="837678"/>
          </a:xfrm>
        </p:spPr>
        <p:txBody>
          <a:bodyPr vert="horz" lIns="91440" tIns="45720" rIns="91440" bIns="45720" rtlCol="0" anchor="ctr">
            <a:normAutofit/>
          </a:bodyPr>
          <a:lstStyle/>
          <a:p>
            <a:r>
              <a:rPr lang="en-US" sz="4400" b="1" kern="1200" dirty="0">
                <a:solidFill>
                  <a:schemeClr val="tx1"/>
                </a:solidFill>
                <a:latin typeface="+mj-lt"/>
                <a:ea typeface="+mj-ea"/>
                <a:cs typeface="+mj-cs"/>
              </a:rPr>
              <a:t>The Dataset</a:t>
            </a:r>
            <a:endParaRPr lang="en-US" sz="4400" kern="1200" dirty="0">
              <a:solidFill>
                <a:schemeClr val="tx1"/>
              </a:solidFill>
              <a:latin typeface="+mj-lt"/>
              <a:ea typeface="+mj-ea"/>
              <a:cs typeface="+mj-cs"/>
            </a:endParaRPr>
          </a:p>
        </p:txBody>
      </p:sp>
      <p:sp>
        <p:nvSpPr>
          <p:cNvPr id="41" name="Freeform: Shape 4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a:extLst>
              <a:ext uri="{FF2B5EF4-FFF2-40B4-BE49-F238E27FC236}">
                <a16:creationId xmlns:a16="http://schemas.microsoft.com/office/drawing/2014/main" id="{127D63FC-4FED-53C4-4789-2758F2ED8C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312" r="31043" b="-6"/>
          <a:stretch/>
        </p:blipFill>
        <p:spPr>
          <a:xfrm>
            <a:off x="857091" y="511293"/>
            <a:ext cx="4469563"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 Placeholder 3">
            <a:extLst>
              <a:ext uri="{FF2B5EF4-FFF2-40B4-BE49-F238E27FC236}">
                <a16:creationId xmlns:a16="http://schemas.microsoft.com/office/drawing/2014/main" id="{131B2A30-C07F-2F8B-04B1-B74B879342CE}"/>
              </a:ext>
            </a:extLst>
          </p:cNvPr>
          <p:cNvSpPr>
            <a:spLocks noGrp="1"/>
          </p:cNvSpPr>
          <p:nvPr>
            <p:ph type="body" sz="half" idx="2"/>
          </p:nvPr>
        </p:nvSpPr>
        <p:spPr>
          <a:xfrm>
            <a:off x="5838406" y="1219200"/>
            <a:ext cx="5458838" cy="4587649"/>
          </a:xfrm>
        </p:spPr>
        <p:txBody>
          <a:bodyPr vert="horz" lIns="91440" tIns="45720" rIns="91440" bIns="45720" rtlCol="0">
            <a:noAutofit/>
          </a:bodyPr>
          <a:lstStyle/>
          <a:p>
            <a:r>
              <a:rPr lang="en-US" sz="1400" dirty="0"/>
              <a:t>For this project, we are using a dataset named loan_approval_dataset.csv. This dataset comprises a range of features related to loan applications, including:</a:t>
            </a:r>
            <a:br>
              <a:rPr lang="en-US" sz="1400" dirty="0"/>
            </a:br>
            <a:r>
              <a:rPr lang="en-US" sz="1400" dirty="0"/>
              <a:t>Loan ID: Unique identifier for each loan application.</a:t>
            </a:r>
          </a:p>
          <a:p>
            <a:pPr indent="-228600">
              <a:buFont typeface="Arial" panose="020B0604020202020204" pitchFamily="34" charset="0"/>
              <a:buChar char="•"/>
            </a:pPr>
            <a:r>
              <a:rPr lang="en-US" sz="1400" dirty="0"/>
              <a:t>Number of Dependents: Number of dependents the applicant has.</a:t>
            </a:r>
          </a:p>
          <a:p>
            <a:pPr indent="-228600">
              <a:buFont typeface="Arial" panose="020B0604020202020204" pitchFamily="34" charset="0"/>
              <a:buChar char="•"/>
            </a:pPr>
            <a:r>
              <a:rPr lang="en-US" sz="1400" dirty="0"/>
              <a:t>Education: Whether the applicant is a graduate or not.</a:t>
            </a:r>
          </a:p>
          <a:p>
            <a:pPr indent="-228600">
              <a:buFont typeface="Arial" panose="020B0604020202020204" pitchFamily="34" charset="0"/>
              <a:buChar char="•"/>
            </a:pPr>
            <a:r>
              <a:rPr lang="en-US" sz="1400" dirty="0"/>
              <a:t>Self-Employed: Whether the applicant is self-employed.</a:t>
            </a:r>
          </a:p>
          <a:p>
            <a:pPr indent="-228600">
              <a:buFont typeface="Arial" panose="020B0604020202020204" pitchFamily="34" charset="0"/>
              <a:buChar char="•"/>
            </a:pPr>
            <a:r>
              <a:rPr lang="en-US" sz="1400" dirty="0"/>
              <a:t>Income Annum: Annual income of the applicant.</a:t>
            </a:r>
          </a:p>
          <a:p>
            <a:pPr indent="-228600">
              <a:buFont typeface="Arial" panose="020B0604020202020204" pitchFamily="34" charset="0"/>
              <a:buChar char="•"/>
            </a:pPr>
            <a:r>
              <a:rPr lang="en-US" sz="1400" dirty="0"/>
              <a:t>Loan Amount: The amount of loan requested.</a:t>
            </a:r>
          </a:p>
          <a:p>
            <a:pPr indent="-228600">
              <a:buFont typeface="Arial" panose="020B0604020202020204" pitchFamily="34" charset="0"/>
              <a:buChar char="•"/>
            </a:pPr>
            <a:r>
              <a:rPr lang="en-US" sz="1400" dirty="0"/>
              <a:t>Loan Term: Duration of the loan in months.</a:t>
            </a:r>
          </a:p>
          <a:p>
            <a:pPr indent="-228600">
              <a:buFont typeface="Arial" panose="020B0604020202020204" pitchFamily="34" charset="0"/>
              <a:buChar char="•"/>
            </a:pPr>
            <a:r>
              <a:rPr lang="en-US" sz="1400" dirty="0"/>
              <a:t>CIBIL Score: Credit score of the applicant.</a:t>
            </a:r>
          </a:p>
          <a:p>
            <a:pPr indent="-228600">
              <a:buFont typeface="Arial" panose="020B0604020202020204" pitchFamily="34" charset="0"/>
              <a:buChar char="•"/>
            </a:pPr>
            <a:r>
              <a:rPr lang="en-US" sz="1400" dirty="0"/>
              <a:t>Residential Assets Value: Value of the applicant's residential assets.</a:t>
            </a:r>
          </a:p>
          <a:p>
            <a:pPr indent="-228600">
              <a:buFont typeface="Arial" panose="020B0604020202020204" pitchFamily="34" charset="0"/>
              <a:buChar char="•"/>
            </a:pPr>
            <a:r>
              <a:rPr lang="en-US" sz="1400" dirty="0"/>
              <a:t>Commercial Assets Value: Value of the applicant's commercial assets.</a:t>
            </a:r>
          </a:p>
          <a:p>
            <a:pPr indent="-228600">
              <a:buFont typeface="Arial" panose="020B0604020202020204" pitchFamily="34" charset="0"/>
              <a:buChar char="•"/>
            </a:pPr>
            <a:r>
              <a:rPr lang="en-US" sz="1400" dirty="0"/>
              <a:t>Luxury Assets Value: Value of the applicant's luxury assets.</a:t>
            </a:r>
          </a:p>
          <a:p>
            <a:pPr indent="-228600">
              <a:buFont typeface="Arial" panose="020B0604020202020204" pitchFamily="34" charset="0"/>
              <a:buChar char="•"/>
            </a:pPr>
            <a:r>
              <a:rPr lang="en-US" sz="1400" dirty="0"/>
              <a:t>Bank Asset Value: Value of the applicant's bank assets.</a:t>
            </a:r>
          </a:p>
          <a:p>
            <a:pPr indent="-228600">
              <a:buFont typeface="Arial" panose="020B0604020202020204" pitchFamily="34" charset="0"/>
              <a:buChar char="•"/>
            </a:pPr>
            <a:r>
              <a:rPr lang="en-US" sz="1500" dirty="0"/>
              <a:t>Loan Status: The target variable, indicating whether the loan was approved or rejected.</a:t>
            </a:r>
          </a:p>
        </p:txBody>
      </p:sp>
    </p:spTree>
    <p:extLst>
      <p:ext uri="{BB962C8B-B14F-4D97-AF65-F5344CB8AC3E}">
        <p14:creationId xmlns:p14="http://schemas.microsoft.com/office/powerpoint/2010/main" val="3846411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b="1" kern="1200">
                <a:solidFill>
                  <a:schemeClr val="tx1"/>
                </a:solidFill>
                <a:latin typeface="+mj-lt"/>
                <a:ea typeface="+mj-ea"/>
                <a:cs typeface="+mj-cs"/>
              </a:rPr>
              <a:t>Data Preparation</a:t>
            </a:r>
            <a:endParaRPr lang="en-US" kern="120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a:extLst>
              <a:ext uri="{FF2B5EF4-FFF2-40B4-BE49-F238E27FC236}">
                <a16:creationId xmlns:a16="http://schemas.microsoft.com/office/drawing/2014/main" id="{127D63FC-4FED-53C4-4789-2758F2ED8C5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p:blipFill>
        <p:spPr>
          <a:xfrm>
            <a:off x="281880" y="1894115"/>
            <a:ext cx="5198684" cy="242751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 Placeholder 3">
            <a:extLst>
              <a:ext uri="{FF2B5EF4-FFF2-40B4-BE49-F238E27FC236}">
                <a16:creationId xmlns:a16="http://schemas.microsoft.com/office/drawing/2014/main" id="{131B2A30-C07F-2F8B-04B1-B74B879342CE}"/>
              </a:ext>
            </a:extLst>
          </p:cNvPr>
          <p:cNvSpPr>
            <a:spLocks noGrp="1"/>
          </p:cNvSpPr>
          <p:nvPr>
            <p:ph sz="half" idx="2"/>
          </p:nvPr>
        </p:nvSpPr>
        <p:spPr>
          <a:xfrm>
            <a:off x="5894962" y="1984443"/>
            <a:ext cx="5458838" cy="4192520"/>
          </a:xfrm>
        </p:spPr>
        <p:txBody>
          <a:bodyPr vert="horz" lIns="91440" tIns="45720" rIns="91440" bIns="45720" rtlCol="0">
            <a:normAutofit/>
          </a:bodyPr>
          <a:lstStyle/>
          <a:p>
            <a:pPr marL="0"/>
            <a:r>
              <a:rPr lang="en-US" sz="1300"/>
              <a:t>To effectively handle and analyze the data, we need to use several powerful Python libraries. Here’s an overview of the libraries we imported and their roles in this project:</a:t>
            </a:r>
          </a:p>
          <a:p>
            <a:r>
              <a:rPr lang="en-US" sz="1300" b="1"/>
              <a:t>NumPy</a:t>
            </a:r>
            <a:r>
              <a:rPr lang="en-US" sz="1300"/>
              <a:t> that provides support for arrays, matrices, and a wide range of mathematical functions to operate on these data structures.</a:t>
            </a:r>
          </a:p>
          <a:p>
            <a:r>
              <a:rPr lang="en-US" sz="1300" b="1"/>
              <a:t>Pandas</a:t>
            </a:r>
            <a:r>
              <a:rPr lang="en-US" sz="1300"/>
              <a:t> we used Pandas to read the dataset, handle missing values, and perform exploratory data analysis</a:t>
            </a:r>
          </a:p>
          <a:p>
            <a:r>
              <a:rPr lang="en-US" sz="1300" b="1"/>
              <a:t>Pathlib</a:t>
            </a:r>
            <a:r>
              <a:rPr lang="en-US" sz="1300"/>
              <a:t> It simplifies path manipulations</a:t>
            </a:r>
          </a:p>
          <a:p>
            <a:r>
              <a:rPr lang="en-US" sz="1300" b="1"/>
              <a:t>Scikit-learn</a:t>
            </a:r>
            <a:r>
              <a:rPr lang="en-US" sz="1300"/>
              <a:t> This library is indispensable for machine learning. It provides simple and efficient tools for data mining and data analysis, including functions for model building, evaluation, and splitting the data into training and testing sets.</a:t>
            </a:r>
          </a:p>
          <a:p>
            <a:r>
              <a:rPr lang="en-US" sz="1300" b="1"/>
              <a:t>Matplotlib</a:t>
            </a:r>
            <a:r>
              <a:rPr lang="en-US" sz="1300"/>
              <a:t> . It helps us visualize data distributions, model performance, and relationships between features.</a:t>
            </a:r>
          </a:p>
          <a:p>
            <a:r>
              <a:rPr lang="en-US" sz="1300" b="1"/>
              <a:t>Seaborn</a:t>
            </a:r>
            <a:r>
              <a:rPr lang="en-US" sz="1300"/>
              <a:t>  Built on top of Matplotlib, It's particularly useful for visualizing data distributions and correlations between features.</a:t>
            </a:r>
          </a:p>
          <a:p>
            <a:endParaRPr lang="en-US" sz="1300"/>
          </a:p>
        </p:txBody>
      </p:sp>
    </p:spTree>
    <p:extLst>
      <p:ext uri="{BB962C8B-B14F-4D97-AF65-F5344CB8AC3E}">
        <p14:creationId xmlns:p14="http://schemas.microsoft.com/office/powerpoint/2010/main" val="3921641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3" name="Rectangle 22">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b="1"/>
              <a:t>Data Visualization</a:t>
            </a:r>
          </a:p>
        </p:txBody>
      </p:sp>
      <p:sp>
        <p:nvSpPr>
          <p:cNvPr id="4" name="Text Placeholder 3">
            <a:extLst>
              <a:ext uri="{FF2B5EF4-FFF2-40B4-BE49-F238E27FC236}">
                <a16:creationId xmlns:a16="http://schemas.microsoft.com/office/drawing/2014/main" id="{131B2A30-C07F-2F8B-04B1-B74B879342CE}"/>
              </a:ext>
            </a:extLst>
          </p:cNvPr>
          <p:cNvSpPr>
            <a:spLocks noGrp="1"/>
          </p:cNvSpPr>
          <p:nvPr>
            <p:ph type="body" sz="half" idx="2"/>
          </p:nvPr>
        </p:nvSpPr>
        <p:spPr>
          <a:xfrm>
            <a:off x="326571" y="1709057"/>
            <a:ext cx="4963885" cy="4647293"/>
          </a:xfrm>
        </p:spPr>
        <p:txBody>
          <a:bodyPr vert="horz" lIns="91440" tIns="45720" rIns="91440" bIns="45720" rtlCol="0" anchor="ctr">
            <a:normAutofit/>
          </a:bodyPr>
          <a:lstStyle/>
          <a:p>
            <a:pPr marL="0" indent="-228600">
              <a:buFont typeface="Arial" panose="020B0604020202020204" pitchFamily="34" charset="0"/>
              <a:buChar char="•"/>
            </a:pPr>
            <a:r>
              <a:rPr lang="en-US" sz="1800" dirty="0"/>
              <a:t>To understand the relationships between different features in our dataset, we created a correlation heatmap using Seaborn. The heatmap visually represents the correlation matrix, which quantifies the linear relationships between pairs of features. The purpose of the correlation heatmap is to identify the strength and direction of the linear relationships between different features in our dataset. By observing the correlations, we can identify which features are strongly correlated with the target variable (</a:t>
            </a:r>
            <a:r>
              <a:rPr lang="en-US" sz="1800" dirty="0" err="1"/>
              <a:t>loan_status</a:t>
            </a:r>
            <a:r>
              <a:rPr lang="en-US" sz="1800" dirty="0"/>
              <a:t>). Strong correlations with the target variable suggest that these features are important predictors and should be included in the model.</a:t>
            </a:r>
          </a:p>
        </p:txBody>
      </p:sp>
      <p:pic>
        <p:nvPicPr>
          <p:cNvPr id="8" name="Content Placeholder 7">
            <a:extLst>
              <a:ext uri="{FF2B5EF4-FFF2-40B4-BE49-F238E27FC236}">
                <a16:creationId xmlns:a16="http://schemas.microsoft.com/office/drawing/2014/main" id="{127D63FC-4FED-53C4-4789-2758F2ED8C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545"/>
          <a:stretch/>
        </p:blipFill>
        <p:spPr>
          <a:xfrm>
            <a:off x="6096000" y="1"/>
            <a:ext cx="6102825" cy="6858000"/>
          </a:xfrm>
          <a:prstGeom prst="rect">
            <a:avLst/>
          </a:prstGeom>
        </p:spPr>
      </p:pic>
    </p:spTree>
    <p:extLst>
      <p:ext uri="{BB962C8B-B14F-4D97-AF65-F5344CB8AC3E}">
        <p14:creationId xmlns:p14="http://schemas.microsoft.com/office/powerpoint/2010/main" val="310499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838200" y="557188"/>
            <a:ext cx="10515600" cy="1133499"/>
          </a:xfrm>
        </p:spPr>
        <p:txBody>
          <a:bodyPr vert="horz" lIns="91440" tIns="45720" rIns="91440" bIns="45720" rtlCol="0" anchor="ctr">
            <a:normAutofit/>
          </a:bodyPr>
          <a:lstStyle/>
          <a:p>
            <a:pPr algn="ctr"/>
            <a:r>
              <a:rPr lang="en-US" sz="5200" b="1" kern="1200">
                <a:solidFill>
                  <a:schemeClr val="tx1"/>
                </a:solidFill>
                <a:latin typeface="+mj-lt"/>
                <a:ea typeface="+mj-ea"/>
                <a:cs typeface="+mj-cs"/>
              </a:rPr>
              <a:t>Data Splitting</a:t>
            </a:r>
            <a:endParaRPr lang="en-US" sz="5200" kern="120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23B26900-AC0A-DEF2-6602-65C8FBCF2559}"/>
              </a:ext>
            </a:extLst>
          </p:cNvPr>
          <p:cNvSpPr>
            <a:spLocks/>
          </p:cNvSpPr>
          <p:nvPr/>
        </p:nvSpPr>
        <p:spPr>
          <a:xfrm>
            <a:off x="838200" y="2246497"/>
            <a:ext cx="5157787" cy="823912"/>
          </a:xfrm>
          <a:prstGeom prst="rect">
            <a:avLst/>
          </a:prstGeom>
        </p:spPr>
        <p:txBody>
          <a:bodyPr>
            <a:normAutofit/>
          </a:bodyPr>
          <a:lstStyle/>
          <a:p>
            <a:r>
              <a:rPr lang="en-AU" sz="1800" kern="1200">
                <a:solidFill>
                  <a:schemeClr val="tx1"/>
                </a:solidFill>
                <a:latin typeface="+mn-lt"/>
                <a:ea typeface="+mn-ea"/>
                <a:cs typeface="+mn-cs"/>
              </a:rPr>
              <a:t>Separating the label: </a:t>
            </a:r>
            <a:r>
              <a:rPr lang="it-IT" sz="1800" kern="1200">
                <a:solidFill>
                  <a:schemeClr val="tx1"/>
                </a:solidFill>
                <a:latin typeface="+mn-lt"/>
                <a:ea typeface="+mn-ea"/>
                <a:cs typeface="+mn-cs"/>
              </a:rPr>
              <a:t>loan_status </a:t>
            </a:r>
            <a:r>
              <a:rPr lang="en-AU" sz="1800" kern="1200">
                <a:solidFill>
                  <a:schemeClr val="tx1"/>
                </a:solidFill>
                <a:latin typeface="+mn-lt"/>
                <a:ea typeface="+mn-ea"/>
                <a:cs typeface="+mn-cs"/>
              </a:rPr>
              <a:t>from the features</a:t>
            </a:r>
            <a:endParaRPr lang="it-IT" dirty="0"/>
          </a:p>
        </p:txBody>
      </p:sp>
      <p:pic>
        <p:nvPicPr>
          <p:cNvPr id="8" name="Content Placeholder 7">
            <a:extLst>
              <a:ext uri="{FF2B5EF4-FFF2-40B4-BE49-F238E27FC236}">
                <a16:creationId xmlns:a16="http://schemas.microsoft.com/office/drawing/2014/main" id="{127D63FC-4FED-53C4-4789-2758F2ED8C5C}"/>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236093" y="3585529"/>
            <a:ext cx="5314711" cy="211955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4">
            <a:extLst>
              <a:ext uri="{FF2B5EF4-FFF2-40B4-BE49-F238E27FC236}">
                <a16:creationId xmlns:a16="http://schemas.microsoft.com/office/drawing/2014/main" id="{3D00FA73-B25B-AA3B-2EE0-5D1CC2CDB543}"/>
              </a:ext>
            </a:extLst>
          </p:cNvPr>
          <p:cNvSpPr>
            <a:spLocks/>
          </p:cNvSpPr>
          <p:nvPr/>
        </p:nvSpPr>
        <p:spPr>
          <a:xfrm>
            <a:off x="6170612" y="2246497"/>
            <a:ext cx="5183188" cy="823912"/>
          </a:xfrm>
          <a:prstGeom prst="rect">
            <a:avLst/>
          </a:prstGeom>
        </p:spPr>
        <p:txBody>
          <a:bodyPr>
            <a:normAutofit/>
          </a:bodyPr>
          <a:lstStyle/>
          <a:p>
            <a:r>
              <a:rPr lang="en-AU" sz="1800" kern="1200" dirty="0">
                <a:solidFill>
                  <a:schemeClr val="tx1"/>
                </a:solidFill>
                <a:latin typeface="+mn-lt"/>
                <a:ea typeface="+mn-ea"/>
                <a:cs typeface="+mn-cs"/>
              </a:rPr>
              <a:t>Training the Model by using </a:t>
            </a:r>
            <a:r>
              <a:rPr lang="en-US" sz="1800" kern="1200" dirty="0" err="1">
                <a:solidFill>
                  <a:schemeClr val="tx1"/>
                </a:solidFill>
                <a:latin typeface="+mn-lt"/>
                <a:ea typeface="+mn-ea"/>
                <a:cs typeface="+mn-cs"/>
              </a:rPr>
              <a:t>train_test_split</a:t>
            </a:r>
            <a:r>
              <a:rPr lang="en-US" sz="1800" kern="1200" dirty="0">
                <a:solidFill>
                  <a:schemeClr val="tx1"/>
                </a:solidFill>
                <a:latin typeface="+mn-lt"/>
                <a:ea typeface="+mn-ea"/>
                <a:cs typeface="+mn-cs"/>
              </a:rPr>
              <a:t> to divide the data into training and testing sets.</a:t>
            </a:r>
          </a:p>
          <a:p>
            <a:endParaRPr lang="it-IT" dirty="0"/>
          </a:p>
        </p:txBody>
      </p:sp>
      <p:pic>
        <p:nvPicPr>
          <p:cNvPr id="9" name="Content Placeholder 8" descr="A computer code with text&#10;&#10;Description automatically generated with medium confidence">
            <a:extLst>
              <a:ext uri="{FF2B5EF4-FFF2-40B4-BE49-F238E27FC236}">
                <a16:creationId xmlns:a16="http://schemas.microsoft.com/office/drawing/2014/main" id="{4509178D-E477-77F0-54F4-EE0C3C794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804" y="3787592"/>
            <a:ext cx="6432179" cy="1721110"/>
          </a:xfrm>
          <a:prstGeom prst="rect">
            <a:avLst/>
          </a:prstGeom>
        </p:spPr>
      </p:pic>
    </p:spTree>
    <p:extLst>
      <p:ext uri="{BB962C8B-B14F-4D97-AF65-F5344CB8AC3E}">
        <p14:creationId xmlns:p14="http://schemas.microsoft.com/office/powerpoint/2010/main" val="2894688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 14">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b="1" kern="1200">
                <a:solidFill>
                  <a:schemeClr val="tx1"/>
                </a:solidFill>
                <a:latin typeface="+mj-lt"/>
                <a:ea typeface="+mj-ea"/>
                <a:cs typeface="+mj-cs"/>
              </a:rPr>
              <a:t>Model Training and Evaluation</a:t>
            </a:r>
            <a:endParaRPr lang="en-US"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131B2A30-C07F-2F8B-04B1-B74B879342CE}"/>
              </a:ext>
            </a:extLst>
          </p:cNvPr>
          <p:cNvSpPr>
            <a:spLocks/>
          </p:cNvSpPr>
          <p:nvPr/>
        </p:nvSpPr>
        <p:spPr>
          <a:xfrm>
            <a:off x="707587" y="2055814"/>
            <a:ext cx="4874473" cy="1202340"/>
          </a:xfrm>
          <a:prstGeom prst="rect">
            <a:avLst/>
          </a:prstGeom>
        </p:spPr>
        <p:txBody>
          <a:bodyPr vert="horz" lIns="91440" tIns="45720" rIns="91440" bIns="45720" rtlCol="0">
            <a:normAutofit/>
          </a:bodyPr>
          <a:lstStyle/>
          <a:p>
            <a:pPr indent="-214884" defTabSz="859536">
              <a:buFont typeface="Arial" panose="020B0604020202020204" pitchFamily="34" charset="0"/>
              <a:buChar char="•"/>
            </a:pPr>
            <a:r>
              <a:rPr lang="en-US" sz="2726" kern="1200" dirty="0">
                <a:solidFill>
                  <a:schemeClr val="tx1"/>
                </a:solidFill>
                <a:latin typeface="+mn-lt"/>
                <a:ea typeface="+mn-ea"/>
                <a:cs typeface="+mn-cs"/>
              </a:rPr>
              <a:t>Logistic Regression Model</a:t>
            </a:r>
          </a:p>
          <a:p>
            <a:pPr defTabSz="859536"/>
            <a:r>
              <a:rPr lang="en-US" sz="1692" kern="1200" dirty="0">
                <a:solidFill>
                  <a:schemeClr val="tx1"/>
                </a:solidFill>
                <a:latin typeface="+mn-lt"/>
                <a:ea typeface="+mn-ea"/>
                <a:cs typeface="+mn-cs"/>
              </a:rPr>
              <a:t>For this model, we used the '</a:t>
            </a:r>
            <a:r>
              <a:rPr lang="en-US" sz="1692" kern="1200" dirty="0" err="1">
                <a:solidFill>
                  <a:schemeClr val="tx1"/>
                </a:solidFill>
                <a:latin typeface="+mn-lt"/>
                <a:ea typeface="+mn-ea"/>
                <a:cs typeface="+mn-cs"/>
              </a:rPr>
              <a:t>lbfgs</a:t>
            </a:r>
            <a:r>
              <a:rPr lang="en-US" sz="1692" kern="1200" dirty="0">
                <a:solidFill>
                  <a:schemeClr val="tx1"/>
                </a:solidFill>
                <a:latin typeface="+mn-lt"/>
                <a:ea typeface="+mn-ea"/>
                <a:cs typeface="+mn-cs"/>
              </a:rPr>
              <a:t>' solver and set the random state to 1 to ensure reproducibility</a:t>
            </a:r>
            <a:endParaRPr lang="en-US" dirty="0"/>
          </a:p>
        </p:txBody>
      </p:sp>
      <p:pic>
        <p:nvPicPr>
          <p:cNvPr id="8" name="Content Placeholder 7">
            <a:extLst>
              <a:ext uri="{FF2B5EF4-FFF2-40B4-BE49-F238E27FC236}">
                <a16:creationId xmlns:a16="http://schemas.microsoft.com/office/drawing/2014/main" id="{127D63FC-4FED-53C4-4789-2758F2ED8C5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0" y="3466054"/>
            <a:ext cx="5154172" cy="198714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Text Placeholder 2">
            <a:extLst>
              <a:ext uri="{FF2B5EF4-FFF2-40B4-BE49-F238E27FC236}">
                <a16:creationId xmlns:a16="http://schemas.microsoft.com/office/drawing/2014/main" id="{1751DC67-6393-0119-28E0-ED408A7C86D7}"/>
              </a:ext>
            </a:extLst>
          </p:cNvPr>
          <p:cNvSpPr>
            <a:spLocks/>
          </p:cNvSpPr>
          <p:nvPr/>
        </p:nvSpPr>
        <p:spPr>
          <a:xfrm>
            <a:off x="6771008" y="2055814"/>
            <a:ext cx="4898478" cy="1202340"/>
          </a:xfrm>
          <a:prstGeom prst="rect">
            <a:avLst/>
          </a:prstGeom>
        </p:spPr>
        <p:txBody>
          <a:bodyPr>
            <a:normAutofit fontScale="85000" lnSpcReduction="20000"/>
          </a:bodyPr>
          <a:lstStyle/>
          <a:p>
            <a:pPr defTabSz="859536"/>
            <a:r>
              <a:rPr lang="en-US" sz="1692" b="1" kern="1200" dirty="0">
                <a:solidFill>
                  <a:schemeClr val="tx1"/>
                </a:solidFill>
                <a:latin typeface="+mn-lt"/>
                <a:ea typeface="+mn-ea"/>
                <a:cs typeface="+mn-cs"/>
              </a:rPr>
              <a:t>Class 0 vs. Class 1</a:t>
            </a:r>
            <a:r>
              <a:rPr lang="en-US" sz="1692" kern="1200" dirty="0">
                <a:solidFill>
                  <a:schemeClr val="tx1"/>
                </a:solidFill>
                <a:latin typeface="+mn-lt"/>
                <a:ea typeface="+mn-ea"/>
                <a:cs typeface="+mn-cs"/>
              </a:rPr>
              <a:t>: The model performed poorly on class 0, with very low precision and recall, indicating it struggled to correctly identify instances of class 0.</a:t>
            </a:r>
          </a:p>
          <a:p>
            <a:pPr defTabSz="859536"/>
            <a:r>
              <a:rPr lang="en-US" sz="1692" b="1" kern="1200" dirty="0">
                <a:solidFill>
                  <a:schemeClr val="tx1"/>
                </a:solidFill>
                <a:latin typeface="+mn-lt"/>
                <a:ea typeface="+mn-ea"/>
                <a:cs typeface="+mn-cs"/>
              </a:rPr>
              <a:t>Accuracy</a:t>
            </a:r>
            <a:r>
              <a:rPr lang="en-US" sz="1692" kern="1200" dirty="0">
                <a:solidFill>
                  <a:schemeClr val="tx1"/>
                </a:solidFill>
                <a:latin typeface="+mn-lt"/>
                <a:ea typeface="+mn-ea"/>
                <a:cs typeface="+mn-cs"/>
              </a:rPr>
              <a:t>: The overall accuracy was 62%, but this metric is less reliable due to class imbalance. The model predicted class 1 much more accurately than class 0.</a:t>
            </a:r>
            <a:endParaRPr lang="it-IT" dirty="0"/>
          </a:p>
        </p:txBody>
      </p:sp>
      <p:pic>
        <p:nvPicPr>
          <p:cNvPr id="7" name="Content Placeholder 6" descr="A screenshot of a graph&#10;&#10;Description automatically generated">
            <a:extLst>
              <a:ext uri="{FF2B5EF4-FFF2-40B4-BE49-F238E27FC236}">
                <a16:creationId xmlns:a16="http://schemas.microsoft.com/office/drawing/2014/main" id="{4B49F1FD-92FF-076A-80B3-4BEB258E6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118" y="3466053"/>
            <a:ext cx="4898478" cy="2323233"/>
          </a:xfrm>
          <a:prstGeom prst="rect">
            <a:avLst/>
          </a:prstGeom>
        </p:spPr>
      </p:pic>
    </p:spTree>
    <p:extLst>
      <p:ext uri="{BB962C8B-B14F-4D97-AF65-F5344CB8AC3E}">
        <p14:creationId xmlns:p14="http://schemas.microsoft.com/office/powerpoint/2010/main" val="2200263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 14">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b="1" kern="1200">
                <a:solidFill>
                  <a:schemeClr val="tx1"/>
                </a:solidFill>
                <a:latin typeface="+mj-lt"/>
                <a:ea typeface="+mj-ea"/>
                <a:cs typeface="+mj-cs"/>
              </a:rPr>
              <a:t>Model Training and Evaluation</a:t>
            </a:r>
            <a:endParaRPr lang="en-US"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131B2A30-C07F-2F8B-04B1-B74B879342CE}"/>
              </a:ext>
            </a:extLst>
          </p:cNvPr>
          <p:cNvSpPr>
            <a:spLocks/>
          </p:cNvSpPr>
          <p:nvPr/>
        </p:nvSpPr>
        <p:spPr>
          <a:xfrm>
            <a:off x="707587" y="1817273"/>
            <a:ext cx="4874473" cy="1202340"/>
          </a:xfrm>
          <a:prstGeom prst="rect">
            <a:avLst/>
          </a:prstGeom>
        </p:spPr>
        <p:txBody>
          <a:bodyPr vert="horz" lIns="91440" tIns="45720" rIns="91440" bIns="45720" rtlCol="0">
            <a:normAutofit fontScale="92500" lnSpcReduction="20000"/>
          </a:bodyPr>
          <a:lstStyle/>
          <a:p>
            <a:pPr indent="-214884" defTabSz="859536">
              <a:buFont typeface="Arial" panose="020B0604020202020204" pitchFamily="34" charset="0"/>
              <a:buChar char="•"/>
            </a:pPr>
            <a:r>
              <a:rPr lang="en-US" sz="2726" kern="1200" dirty="0">
                <a:solidFill>
                  <a:schemeClr val="tx1"/>
                </a:solidFill>
                <a:latin typeface="+mn-lt"/>
                <a:ea typeface="+mn-ea"/>
                <a:cs typeface="+mn-cs"/>
              </a:rPr>
              <a:t>Gradient Boosting</a:t>
            </a:r>
          </a:p>
          <a:p>
            <a:pPr defTabSz="859536"/>
            <a:r>
              <a:rPr lang="en-US" sz="1600" dirty="0"/>
              <a:t>Is an ensemble method that builds trees sequentially, with each tree correcting the errors of the previous ones. This method aims to improve the overall model performance.</a:t>
            </a:r>
            <a:endParaRPr lang="en-US" dirty="0"/>
          </a:p>
        </p:txBody>
      </p:sp>
      <p:pic>
        <p:nvPicPr>
          <p:cNvPr id="8" name="Content Placeholder 7">
            <a:extLst>
              <a:ext uri="{FF2B5EF4-FFF2-40B4-BE49-F238E27FC236}">
                <a16:creationId xmlns:a16="http://schemas.microsoft.com/office/drawing/2014/main" id="{127D63FC-4FED-53C4-4789-2758F2ED8C5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2514" y="3258154"/>
            <a:ext cx="5469858" cy="218470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Text Placeholder 2">
            <a:extLst>
              <a:ext uri="{FF2B5EF4-FFF2-40B4-BE49-F238E27FC236}">
                <a16:creationId xmlns:a16="http://schemas.microsoft.com/office/drawing/2014/main" id="{1751DC67-6393-0119-28E0-ED408A7C86D7}"/>
              </a:ext>
            </a:extLst>
          </p:cNvPr>
          <p:cNvSpPr>
            <a:spLocks/>
          </p:cNvSpPr>
          <p:nvPr/>
        </p:nvSpPr>
        <p:spPr>
          <a:xfrm>
            <a:off x="6396404" y="1785334"/>
            <a:ext cx="4898478" cy="1202340"/>
          </a:xfrm>
          <a:prstGeom prst="rect">
            <a:avLst/>
          </a:prstGeom>
        </p:spPr>
        <p:txBody>
          <a:bodyPr>
            <a:noAutofit/>
          </a:bodyPr>
          <a:lstStyle/>
          <a:p>
            <a:pPr defTabSz="859536"/>
            <a:r>
              <a:rPr lang="en-US" sz="1400" b="1" dirty="0"/>
              <a:t>Precision, Recall, F1-Score: </a:t>
            </a:r>
            <a:r>
              <a:rPr lang="en-US" sz="1400" dirty="0"/>
              <a:t>The Gradient Boosting model achieved very high metrics, with slight improvements in recall and F1-score over the Decision Tree and Random Forest models.</a:t>
            </a:r>
          </a:p>
          <a:p>
            <a:pPr defTabSz="859536"/>
            <a:r>
              <a:rPr lang="en-US" sz="1400" b="1" dirty="0"/>
              <a:t>Accuracy</a:t>
            </a:r>
            <a:r>
              <a:rPr lang="en-US" sz="1400" dirty="0"/>
              <a:t>: The model reached an accuracy of 98%, underscoring its strong performance in handling the classification task.</a:t>
            </a:r>
            <a:endParaRPr lang="it-IT" sz="1400" dirty="0"/>
          </a:p>
        </p:txBody>
      </p:sp>
      <p:pic>
        <p:nvPicPr>
          <p:cNvPr id="7" name="Content Placeholder 6">
            <a:extLst>
              <a:ext uri="{FF2B5EF4-FFF2-40B4-BE49-F238E27FC236}">
                <a16:creationId xmlns:a16="http://schemas.microsoft.com/office/drawing/2014/main" id="{4B49F1FD-92FF-076A-80B3-4BEB258E62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33118" y="3352800"/>
            <a:ext cx="4898478" cy="2286265"/>
          </a:xfrm>
          <a:prstGeom prst="rect">
            <a:avLst/>
          </a:prstGeom>
        </p:spPr>
      </p:pic>
    </p:spTree>
    <p:extLst>
      <p:ext uri="{BB962C8B-B14F-4D97-AF65-F5344CB8AC3E}">
        <p14:creationId xmlns:p14="http://schemas.microsoft.com/office/powerpoint/2010/main" val="244146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 14">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1CFE8A-C6E6-5D02-538D-A6CB3DDAE7C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b="1" kern="1200">
                <a:solidFill>
                  <a:schemeClr val="tx1"/>
                </a:solidFill>
                <a:latin typeface="+mj-lt"/>
                <a:ea typeface="+mj-ea"/>
                <a:cs typeface="+mj-cs"/>
              </a:rPr>
              <a:t>Model Training and Evaluation</a:t>
            </a:r>
            <a:endParaRPr lang="en-US"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131B2A30-C07F-2F8B-04B1-B74B879342CE}"/>
              </a:ext>
            </a:extLst>
          </p:cNvPr>
          <p:cNvSpPr>
            <a:spLocks/>
          </p:cNvSpPr>
          <p:nvPr/>
        </p:nvSpPr>
        <p:spPr>
          <a:xfrm>
            <a:off x="707587" y="1817273"/>
            <a:ext cx="4874473" cy="1202340"/>
          </a:xfrm>
          <a:prstGeom prst="rect">
            <a:avLst/>
          </a:prstGeom>
        </p:spPr>
        <p:txBody>
          <a:bodyPr vert="horz" lIns="91440" tIns="45720" rIns="91440" bIns="45720" rtlCol="0">
            <a:normAutofit fontScale="85000" lnSpcReduction="10000"/>
          </a:bodyPr>
          <a:lstStyle/>
          <a:p>
            <a:pPr indent="-214884" defTabSz="859536">
              <a:buFont typeface="Arial" panose="020B0604020202020204" pitchFamily="34" charset="0"/>
              <a:buChar char="•"/>
            </a:pPr>
            <a:r>
              <a:rPr lang="en-US" sz="2726" kern="1200" dirty="0">
                <a:solidFill>
                  <a:schemeClr val="tx1"/>
                </a:solidFill>
                <a:latin typeface="+mn-lt"/>
                <a:ea typeface="+mn-ea"/>
                <a:cs typeface="+mn-cs"/>
              </a:rPr>
              <a:t>Decision Tree</a:t>
            </a:r>
          </a:p>
          <a:p>
            <a:pPr defTabSz="859536"/>
            <a:r>
              <a:rPr lang="en-US" sz="1600" dirty="0"/>
              <a:t>Decision Trees are non-linear models that split the data based on feature values. They recursively partition the data into subsets to make predictions.</a:t>
            </a:r>
          </a:p>
          <a:p>
            <a:pPr defTabSz="859536"/>
            <a:r>
              <a:rPr lang="en-US" sz="1600" dirty="0"/>
              <a:t>We used the default parameters for the Decision Tree model.</a:t>
            </a:r>
          </a:p>
          <a:p>
            <a:pPr defTabSz="859536"/>
            <a:endParaRPr lang="en-US" dirty="0"/>
          </a:p>
        </p:txBody>
      </p:sp>
      <p:pic>
        <p:nvPicPr>
          <p:cNvPr id="8" name="Content Placeholder 7">
            <a:extLst>
              <a:ext uri="{FF2B5EF4-FFF2-40B4-BE49-F238E27FC236}">
                <a16:creationId xmlns:a16="http://schemas.microsoft.com/office/drawing/2014/main" id="{127D63FC-4FED-53C4-4789-2758F2ED8C5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2514" y="3414334"/>
            <a:ext cx="5469858" cy="187234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Text Placeholder 2">
            <a:extLst>
              <a:ext uri="{FF2B5EF4-FFF2-40B4-BE49-F238E27FC236}">
                <a16:creationId xmlns:a16="http://schemas.microsoft.com/office/drawing/2014/main" id="{1751DC67-6393-0119-28E0-ED408A7C86D7}"/>
              </a:ext>
            </a:extLst>
          </p:cNvPr>
          <p:cNvSpPr>
            <a:spLocks/>
          </p:cNvSpPr>
          <p:nvPr/>
        </p:nvSpPr>
        <p:spPr>
          <a:xfrm>
            <a:off x="6686142" y="1690688"/>
            <a:ext cx="4898478" cy="1202340"/>
          </a:xfrm>
          <a:prstGeom prst="rect">
            <a:avLst/>
          </a:prstGeom>
        </p:spPr>
        <p:txBody>
          <a:bodyPr>
            <a:noAutofit/>
          </a:bodyPr>
          <a:lstStyle/>
          <a:p>
            <a:pPr defTabSz="859536"/>
            <a:r>
              <a:rPr lang="en-US" sz="1600" b="1" dirty="0"/>
              <a:t>Precision, Recall, F1-Score</a:t>
            </a:r>
            <a:r>
              <a:rPr lang="en-US" sz="1600" dirty="0"/>
              <a:t>: The model showed high performance across all metrics, with values around 97-98%.</a:t>
            </a:r>
          </a:p>
          <a:p>
            <a:pPr defTabSz="859536"/>
            <a:r>
              <a:rPr lang="en-US" sz="1600" b="1" dirty="0"/>
              <a:t>Accuracy</a:t>
            </a:r>
            <a:r>
              <a:rPr lang="en-US" sz="1600" dirty="0"/>
              <a:t>: The accuracy was very high at 98%, indicating the model correctly classified the vast majority of instances.</a:t>
            </a:r>
            <a:endParaRPr lang="it-IT" sz="1600" dirty="0"/>
          </a:p>
        </p:txBody>
      </p:sp>
      <p:pic>
        <p:nvPicPr>
          <p:cNvPr id="7" name="Content Placeholder 6">
            <a:extLst>
              <a:ext uri="{FF2B5EF4-FFF2-40B4-BE49-F238E27FC236}">
                <a16:creationId xmlns:a16="http://schemas.microsoft.com/office/drawing/2014/main" id="{4B49F1FD-92FF-076A-80B3-4BEB258E62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33118" y="3371436"/>
            <a:ext cx="4898478" cy="2088558"/>
          </a:xfrm>
          <a:prstGeom prst="rect">
            <a:avLst/>
          </a:prstGeom>
        </p:spPr>
      </p:pic>
    </p:spTree>
    <p:extLst>
      <p:ext uri="{BB962C8B-B14F-4D97-AF65-F5344CB8AC3E}">
        <p14:creationId xmlns:p14="http://schemas.microsoft.com/office/powerpoint/2010/main" val="1344877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1606</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Calibri</vt:lpstr>
      <vt:lpstr>Office Theme</vt:lpstr>
      <vt:lpstr>PowerPoint Presentation</vt:lpstr>
      <vt:lpstr> A brief overview</vt:lpstr>
      <vt:lpstr>The Dataset</vt:lpstr>
      <vt:lpstr>Data Preparation</vt:lpstr>
      <vt:lpstr>Data Visualization</vt:lpstr>
      <vt:lpstr>Data Splitting</vt:lpstr>
      <vt:lpstr>Model Training and Evaluation</vt:lpstr>
      <vt:lpstr>Model Training and Evaluation</vt:lpstr>
      <vt:lpstr>Model Training and Evaluation</vt:lpstr>
      <vt:lpstr>Model Training and Evaluation</vt:lpstr>
      <vt:lpstr>Model Optimization</vt:lpstr>
      <vt:lpstr>Model Optimization Retraining Models</vt:lpstr>
      <vt:lpstr>Model Optimization Retraining Models</vt:lpstr>
      <vt:lpstr>PowerPoint Presentation</vt:lpstr>
      <vt:lpstr>How well does the logistic regression model predict both the ‘1’  Approved and ‘0’ Rejected loan?</vt:lpstr>
      <vt:lpstr>What are the most significant factors influencing approval decisions?</vt:lpstr>
      <vt:lpstr>How well can machine learning predict loan approvals compared to traditional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Carolina Ramos</dc:creator>
  <cp:lastModifiedBy>Carolina Ramos</cp:lastModifiedBy>
  <cp:revision>2</cp:revision>
  <dcterms:created xsi:type="dcterms:W3CDTF">2024-05-20T09:17:26Z</dcterms:created>
  <dcterms:modified xsi:type="dcterms:W3CDTF">2024-05-21T11:05:05Z</dcterms:modified>
</cp:coreProperties>
</file>