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 id="2147483661" r:id="rId6"/>
  </p:sldMasterIdLst>
  <p:notesMasterIdLst>
    <p:notesMasterId r:id="rId41"/>
  </p:notesMasterIdLst>
  <p:handoutMasterIdLst>
    <p:handoutMasterId r:id="rId42"/>
  </p:handoutMasterIdLst>
  <p:sldIdLst>
    <p:sldId id="260" r:id="rId7"/>
    <p:sldId id="267" r:id="rId8"/>
    <p:sldId id="277" r:id="rId9"/>
    <p:sldId id="279" r:id="rId10"/>
    <p:sldId id="282" r:id="rId11"/>
    <p:sldId id="266" r:id="rId12"/>
    <p:sldId id="286" r:id="rId13"/>
    <p:sldId id="287" r:id="rId14"/>
    <p:sldId id="280" r:id="rId15"/>
    <p:sldId id="281" r:id="rId16"/>
    <p:sldId id="276" r:id="rId17"/>
    <p:sldId id="274" r:id="rId18"/>
    <p:sldId id="275" r:id="rId19"/>
    <p:sldId id="283" r:id="rId20"/>
    <p:sldId id="300" r:id="rId21"/>
    <p:sldId id="292" r:id="rId22"/>
    <p:sldId id="291" r:id="rId23"/>
    <p:sldId id="293" r:id="rId24"/>
    <p:sldId id="296" r:id="rId25"/>
    <p:sldId id="294" r:id="rId26"/>
    <p:sldId id="295" r:id="rId27"/>
    <p:sldId id="305" r:id="rId28"/>
    <p:sldId id="297" r:id="rId29"/>
    <p:sldId id="284" r:id="rId30"/>
    <p:sldId id="310" r:id="rId31"/>
    <p:sldId id="311" r:id="rId32"/>
    <p:sldId id="312" r:id="rId33"/>
    <p:sldId id="313" r:id="rId34"/>
    <p:sldId id="306" r:id="rId35"/>
    <p:sldId id="299" r:id="rId36"/>
    <p:sldId id="309" r:id="rId37"/>
    <p:sldId id="301" r:id="rId38"/>
    <p:sldId id="304"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9CD4"/>
    <a:srgbClr val="F60A91"/>
    <a:srgbClr val="F64971"/>
    <a:srgbClr val="1871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B3BA5-2663-07F9-DF3B-E131BC1122DC}" v="7" dt="2024-12-10T16:26:41.6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73748" autoAdjust="0"/>
  </p:normalViewPr>
  <p:slideViewPr>
    <p:cSldViewPr snapToGrid="0">
      <p:cViewPr varScale="1">
        <p:scale>
          <a:sx n="87" d="100"/>
          <a:sy n="87" d="100"/>
        </p:scale>
        <p:origin x="16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03E927-0A6D-A7FF-DBDC-7A3CD02DDE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C5E1DBB-3615-B378-BEB9-BE6703C1D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ABD934-5B60-4CF0-813A-D1241121722A}" type="datetimeFigureOut">
              <a:rPr lang="en-US" smtClean="0"/>
              <a:t>2/5/25</a:t>
            </a:fld>
            <a:endParaRPr lang="en-US"/>
          </a:p>
        </p:txBody>
      </p:sp>
      <p:sp>
        <p:nvSpPr>
          <p:cNvPr id="4" name="Footer Placeholder 3">
            <a:extLst>
              <a:ext uri="{FF2B5EF4-FFF2-40B4-BE49-F238E27FC236}">
                <a16:creationId xmlns:a16="http://schemas.microsoft.com/office/drawing/2014/main" id="{437BBBB8-14FF-ECCB-0F13-2D03984F70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A69E38-8ACA-393C-EC0C-4C323E7A84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A93A2B-C8D5-402A-A39E-415739113C43}" type="slidenum">
              <a:rPr lang="en-US" smtClean="0"/>
              <a:t>‹#›</a:t>
            </a:fld>
            <a:endParaRPr lang="en-US"/>
          </a:p>
        </p:txBody>
      </p:sp>
    </p:spTree>
    <p:extLst>
      <p:ext uri="{BB962C8B-B14F-4D97-AF65-F5344CB8AC3E}">
        <p14:creationId xmlns:p14="http://schemas.microsoft.com/office/powerpoint/2010/main" val="2150579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D3469-B5AB-488F-A5D9-290925FFD5A6}" type="datetimeFigureOut">
              <a:rPr lang="en-US" smtClean="0"/>
              <a:t>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012BB-BDA3-4AA8-A959-1AC4A721A500}" type="slidenum">
              <a:rPr lang="en-US" smtClean="0"/>
              <a:t>‹#›</a:t>
            </a:fld>
            <a:endParaRPr lang="en-US"/>
          </a:p>
        </p:txBody>
      </p:sp>
    </p:spTree>
    <p:extLst>
      <p:ext uri="{BB962C8B-B14F-4D97-AF65-F5344CB8AC3E}">
        <p14:creationId xmlns:p14="http://schemas.microsoft.com/office/powerpoint/2010/main" val="39097637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012BB-BDA3-4AA8-A959-1AC4A721A500}" type="slidenum">
              <a:rPr lang="en-US" smtClean="0"/>
              <a:t>1</a:t>
            </a:fld>
            <a:endParaRPr lang="en-US"/>
          </a:p>
        </p:txBody>
      </p:sp>
    </p:spTree>
    <p:extLst>
      <p:ext uri="{BB962C8B-B14F-4D97-AF65-F5344CB8AC3E}">
        <p14:creationId xmlns:p14="http://schemas.microsoft.com/office/powerpoint/2010/main" val="1384845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10</a:t>
            </a:fld>
            <a:endParaRPr lang="en-US"/>
          </a:p>
        </p:txBody>
      </p:sp>
    </p:spTree>
    <p:extLst>
      <p:ext uri="{BB962C8B-B14F-4D97-AF65-F5344CB8AC3E}">
        <p14:creationId xmlns:p14="http://schemas.microsoft.com/office/powerpoint/2010/main" val="289105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13</a:t>
            </a:fld>
            <a:endParaRPr lang="en-US"/>
          </a:p>
        </p:txBody>
      </p:sp>
    </p:spTree>
    <p:extLst>
      <p:ext uri="{BB962C8B-B14F-4D97-AF65-F5344CB8AC3E}">
        <p14:creationId xmlns:p14="http://schemas.microsoft.com/office/powerpoint/2010/main" val="2833107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012BB-BDA3-4AA8-A959-1AC4A721A500}" type="slidenum">
              <a:rPr lang="en-US" smtClean="0"/>
              <a:t>16</a:t>
            </a:fld>
            <a:endParaRPr lang="en-US"/>
          </a:p>
        </p:txBody>
      </p:sp>
    </p:spTree>
    <p:extLst>
      <p:ext uri="{BB962C8B-B14F-4D97-AF65-F5344CB8AC3E}">
        <p14:creationId xmlns:p14="http://schemas.microsoft.com/office/powerpoint/2010/main" val="2263775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012BB-BDA3-4AA8-A959-1AC4A721A500}" type="slidenum">
              <a:rPr lang="en-US" smtClean="0"/>
              <a:t>23</a:t>
            </a:fld>
            <a:endParaRPr lang="en-US"/>
          </a:p>
        </p:txBody>
      </p:sp>
    </p:spTree>
    <p:extLst>
      <p:ext uri="{BB962C8B-B14F-4D97-AF65-F5344CB8AC3E}">
        <p14:creationId xmlns:p14="http://schemas.microsoft.com/office/powerpoint/2010/main" val="3555721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012BB-BDA3-4AA8-A959-1AC4A721A500}" type="slidenum">
              <a:rPr lang="en-US" smtClean="0"/>
              <a:t>24</a:t>
            </a:fld>
            <a:endParaRPr lang="en-US"/>
          </a:p>
        </p:txBody>
      </p:sp>
    </p:spTree>
    <p:extLst>
      <p:ext uri="{BB962C8B-B14F-4D97-AF65-F5344CB8AC3E}">
        <p14:creationId xmlns:p14="http://schemas.microsoft.com/office/powerpoint/2010/main" val="334281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69012BB-BDA3-4AA8-A959-1AC4A721A500}" type="slidenum">
              <a:rPr lang="en-US" smtClean="0"/>
              <a:t>31</a:t>
            </a:fld>
            <a:endParaRPr lang="en-US"/>
          </a:p>
        </p:txBody>
      </p:sp>
    </p:spTree>
    <p:extLst>
      <p:ext uri="{BB962C8B-B14F-4D97-AF65-F5344CB8AC3E}">
        <p14:creationId xmlns:p14="http://schemas.microsoft.com/office/powerpoint/2010/main" val="38376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2</a:t>
            </a:fld>
            <a:endParaRPr lang="en-US"/>
          </a:p>
        </p:txBody>
      </p:sp>
    </p:spTree>
    <p:extLst>
      <p:ext uri="{BB962C8B-B14F-4D97-AF65-F5344CB8AC3E}">
        <p14:creationId xmlns:p14="http://schemas.microsoft.com/office/powerpoint/2010/main" val="159196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012BB-BDA3-4AA8-A959-1AC4A721A500}" type="slidenum">
              <a:rPr lang="en-US" smtClean="0"/>
              <a:t>3</a:t>
            </a:fld>
            <a:endParaRPr lang="en-US"/>
          </a:p>
        </p:txBody>
      </p:sp>
    </p:spTree>
    <p:extLst>
      <p:ext uri="{BB962C8B-B14F-4D97-AF65-F5344CB8AC3E}">
        <p14:creationId xmlns:p14="http://schemas.microsoft.com/office/powerpoint/2010/main" val="109735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4</a:t>
            </a:fld>
            <a:endParaRPr lang="en-US"/>
          </a:p>
        </p:txBody>
      </p:sp>
    </p:spTree>
    <p:extLst>
      <p:ext uri="{BB962C8B-B14F-4D97-AF65-F5344CB8AC3E}">
        <p14:creationId xmlns:p14="http://schemas.microsoft.com/office/powerpoint/2010/main" val="152496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5</a:t>
            </a:fld>
            <a:endParaRPr lang="en-US"/>
          </a:p>
        </p:txBody>
      </p:sp>
    </p:spTree>
    <p:extLst>
      <p:ext uri="{BB962C8B-B14F-4D97-AF65-F5344CB8AC3E}">
        <p14:creationId xmlns:p14="http://schemas.microsoft.com/office/powerpoint/2010/main" val="38615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6</a:t>
            </a:fld>
            <a:endParaRPr lang="en-US"/>
          </a:p>
        </p:txBody>
      </p:sp>
    </p:spTree>
    <p:extLst>
      <p:ext uri="{BB962C8B-B14F-4D97-AF65-F5344CB8AC3E}">
        <p14:creationId xmlns:p14="http://schemas.microsoft.com/office/powerpoint/2010/main" val="113008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7</a:t>
            </a:fld>
            <a:endParaRPr lang="en-US"/>
          </a:p>
        </p:txBody>
      </p:sp>
    </p:spTree>
    <p:extLst>
      <p:ext uri="{BB962C8B-B14F-4D97-AF65-F5344CB8AC3E}">
        <p14:creationId xmlns:p14="http://schemas.microsoft.com/office/powerpoint/2010/main" val="208140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012BB-BDA3-4AA8-A959-1AC4A721A500}" type="slidenum">
              <a:rPr lang="en-US" smtClean="0"/>
              <a:t>8</a:t>
            </a:fld>
            <a:endParaRPr lang="en-US"/>
          </a:p>
        </p:txBody>
      </p:sp>
    </p:spTree>
    <p:extLst>
      <p:ext uri="{BB962C8B-B14F-4D97-AF65-F5344CB8AC3E}">
        <p14:creationId xmlns:p14="http://schemas.microsoft.com/office/powerpoint/2010/main" val="118510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69012BB-BDA3-4AA8-A959-1AC4A721A500}" type="slidenum">
              <a:rPr lang="en-US" smtClean="0"/>
              <a:t>9</a:t>
            </a:fld>
            <a:endParaRPr lang="en-US"/>
          </a:p>
        </p:txBody>
      </p:sp>
    </p:spTree>
    <p:extLst>
      <p:ext uri="{BB962C8B-B14F-4D97-AF65-F5344CB8AC3E}">
        <p14:creationId xmlns:p14="http://schemas.microsoft.com/office/powerpoint/2010/main" val="111676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9CF4-6C18-48ED-8BC1-AB47BCBB6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79B64-4682-2E8E-99E4-627F387AA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Date Placeholder 8">
            <a:extLst>
              <a:ext uri="{FF2B5EF4-FFF2-40B4-BE49-F238E27FC236}">
                <a16:creationId xmlns:a16="http://schemas.microsoft.com/office/drawing/2014/main" id="{F6A2D5A8-8BD9-9E24-3B03-28CA68C10794}"/>
              </a:ext>
            </a:extLst>
          </p:cNvPr>
          <p:cNvSpPr>
            <a:spLocks noGrp="1"/>
          </p:cNvSpPr>
          <p:nvPr>
            <p:ph type="dt" sz="half" idx="10"/>
          </p:nvPr>
        </p:nvSpPr>
        <p:spPr/>
        <p:txBody>
          <a:bodyPr/>
          <a:lstStyle/>
          <a:p>
            <a:fld id="{2C78BDDD-3F7B-4350-9B9B-DF5DB3774729}" type="datetime1">
              <a:rPr lang="en-US" smtClean="0"/>
              <a:t>2/5/25</a:t>
            </a:fld>
            <a:endParaRPr lang="en-US"/>
          </a:p>
        </p:txBody>
      </p:sp>
      <p:sp>
        <p:nvSpPr>
          <p:cNvPr id="11" name="Slide Number Placeholder 10">
            <a:extLst>
              <a:ext uri="{FF2B5EF4-FFF2-40B4-BE49-F238E27FC236}">
                <a16:creationId xmlns:a16="http://schemas.microsoft.com/office/drawing/2014/main" id="{C846BF23-D42F-6AF9-FDB5-8696924EE15C}"/>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3662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1894-A3E2-D4B3-49ED-888DB872D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56E986-ABE1-CCB9-8DA7-A01EB6CB68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B656E-93F2-DF3B-64D3-E474EA07A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20371-15D3-6D58-76EF-FBE3A0F7E50B}"/>
              </a:ext>
            </a:extLst>
          </p:cNvPr>
          <p:cNvSpPr>
            <a:spLocks noGrp="1"/>
          </p:cNvSpPr>
          <p:nvPr>
            <p:ph type="dt" sz="half" idx="10"/>
          </p:nvPr>
        </p:nvSpPr>
        <p:spPr/>
        <p:txBody>
          <a:bodyPr/>
          <a:lstStyle/>
          <a:p>
            <a:fld id="{2B3074F3-E177-433F-83C6-9F266293D774}" type="datetime1">
              <a:rPr lang="en-US" smtClean="0"/>
              <a:t>2/5/25</a:t>
            </a:fld>
            <a:endParaRPr lang="en-US"/>
          </a:p>
        </p:txBody>
      </p:sp>
      <p:sp>
        <p:nvSpPr>
          <p:cNvPr id="6" name="Footer Placeholder 5">
            <a:extLst>
              <a:ext uri="{FF2B5EF4-FFF2-40B4-BE49-F238E27FC236}">
                <a16:creationId xmlns:a16="http://schemas.microsoft.com/office/drawing/2014/main" id="{B0AECF6F-DE45-24AF-79D6-CD4206F86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78F8C-3D1B-A54D-EC6D-3604BF5A028B}"/>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299964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B97-E691-5363-F9A4-5BB5D7CF48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AF7A22-AC2B-EC17-3961-68524AD358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78020-2BB0-F905-27BA-F887529B6C6A}"/>
              </a:ext>
            </a:extLst>
          </p:cNvPr>
          <p:cNvSpPr>
            <a:spLocks noGrp="1"/>
          </p:cNvSpPr>
          <p:nvPr>
            <p:ph type="dt" sz="half" idx="10"/>
          </p:nvPr>
        </p:nvSpPr>
        <p:spPr/>
        <p:txBody>
          <a:bodyPr/>
          <a:lstStyle/>
          <a:p>
            <a:fld id="{32AC2D37-BC76-46DE-A9C3-5D7954B3D5CD}" type="datetime1">
              <a:rPr lang="en-US" smtClean="0"/>
              <a:t>2/5/25</a:t>
            </a:fld>
            <a:endParaRPr lang="en-US"/>
          </a:p>
        </p:txBody>
      </p:sp>
      <p:sp>
        <p:nvSpPr>
          <p:cNvPr id="5" name="Footer Placeholder 4">
            <a:extLst>
              <a:ext uri="{FF2B5EF4-FFF2-40B4-BE49-F238E27FC236}">
                <a16:creationId xmlns:a16="http://schemas.microsoft.com/office/drawing/2014/main" id="{37546266-13FE-378F-0CA4-888209045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066FB-9DED-5CCD-7B51-2A90B566C221}"/>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314584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B6C09-6E2F-3D10-E829-0A771FB89B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1CC72E-F243-438A-78A7-7F66B5A3E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B1CC7-37EF-AAC8-A687-9920E2911B8A}"/>
              </a:ext>
            </a:extLst>
          </p:cNvPr>
          <p:cNvSpPr>
            <a:spLocks noGrp="1"/>
          </p:cNvSpPr>
          <p:nvPr>
            <p:ph type="dt" sz="half" idx="10"/>
          </p:nvPr>
        </p:nvSpPr>
        <p:spPr/>
        <p:txBody>
          <a:bodyPr/>
          <a:lstStyle/>
          <a:p>
            <a:fld id="{6F88133B-2C3E-42C2-98CD-832693C26533}" type="datetime1">
              <a:rPr lang="en-US" smtClean="0"/>
              <a:t>2/5/25</a:t>
            </a:fld>
            <a:endParaRPr lang="en-US"/>
          </a:p>
        </p:txBody>
      </p:sp>
      <p:sp>
        <p:nvSpPr>
          <p:cNvPr id="5" name="Footer Placeholder 4">
            <a:extLst>
              <a:ext uri="{FF2B5EF4-FFF2-40B4-BE49-F238E27FC236}">
                <a16:creationId xmlns:a16="http://schemas.microsoft.com/office/drawing/2014/main" id="{EC1B78E6-F4D5-F5E4-911B-C2463FDD0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63E08-C93E-767C-4F5D-34EDA0385A16}"/>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325943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2FB2-BB27-E24C-3327-6C45AA0E37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0DE92-B8C7-E49E-2B86-4E7FC3FA1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58DF9E-6391-5A56-4694-62CF28C72DA1}"/>
              </a:ext>
            </a:extLst>
          </p:cNvPr>
          <p:cNvSpPr>
            <a:spLocks noGrp="1"/>
          </p:cNvSpPr>
          <p:nvPr>
            <p:ph type="dt" sz="half" idx="10"/>
          </p:nvPr>
        </p:nvSpPr>
        <p:spPr/>
        <p:txBody>
          <a:bodyPr/>
          <a:lstStyle/>
          <a:p>
            <a:fld id="{A1E1CB9B-F5E4-4CD3-B698-3802A2BD0F47}" type="datetime1">
              <a:rPr lang="en-US" smtClean="0"/>
              <a:t>2/5/25</a:t>
            </a:fld>
            <a:endParaRPr lang="en-US"/>
          </a:p>
        </p:txBody>
      </p:sp>
      <p:sp>
        <p:nvSpPr>
          <p:cNvPr id="5" name="Footer Placeholder 4">
            <a:extLst>
              <a:ext uri="{FF2B5EF4-FFF2-40B4-BE49-F238E27FC236}">
                <a16:creationId xmlns:a16="http://schemas.microsoft.com/office/drawing/2014/main" id="{2DE22287-93A1-7BC4-5D0F-ABB3B87B6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BD6D6-A5C8-B1E2-D429-15ED3335CB61}"/>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32027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D2FF-20BE-865E-60DD-D197C27078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42A636-78D9-8193-1A2B-5E07CD462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53D5D-E21B-6FB5-B090-EA0536ADDF5A}"/>
              </a:ext>
            </a:extLst>
          </p:cNvPr>
          <p:cNvSpPr>
            <a:spLocks noGrp="1"/>
          </p:cNvSpPr>
          <p:nvPr>
            <p:ph type="dt" sz="half" idx="10"/>
          </p:nvPr>
        </p:nvSpPr>
        <p:spPr/>
        <p:txBody>
          <a:bodyPr/>
          <a:lstStyle/>
          <a:p>
            <a:fld id="{BD6B17D7-2F85-452B-8E32-62BADB8A863F}" type="datetime1">
              <a:rPr lang="en-US" smtClean="0"/>
              <a:t>2/5/25</a:t>
            </a:fld>
            <a:endParaRPr lang="en-US"/>
          </a:p>
        </p:txBody>
      </p:sp>
      <p:sp>
        <p:nvSpPr>
          <p:cNvPr id="5" name="Footer Placeholder 4">
            <a:extLst>
              <a:ext uri="{FF2B5EF4-FFF2-40B4-BE49-F238E27FC236}">
                <a16:creationId xmlns:a16="http://schemas.microsoft.com/office/drawing/2014/main" id="{97BBEA3E-1476-D95A-134C-832FE8BF9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814E9-5B41-4F95-A5D3-9F3EE2BED064}"/>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1332337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AC1D-F894-D8AE-1429-06E34D090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F22AA3-67DA-8888-4B37-EC07A33F0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E1B531-00B6-1FB0-C89F-39373258C3E4}"/>
              </a:ext>
            </a:extLst>
          </p:cNvPr>
          <p:cNvSpPr>
            <a:spLocks noGrp="1"/>
          </p:cNvSpPr>
          <p:nvPr>
            <p:ph type="dt" sz="half" idx="10"/>
          </p:nvPr>
        </p:nvSpPr>
        <p:spPr/>
        <p:txBody>
          <a:bodyPr/>
          <a:lstStyle/>
          <a:p>
            <a:fld id="{57E6FB52-BF3E-4889-9EE1-9164C1CA305E}" type="datetime1">
              <a:rPr lang="en-US" smtClean="0"/>
              <a:t>2/5/25</a:t>
            </a:fld>
            <a:endParaRPr lang="en-US"/>
          </a:p>
        </p:txBody>
      </p:sp>
      <p:sp>
        <p:nvSpPr>
          <p:cNvPr id="5" name="Footer Placeholder 4">
            <a:extLst>
              <a:ext uri="{FF2B5EF4-FFF2-40B4-BE49-F238E27FC236}">
                <a16:creationId xmlns:a16="http://schemas.microsoft.com/office/drawing/2014/main" id="{38BF40AD-6F29-4110-4B83-C61B43CF2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C981C-118E-F07C-7490-33B945AC1E2A}"/>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3860697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D4F1-65BA-10EB-97D0-25FB7C31B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50B35-BBFF-4212-7663-E294EA761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A60EE-4559-0A6F-B580-016CFAE7F0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FE024-DB97-FFE9-5863-9E23A515C088}"/>
              </a:ext>
            </a:extLst>
          </p:cNvPr>
          <p:cNvSpPr>
            <a:spLocks noGrp="1"/>
          </p:cNvSpPr>
          <p:nvPr>
            <p:ph type="dt" sz="half" idx="10"/>
          </p:nvPr>
        </p:nvSpPr>
        <p:spPr/>
        <p:txBody>
          <a:bodyPr/>
          <a:lstStyle/>
          <a:p>
            <a:fld id="{18D8C241-D213-456F-8AA2-B1F505E9C17C}" type="datetime1">
              <a:rPr lang="en-US" smtClean="0"/>
              <a:t>2/5/25</a:t>
            </a:fld>
            <a:endParaRPr lang="en-US"/>
          </a:p>
        </p:txBody>
      </p:sp>
      <p:sp>
        <p:nvSpPr>
          <p:cNvPr id="6" name="Footer Placeholder 5">
            <a:extLst>
              <a:ext uri="{FF2B5EF4-FFF2-40B4-BE49-F238E27FC236}">
                <a16:creationId xmlns:a16="http://schemas.microsoft.com/office/drawing/2014/main" id="{27358CDD-BAC6-49FE-AE8A-A61C8EF1D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91520-885B-9615-71F6-D926311DEFE3}"/>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166168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E594-5DC7-EF2B-790C-B84AEAD489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217AD-B582-EF9B-90A8-5ED8CEF34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130581-2E8B-E163-7F40-2237989CA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EE308-9F71-2DB4-DF2D-3686AEAFB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E48F68-AFC1-8A79-877E-8E324B7F1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69DBC3-C3AE-E52C-612A-CCA30E5A766B}"/>
              </a:ext>
            </a:extLst>
          </p:cNvPr>
          <p:cNvSpPr>
            <a:spLocks noGrp="1"/>
          </p:cNvSpPr>
          <p:nvPr>
            <p:ph type="dt" sz="half" idx="10"/>
          </p:nvPr>
        </p:nvSpPr>
        <p:spPr/>
        <p:txBody>
          <a:bodyPr/>
          <a:lstStyle/>
          <a:p>
            <a:fld id="{E0106661-6676-4786-8127-963A0667C324}" type="datetime1">
              <a:rPr lang="en-US" smtClean="0"/>
              <a:t>2/5/25</a:t>
            </a:fld>
            <a:endParaRPr lang="en-US"/>
          </a:p>
        </p:txBody>
      </p:sp>
      <p:sp>
        <p:nvSpPr>
          <p:cNvPr id="8" name="Footer Placeholder 7">
            <a:extLst>
              <a:ext uri="{FF2B5EF4-FFF2-40B4-BE49-F238E27FC236}">
                <a16:creationId xmlns:a16="http://schemas.microsoft.com/office/drawing/2014/main" id="{7089CCCE-8AF4-351F-CFB5-2E962ADFA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6DDC16-9ADA-9F2C-D213-4ABCEF17FC4E}"/>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1416390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25B6-F023-556E-5931-C8B496DE18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9BA235-0DAF-082E-0E25-BB4D3808F461}"/>
              </a:ext>
            </a:extLst>
          </p:cNvPr>
          <p:cNvSpPr>
            <a:spLocks noGrp="1"/>
          </p:cNvSpPr>
          <p:nvPr>
            <p:ph type="dt" sz="half" idx="10"/>
          </p:nvPr>
        </p:nvSpPr>
        <p:spPr/>
        <p:txBody>
          <a:bodyPr/>
          <a:lstStyle/>
          <a:p>
            <a:fld id="{FCAD5DF8-2C3B-40F2-9538-E5E821E02BDC}" type="datetime1">
              <a:rPr lang="en-US" smtClean="0"/>
              <a:t>2/5/25</a:t>
            </a:fld>
            <a:endParaRPr lang="en-US"/>
          </a:p>
        </p:txBody>
      </p:sp>
      <p:sp>
        <p:nvSpPr>
          <p:cNvPr id="4" name="Footer Placeholder 3">
            <a:extLst>
              <a:ext uri="{FF2B5EF4-FFF2-40B4-BE49-F238E27FC236}">
                <a16:creationId xmlns:a16="http://schemas.microsoft.com/office/drawing/2014/main" id="{0DA0DD13-0ECB-903E-D8B4-EC1883038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3BCEBC-FCF3-E8BE-481D-F1C362403244}"/>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118457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47365-3B2F-247A-3401-4AA5DB8E45E3}"/>
              </a:ext>
            </a:extLst>
          </p:cNvPr>
          <p:cNvSpPr>
            <a:spLocks noGrp="1"/>
          </p:cNvSpPr>
          <p:nvPr>
            <p:ph type="dt" sz="half" idx="10"/>
          </p:nvPr>
        </p:nvSpPr>
        <p:spPr/>
        <p:txBody>
          <a:bodyPr/>
          <a:lstStyle/>
          <a:p>
            <a:fld id="{26A79ECB-0D19-4651-966D-41D26D2C2A3C}" type="datetime1">
              <a:rPr lang="en-US" smtClean="0"/>
              <a:t>2/5/25</a:t>
            </a:fld>
            <a:endParaRPr lang="en-US"/>
          </a:p>
        </p:txBody>
      </p:sp>
      <p:sp>
        <p:nvSpPr>
          <p:cNvPr id="3" name="Footer Placeholder 2">
            <a:extLst>
              <a:ext uri="{FF2B5EF4-FFF2-40B4-BE49-F238E27FC236}">
                <a16:creationId xmlns:a16="http://schemas.microsoft.com/office/drawing/2014/main" id="{69E8C975-792E-2EED-021C-6A13C94839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92A8E5-BF26-D6D3-6F64-DCCC23DA2967}"/>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66759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616E-4BF5-0614-0D0D-EC6BF89A5A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6853F5-5657-52C9-8B0A-2C923B333493}"/>
              </a:ext>
            </a:extLst>
          </p:cNvPr>
          <p:cNvSpPr>
            <a:spLocks noGrp="1"/>
          </p:cNvSpPr>
          <p:nvPr>
            <p:ph type="dt" sz="half" idx="10"/>
          </p:nvPr>
        </p:nvSpPr>
        <p:spPr/>
        <p:txBody>
          <a:bodyPr/>
          <a:lstStyle/>
          <a:p>
            <a:fld id="{636E477B-0BB7-47A7-A4C8-413EA8715C1D}" type="datetime1">
              <a:rPr lang="en-US" smtClean="0"/>
              <a:t>2/5/25</a:t>
            </a:fld>
            <a:endParaRPr lang="en-US"/>
          </a:p>
        </p:txBody>
      </p:sp>
      <p:sp>
        <p:nvSpPr>
          <p:cNvPr id="5" name="Slide Number Placeholder 4">
            <a:extLst>
              <a:ext uri="{FF2B5EF4-FFF2-40B4-BE49-F238E27FC236}">
                <a16:creationId xmlns:a16="http://schemas.microsoft.com/office/drawing/2014/main" id="{196C593F-C5D3-22AF-9BAA-71A54153A454}"/>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2690496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56F9-766F-14C1-B1C8-2F49C7B7A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AF4C03-D6FA-5FCF-9430-39B37A7A4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C796C-C389-ADD4-4E98-AA05D8B3A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B2729-6FF2-3471-FA9C-CEA7B2BA9178}"/>
              </a:ext>
            </a:extLst>
          </p:cNvPr>
          <p:cNvSpPr>
            <a:spLocks noGrp="1"/>
          </p:cNvSpPr>
          <p:nvPr>
            <p:ph type="dt" sz="half" idx="10"/>
          </p:nvPr>
        </p:nvSpPr>
        <p:spPr/>
        <p:txBody>
          <a:bodyPr/>
          <a:lstStyle/>
          <a:p>
            <a:fld id="{91A5B0FB-BDCD-4B4E-94ED-1989C07EDCC9}" type="datetime1">
              <a:rPr lang="en-US" smtClean="0"/>
              <a:t>2/5/25</a:t>
            </a:fld>
            <a:endParaRPr lang="en-US"/>
          </a:p>
        </p:txBody>
      </p:sp>
      <p:sp>
        <p:nvSpPr>
          <p:cNvPr id="6" name="Footer Placeholder 5">
            <a:extLst>
              <a:ext uri="{FF2B5EF4-FFF2-40B4-BE49-F238E27FC236}">
                <a16:creationId xmlns:a16="http://schemas.microsoft.com/office/drawing/2014/main" id="{DF68EC5C-CBAF-8A29-D4A2-C94F98DE6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F324E-0414-8657-1D4E-CC80651FB31F}"/>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33371377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D86F-AFAD-6A46-21C5-A5DE012D5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DAD673-B83B-668D-9D10-32BD85393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DF39AF-945D-B764-C0BD-39B469AB7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A7FEA-EC13-75D4-933B-2AB83587E131}"/>
              </a:ext>
            </a:extLst>
          </p:cNvPr>
          <p:cNvSpPr>
            <a:spLocks noGrp="1"/>
          </p:cNvSpPr>
          <p:nvPr>
            <p:ph type="dt" sz="half" idx="10"/>
          </p:nvPr>
        </p:nvSpPr>
        <p:spPr/>
        <p:txBody>
          <a:bodyPr/>
          <a:lstStyle/>
          <a:p>
            <a:fld id="{6CA5BB4A-38F8-4F41-A749-452E4722BA39}" type="datetime1">
              <a:rPr lang="en-US" smtClean="0"/>
              <a:t>2/5/25</a:t>
            </a:fld>
            <a:endParaRPr lang="en-US"/>
          </a:p>
        </p:txBody>
      </p:sp>
      <p:sp>
        <p:nvSpPr>
          <p:cNvPr id="6" name="Footer Placeholder 5">
            <a:extLst>
              <a:ext uri="{FF2B5EF4-FFF2-40B4-BE49-F238E27FC236}">
                <a16:creationId xmlns:a16="http://schemas.microsoft.com/office/drawing/2014/main" id="{06E3DE9D-30A8-90B0-47FC-A45533ABB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8DAB1-02BD-32D5-9E5B-7682CBA6F878}"/>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2440502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6C1C-1D28-A25C-3676-F34009D14E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DF746E-2092-C5B2-2CDB-B1D8099280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371B3-25EB-74DE-460C-4AE65CC6CB0F}"/>
              </a:ext>
            </a:extLst>
          </p:cNvPr>
          <p:cNvSpPr>
            <a:spLocks noGrp="1"/>
          </p:cNvSpPr>
          <p:nvPr>
            <p:ph type="dt" sz="half" idx="10"/>
          </p:nvPr>
        </p:nvSpPr>
        <p:spPr/>
        <p:txBody>
          <a:bodyPr/>
          <a:lstStyle/>
          <a:p>
            <a:fld id="{91F14F3E-8060-4E4A-A526-EE4ECA513F74}" type="datetime1">
              <a:rPr lang="en-US" smtClean="0"/>
              <a:t>2/5/25</a:t>
            </a:fld>
            <a:endParaRPr lang="en-US"/>
          </a:p>
        </p:txBody>
      </p:sp>
      <p:sp>
        <p:nvSpPr>
          <p:cNvPr id="5" name="Footer Placeholder 4">
            <a:extLst>
              <a:ext uri="{FF2B5EF4-FFF2-40B4-BE49-F238E27FC236}">
                <a16:creationId xmlns:a16="http://schemas.microsoft.com/office/drawing/2014/main" id="{17926D7E-0E57-E4CC-605A-58B96B2CC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CF9BC-8C9B-3E18-F98B-056B8C8E2318}"/>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2733499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61691-7FBA-1BA0-9B56-CB748F4266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40945-B52E-0698-1D2B-9A3D5CA0D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104A7-7BED-F986-D06D-F6D4AC11DB7C}"/>
              </a:ext>
            </a:extLst>
          </p:cNvPr>
          <p:cNvSpPr>
            <a:spLocks noGrp="1"/>
          </p:cNvSpPr>
          <p:nvPr>
            <p:ph type="dt" sz="half" idx="10"/>
          </p:nvPr>
        </p:nvSpPr>
        <p:spPr/>
        <p:txBody>
          <a:bodyPr/>
          <a:lstStyle/>
          <a:p>
            <a:fld id="{EAB2E465-5E3B-4B77-A1B2-7C4E6E79BF10}" type="datetime1">
              <a:rPr lang="en-US" smtClean="0"/>
              <a:t>2/5/25</a:t>
            </a:fld>
            <a:endParaRPr lang="en-US"/>
          </a:p>
        </p:txBody>
      </p:sp>
      <p:sp>
        <p:nvSpPr>
          <p:cNvPr id="5" name="Footer Placeholder 4">
            <a:extLst>
              <a:ext uri="{FF2B5EF4-FFF2-40B4-BE49-F238E27FC236}">
                <a16:creationId xmlns:a16="http://schemas.microsoft.com/office/drawing/2014/main" id="{3B7B61C0-83AA-81D5-9299-776375752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CC9E-7A73-D483-8C6D-071091BB9144}"/>
              </a:ext>
            </a:extLst>
          </p:cNvPr>
          <p:cNvSpPr>
            <a:spLocks noGrp="1"/>
          </p:cNvSpPr>
          <p:nvPr>
            <p:ph type="sldNum" sz="quarter" idx="12"/>
          </p:nvPr>
        </p:nvSpPr>
        <p:spPr/>
        <p:txBody>
          <a:bodyPr/>
          <a:lstStyle/>
          <a:p>
            <a:fld id="{53870731-0C5C-4772-9DB0-F40D37CBC0A4}" type="slidenum">
              <a:rPr lang="en-US" smtClean="0"/>
              <a:t>‹#›</a:t>
            </a:fld>
            <a:endParaRPr lang="en-US"/>
          </a:p>
        </p:txBody>
      </p:sp>
    </p:spTree>
    <p:extLst>
      <p:ext uri="{BB962C8B-B14F-4D97-AF65-F5344CB8AC3E}">
        <p14:creationId xmlns:p14="http://schemas.microsoft.com/office/powerpoint/2010/main" val="3851731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28ED-70B5-AEB3-12AF-38C21BE91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CE831-51C3-E695-FD0B-82842E8B6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8E8192-D3EF-0014-AE69-A53D4483EA85}"/>
              </a:ext>
            </a:extLst>
          </p:cNvPr>
          <p:cNvSpPr>
            <a:spLocks noGrp="1"/>
          </p:cNvSpPr>
          <p:nvPr>
            <p:ph type="dt" sz="half" idx="10"/>
          </p:nvPr>
        </p:nvSpPr>
        <p:spPr/>
        <p:txBody>
          <a:bodyPr/>
          <a:lstStyle/>
          <a:p>
            <a:fld id="{78E79EDE-3301-4B84-90F1-39461B661D63}" type="datetime1">
              <a:rPr lang="en-US" smtClean="0"/>
              <a:t>2/5/25</a:t>
            </a:fld>
            <a:endParaRPr lang="en-US"/>
          </a:p>
        </p:txBody>
      </p:sp>
      <p:sp>
        <p:nvSpPr>
          <p:cNvPr id="5" name="Footer Placeholder 4">
            <a:extLst>
              <a:ext uri="{FF2B5EF4-FFF2-40B4-BE49-F238E27FC236}">
                <a16:creationId xmlns:a16="http://schemas.microsoft.com/office/drawing/2014/main" id="{66911647-FA00-1986-1441-7D8258618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FF932-F676-6BF0-3AAF-8BD4FF193207}"/>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90338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712F-DCA5-9EDF-0348-B870AAA84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2814A-EB71-7A86-3E4B-9DB8C0A36F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8AFFF-D8D7-4C85-9580-45A5652BBB46}"/>
              </a:ext>
            </a:extLst>
          </p:cNvPr>
          <p:cNvSpPr>
            <a:spLocks noGrp="1"/>
          </p:cNvSpPr>
          <p:nvPr>
            <p:ph type="dt" sz="half" idx="10"/>
          </p:nvPr>
        </p:nvSpPr>
        <p:spPr/>
        <p:txBody>
          <a:bodyPr/>
          <a:lstStyle/>
          <a:p>
            <a:fld id="{CF2CBCA4-4AFA-40F6-B7FE-D75E1FC84459}" type="datetime1">
              <a:rPr lang="en-US" smtClean="0"/>
              <a:t>2/5/25</a:t>
            </a:fld>
            <a:endParaRPr lang="en-US"/>
          </a:p>
        </p:txBody>
      </p:sp>
      <p:sp>
        <p:nvSpPr>
          <p:cNvPr id="5" name="Footer Placeholder 4">
            <a:extLst>
              <a:ext uri="{FF2B5EF4-FFF2-40B4-BE49-F238E27FC236}">
                <a16:creationId xmlns:a16="http://schemas.microsoft.com/office/drawing/2014/main" id="{BC6D8FF1-8D14-ED3B-3668-557B19C67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01B6-03BF-83BD-4AEF-D1CB9E338EEE}"/>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2205041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42CA-E574-54F8-E531-A975A9089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5C3CA-1AAE-1928-73B7-35784A82DB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17233-24FF-0C96-C80F-5EA2FB5E20E9}"/>
              </a:ext>
            </a:extLst>
          </p:cNvPr>
          <p:cNvSpPr>
            <a:spLocks noGrp="1"/>
          </p:cNvSpPr>
          <p:nvPr>
            <p:ph type="dt" sz="half" idx="10"/>
          </p:nvPr>
        </p:nvSpPr>
        <p:spPr/>
        <p:txBody>
          <a:bodyPr/>
          <a:lstStyle/>
          <a:p>
            <a:fld id="{935DEC52-900B-4236-983D-76E00BAC6FAF}" type="datetime1">
              <a:rPr lang="en-US" smtClean="0"/>
              <a:t>2/5/25</a:t>
            </a:fld>
            <a:endParaRPr lang="en-US"/>
          </a:p>
        </p:txBody>
      </p:sp>
      <p:sp>
        <p:nvSpPr>
          <p:cNvPr id="5" name="Footer Placeholder 4">
            <a:extLst>
              <a:ext uri="{FF2B5EF4-FFF2-40B4-BE49-F238E27FC236}">
                <a16:creationId xmlns:a16="http://schemas.microsoft.com/office/drawing/2014/main" id="{92FFFEF9-5A2F-52FB-3147-538B27235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CEF14-2C6B-BAD2-2171-01E8D81E5C37}"/>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2190351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9D49-9A42-22EE-E566-D1BD20FE2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A5ED1F-61F8-62CB-0FC6-C02F79B9E0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3B5E2-55E9-1F7F-6B62-2BA56AC9D9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AE57AB-B16C-A839-0019-BEB5AF629CD2}"/>
              </a:ext>
            </a:extLst>
          </p:cNvPr>
          <p:cNvSpPr>
            <a:spLocks noGrp="1"/>
          </p:cNvSpPr>
          <p:nvPr>
            <p:ph type="dt" sz="half" idx="10"/>
          </p:nvPr>
        </p:nvSpPr>
        <p:spPr/>
        <p:txBody>
          <a:bodyPr/>
          <a:lstStyle/>
          <a:p>
            <a:fld id="{EA05B873-C852-42F4-B56E-C39FD8CB81E7}" type="datetime1">
              <a:rPr lang="en-US" smtClean="0"/>
              <a:t>2/5/25</a:t>
            </a:fld>
            <a:endParaRPr lang="en-US"/>
          </a:p>
        </p:txBody>
      </p:sp>
      <p:sp>
        <p:nvSpPr>
          <p:cNvPr id="6" name="Footer Placeholder 5">
            <a:extLst>
              <a:ext uri="{FF2B5EF4-FFF2-40B4-BE49-F238E27FC236}">
                <a16:creationId xmlns:a16="http://schemas.microsoft.com/office/drawing/2014/main" id="{230F2562-2D6C-4AEA-954C-F5EB767F8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2238D-60B9-8E24-FC23-6678AC62BAA9}"/>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24494368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7EF0-88B9-C2DF-4DBD-0AC9B3E3F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3A7328-D50C-F191-7827-7C69C219A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84FAB-F2C5-17B5-CFEE-C2A134433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DA95A8-57C0-2E76-2E90-CF0A76D501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39E22-2E1D-3492-5EA4-4C4AD5FD57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6F5E32-A98E-6242-0887-C00E10C14B5D}"/>
              </a:ext>
            </a:extLst>
          </p:cNvPr>
          <p:cNvSpPr>
            <a:spLocks noGrp="1"/>
          </p:cNvSpPr>
          <p:nvPr>
            <p:ph type="dt" sz="half" idx="10"/>
          </p:nvPr>
        </p:nvSpPr>
        <p:spPr/>
        <p:txBody>
          <a:bodyPr/>
          <a:lstStyle/>
          <a:p>
            <a:fld id="{73130B1C-8582-483A-9E4C-53E3F28D0823}" type="datetime1">
              <a:rPr lang="en-US" smtClean="0"/>
              <a:t>2/5/25</a:t>
            </a:fld>
            <a:endParaRPr lang="en-US"/>
          </a:p>
        </p:txBody>
      </p:sp>
      <p:sp>
        <p:nvSpPr>
          <p:cNvPr id="8" name="Footer Placeholder 7">
            <a:extLst>
              <a:ext uri="{FF2B5EF4-FFF2-40B4-BE49-F238E27FC236}">
                <a16:creationId xmlns:a16="http://schemas.microsoft.com/office/drawing/2014/main" id="{8DFB164B-19FE-F252-B0F5-4E8E32437F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3EB5D4-2D67-BAC6-1129-F7AE9C7143A9}"/>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3057592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3A40-6C1D-9A09-1EAC-057A3BEE8D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9793A-CBE3-7448-4F48-794B3DC80634}"/>
              </a:ext>
            </a:extLst>
          </p:cNvPr>
          <p:cNvSpPr>
            <a:spLocks noGrp="1"/>
          </p:cNvSpPr>
          <p:nvPr>
            <p:ph type="dt" sz="half" idx="10"/>
          </p:nvPr>
        </p:nvSpPr>
        <p:spPr/>
        <p:txBody>
          <a:bodyPr/>
          <a:lstStyle/>
          <a:p>
            <a:fld id="{1BA17A32-9C9E-4E61-909F-AFC5B77F4776}" type="datetime1">
              <a:rPr lang="en-US" smtClean="0"/>
              <a:t>2/5/25</a:t>
            </a:fld>
            <a:endParaRPr lang="en-US"/>
          </a:p>
        </p:txBody>
      </p:sp>
      <p:sp>
        <p:nvSpPr>
          <p:cNvPr id="4" name="Footer Placeholder 3">
            <a:extLst>
              <a:ext uri="{FF2B5EF4-FFF2-40B4-BE49-F238E27FC236}">
                <a16:creationId xmlns:a16="http://schemas.microsoft.com/office/drawing/2014/main" id="{58CA9261-40DE-E14A-1090-1AC26CE2D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9A421-5868-ED33-51D1-4541F258B14D}"/>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260259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D763-3A62-C6D1-8021-9B80A75059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41107-4576-5643-F487-3776F46C1B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CC963-28CA-E044-39F7-49C7A753C28E}"/>
              </a:ext>
            </a:extLst>
          </p:cNvPr>
          <p:cNvSpPr>
            <a:spLocks noGrp="1"/>
          </p:cNvSpPr>
          <p:nvPr>
            <p:ph type="dt" sz="half" idx="10"/>
          </p:nvPr>
        </p:nvSpPr>
        <p:spPr/>
        <p:txBody>
          <a:bodyPr/>
          <a:lstStyle/>
          <a:p>
            <a:fld id="{C17AC789-23FE-4E99-8D7A-16F45FB85A4E}" type="datetime1">
              <a:rPr lang="en-US" smtClean="0"/>
              <a:t>2/5/25</a:t>
            </a:fld>
            <a:endParaRPr lang="en-US"/>
          </a:p>
        </p:txBody>
      </p:sp>
      <p:sp>
        <p:nvSpPr>
          <p:cNvPr id="6" name="Slide Number Placeholder 5">
            <a:extLst>
              <a:ext uri="{FF2B5EF4-FFF2-40B4-BE49-F238E27FC236}">
                <a16:creationId xmlns:a16="http://schemas.microsoft.com/office/drawing/2014/main" id="{4BBD1AC6-0EFD-98A1-2D6D-907604134B29}"/>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3678563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0666B-99FA-FCBC-9B31-0FF41D4E01B4}"/>
              </a:ext>
            </a:extLst>
          </p:cNvPr>
          <p:cNvSpPr>
            <a:spLocks noGrp="1"/>
          </p:cNvSpPr>
          <p:nvPr>
            <p:ph type="dt" sz="half" idx="10"/>
          </p:nvPr>
        </p:nvSpPr>
        <p:spPr/>
        <p:txBody>
          <a:bodyPr/>
          <a:lstStyle/>
          <a:p>
            <a:fld id="{0068FE12-B1D9-4331-8C07-3D7E604FE3D5}" type="datetime1">
              <a:rPr lang="en-US" smtClean="0"/>
              <a:t>2/5/25</a:t>
            </a:fld>
            <a:endParaRPr lang="en-US"/>
          </a:p>
        </p:txBody>
      </p:sp>
      <p:sp>
        <p:nvSpPr>
          <p:cNvPr id="3" name="Footer Placeholder 2">
            <a:extLst>
              <a:ext uri="{FF2B5EF4-FFF2-40B4-BE49-F238E27FC236}">
                <a16:creationId xmlns:a16="http://schemas.microsoft.com/office/drawing/2014/main" id="{461503D7-1B65-ED50-A8EE-2DF205F100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6A9CD-6961-A9B8-009A-BF87AF345269}"/>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3851840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3868-0422-26AC-5A26-0174258DC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354763-EE6F-0127-408D-AC0CC14D7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FB5D9B-9E17-022F-C0A5-091D801FF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FFF88-1FBB-76DD-1DD0-76AE5EFC224F}"/>
              </a:ext>
            </a:extLst>
          </p:cNvPr>
          <p:cNvSpPr>
            <a:spLocks noGrp="1"/>
          </p:cNvSpPr>
          <p:nvPr>
            <p:ph type="dt" sz="half" idx="10"/>
          </p:nvPr>
        </p:nvSpPr>
        <p:spPr/>
        <p:txBody>
          <a:bodyPr/>
          <a:lstStyle/>
          <a:p>
            <a:fld id="{BE63B809-023E-4573-AC92-EC62B66D26B4}" type="datetime1">
              <a:rPr lang="en-US" smtClean="0"/>
              <a:t>2/5/25</a:t>
            </a:fld>
            <a:endParaRPr lang="en-US"/>
          </a:p>
        </p:txBody>
      </p:sp>
      <p:sp>
        <p:nvSpPr>
          <p:cNvPr id="6" name="Footer Placeholder 5">
            <a:extLst>
              <a:ext uri="{FF2B5EF4-FFF2-40B4-BE49-F238E27FC236}">
                <a16:creationId xmlns:a16="http://schemas.microsoft.com/office/drawing/2014/main" id="{77DE3916-B6F5-DAFA-5AD2-94E7EE8BD2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B203E-6D2A-9A92-6B1E-FDBCFD397F8E}"/>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512956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5F36-00AC-0F2C-9790-BA14CB12F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0AEC89-9284-B619-DFFD-0F148A4A9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72A72-01F9-EB8D-204D-2BAF0986E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BD57D-6CE8-5D32-146B-AAD9BBCE2F0E}"/>
              </a:ext>
            </a:extLst>
          </p:cNvPr>
          <p:cNvSpPr>
            <a:spLocks noGrp="1"/>
          </p:cNvSpPr>
          <p:nvPr>
            <p:ph type="dt" sz="half" idx="10"/>
          </p:nvPr>
        </p:nvSpPr>
        <p:spPr/>
        <p:txBody>
          <a:bodyPr/>
          <a:lstStyle/>
          <a:p>
            <a:fld id="{D41B569A-DF70-48F5-8223-3B2F8FCED8E6}" type="datetime1">
              <a:rPr lang="en-US" smtClean="0"/>
              <a:t>2/5/25</a:t>
            </a:fld>
            <a:endParaRPr lang="en-US"/>
          </a:p>
        </p:txBody>
      </p:sp>
      <p:sp>
        <p:nvSpPr>
          <p:cNvPr id="6" name="Footer Placeholder 5">
            <a:extLst>
              <a:ext uri="{FF2B5EF4-FFF2-40B4-BE49-F238E27FC236}">
                <a16:creationId xmlns:a16="http://schemas.microsoft.com/office/drawing/2014/main" id="{36742EA6-814C-46A8-E81F-4C8644D60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28087-CF6C-5840-1DD9-3E9284F2CCF6}"/>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3742260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74EE-67EB-296B-0310-A3300630F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DE067-603B-6014-BED3-C1B892CBD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594A6-25FE-98ED-14A7-82EF68693824}"/>
              </a:ext>
            </a:extLst>
          </p:cNvPr>
          <p:cNvSpPr>
            <a:spLocks noGrp="1"/>
          </p:cNvSpPr>
          <p:nvPr>
            <p:ph type="dt" sz="half" idx="10"/>
          </p:nvPr>
        </p:nvSpPr>
        <p:spPr/>
        <p:txBody>
          <a:bodyPr/>
          <a:lstStyle/>
          <a:p>
            <a:fld id="{58CBC211-06CF-4658-B554-1E1A8C4184A2}" type="datetime1">
              <a:rPr lang="en-US" smtClean="0"/>
              <a:t>2/5/25</a:t>
            </a:fld>
            <a:endParaRPr lang="en-US"/>
          </a:p>
        </p:txBody>
      </p:sp>
      <p:sp>
        <p:nvSpPr>
          <p:cNvPr id="5" name="Footer Placeholder 4">
            <a:extLst>
              <a:ext uri="{FF2B5EF4-FFF2-40B4-BE49-F238E27FC236}">
                <a16:creationId xmlns:a16="http://schemas.microsoft.com/office/drawing/2014/main" id="{039A86A3-349E-974E-49B7-0B671D6F5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BF8D7-647D-E203-AE3E-B95A71719CAE}"/>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26034036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4EE60-6641-1100-6A6C-8287D2767F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2E58E-6554-1BC1-C4BC-5AAE30E033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FD2D3-D496-FD07-F8E7-DB9F7790F52E}"/>
              </a:ext>
            </a:extLst>
          </p:cNvPr>
          <p:cNvSpPr>
            <a:spLocks noGrp="1"/>
          </p:cNvSpPr>
          <p:nvPr>
            <p:ph type="dt" sz="half" idx="10"/>
          </p:nvPr>
        </p:nvSpPr>
        <p:spPr/>
        <p:txBody>
          <a:bodyPr/>
          <a:lstStyle/>
          <a:p>
            <a:fld id="{1BCAEC8A-7790-4344-B3EE-B9C757C50D00}" type="datetime1">
              <a:rPr lang="en-US" smtClean="0"/>
              <a:t>2/5/25</a:t>
            </a:fld>
            <a:endParaRPr lang="en-US"/>
          </a:p>
        </p:txBody>
      </p:sp>
      <p:sp>
        <p:nvSpPr>
          <p:cNvPr id="5" name="Footer Placeholder 4">
            <a:extLst>
              <a:ext uri="{FF2B5EF4-FFF2-40B4-BE49-F238E27FC236}">
                <a16:creationId xmlns:a16="http://schemas.microsoft.com/office/drawing/2014/main" id="{FD8AACDE-2ADB-B041-287E-D18D20533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CF38C-52C0-7604-DC85-1EA5E7F0FA16}"/>
              </a:ext>
            </a:extLst>
          </p:cNvPr>
          <p:cNvSpPr>
            <a:spLocks noGrp="1"/>
          </p:cNvSpPr>
          <p:nvPr>
            <p:ph type="sldNum" sz="quarter" idx="12"/>
          </p:nvPr>
        </p:nvSpPr>
        <p:spPr/>
        <p:txBody>
          <a:bodyPr/>
          <a:lstStyle/>
          <a:p>
            <a:fld id="{51E72540-167E-4AB2-83ED-10491811558D}" type="slidenum">
              <a:rPr lang="en-US" smtClean="0"/>
              <a:t>‹#›</a:t>
            </a:fld>
            <a:endParaRPr lang="en-US"/>
          </a:p>
        </p:txBody>
      </p:sp>
    </p:spTree>
    <p:extLst>
      <p:ext uri="{BB962C8B-B14F-4D97-AF65-F5344CB8AC3E}">
        <p14:creationId xmlns:p14="http://schemas.microsoft.com/office/powerpoint/2010/main" val="290183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B049-4D89-3B89-57BC-6F016DB90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FD90E-4195-724D-3759-9A4536CBE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B718-8EB8-2A6B-FD8B-72BDB6CDE541}"/>
              </a:ext>
            </a:extLst>
          </p:cNvPr>
          <p:cNvSpPr>
            <a:spLocks noGrp="1"/>
          </p:cNvSpPr>
          <p:nvPr>
            <p:ph type="dt" sz="half" idx="10"/>
          </p:nvPr>
        </p:nvSpPr>
        <p:spPr/>
        <p:txBody>
          <a:bodyPr/>
          <a:lstStyle/>
          <a:p>
            <a:fld id="{1F08958C-2219-4992-95B4-2198277424FD}" type="datetime1">
              <a:rPr lang="en-US" smtClean="0"/>
              <a:t>2/5/25</a:t>
            </a:fld>
            <a:endParaRPr lang="en-US"/>
          </a:p>
        </p:txBody>
      </p:sp>
      <p:sp>
        <p:nvSpPr>
          <p:cNvPr id="5" name="Footer Placeholder 4">
            <a:extLst>
              <a:ext uri="{FF2B5EF4-FFF2-40B4-BE49-F238E27FC236}">
                <a16:creationId xmlns:a16="http://schemas.microsoft.com/office/drawing/2014/main" id="{1BDB6F02-8541-D4D6-0C10-56E311AB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5F5F8-3B66-7CE4-6318-B59CC2EAB4B2}"/>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13993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132-D283-2103-388D-8FC0270142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9D5CF-8FD9-1A56-003D-F73EAEEBE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8853F5-6EFD-DC61-3F73-F38AC173EA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F45300-E5D1-0581-716D-9F13B5003F61}"/>
              </a:ext>
            </a:extLst>
          </p:cNvPr>
          <p:cNvSpPr>
            <a:spLocks noGrp="1"/>
          </p:cNvSpPr>
          <p:nvPr>
            <p:ph type="dt" sz="half" idx="10"/>
          </p:nvPr>
        </p:nvSpPr>
        <p:spPr/>
        <p:txBody>
          <a:bodyPr/>
          <a:lstStyle/>
          <a:p>
            <a:fld id="{9F1DC663-8FDA-4545-932D-7DBFC7385E11}" type="datetime1">
              <a:rPr lang="en-US" smtClean="0"/>
              <a:t>2/5/25</a:t>
            </a:fld>
            <a:endParaRPr lang="en-US"/>
          </a:p>
        </p:txBody>
      </p:sp>
      <p:sp>
        <p:nvSpPr>
          <p:cNvPr id="6" name="Footer Placeholder 5">
            <a:extLst>
              <a:ext uri="{FF2B5EF4-FFF2-40B4-BE49-F238E27FC236}">
                <a16:creationId xmlns:a16="http://schemas.microsoft.com/office/drawing/2014/main" id="{8FE854E5-2D45-F4E6-D6D3-2D28FD5BF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B5448-9058-2C31-CE1E-9BEB83D3CBA1}"/>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362043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CA8F-D6E3-BBDA-8343-C6BCFEC7E0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CB535F-935A-3130-4A52-1A7859FC3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25000-2396-450C-27BB-1A90ED248E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576227-9446-52FC-9F08-3FCC2550A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E2C8D-8308-23FA-B067-906DB5CBB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0C5C7-A9A7-021B-CEB9-414DB9F07E88}"/>
              </a:ext>
            </a:extLst>
          </p:cNvPr>
          <p:cNvSpPr>
            <a:spLocks noGrp="1"/>
          </p:cNvSpPr>
          <p:nvPr>
            <p:ph type="dt" sz="half" idx="10"/>
          </p:nvPr>
        </p:nvSpPr>
        <p:spPr/>
        <p:txBody>
          <a:bodyPr/>
          <a:lstStyle/>
          <a:p>
            <a:fld id="{0B907542-82EC-4A51-B380-3351FD540FD6}" type="datetime1">
              <a:rPr lang="en-US" smtClean="0"/>
              <a:t>2/5/25</a:t>
            </a:fld>
            <a:endParaRPr lang="en-US"/>
          </a:p>
        </p:txBody>
      </p:sp>
      <p:sp>
        <p:nvSpPr>
          <p:cNvPr id="8" name="Footer Placeholder 7">
            <a:extLst>
              <a:ext uri="{FF2B5EF4-FFF2-40B4-BE49-F238E27FC236}">
                <a16:creationId xmlns:a16="http://schemas.microsoft.com/office/drawing/2014/main" id="{A49E1454-D941-C8B6-52E8-4287749541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7F44D-E26B-6CED-FC8B-B80AB99BF5E0}"/>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56142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0CE6-3ACF-D962-440F-1FB895F86A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DF2CF3-B5C5-EE08-46BA-22FF3FC2F553}"/>
              </a:ext>
            </a:extLst>
          </p:cNvPr>
          <p:cNvSpPr>
            <a:spLocks noGrp="1"/>
          </p:cNvSpPr>
          <p:nvPr>
            <p:ph type="dt" sz="half" idx="10"/>
          </p:nvPr>
        </p:nvSpPr>
        <p:spPr/>
        <p:txBody>
          <a:bodyPr/>
          <a:lstStyle/>
          <a:p>
            <a:fld id="{1CF23568-F48C-4BE5-9312-7509AA62CEA9}" type="datetime1">
              <a:rPr lang="en-US" smtClean="0"/>
              <a:t>2/5/25</a:t>
            </a:fld>
            <a:endParaRPr lang="en-US"/>
          </a:p>
        </p:txBody>
      </p:sp>
      <p:sp>
        <p:nvSpPr>
          <p:cNvPr id="4" name="Footer Placeholder 3">
            <a:extLst>
              <a:ext uri="{FF2B5EF4-FFF2-40B4-BE49-F238E27FC236}">
                <a16:creationId xmlns:a16="http://schemas.microsoft.com/office/drawing/2014/main" id="{266E609A-1F2E-6644-A9A2-6319C59032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A4CD2F-8172-2ABD-6CEA-F9663E1C1395}"/>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188616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0CE9D-4657-24DE-326C-CE7F18035F6A}"/>
              </a:ext>
            </a:extLst>
          </p:cNvPr>
          <p:cNvSpPr>
            <a:spLocks noGrp="1"/>
          </p:cNvSpPr>
          <p:nvPr>
            <p:ph type="dt" sz="half" idx="10"/>
          </p:nvPr>
        </p:nvSpPr>
        <p:spPr/>
        <p:txBody>
          <a:bodyPr/>
          <a:lstStyle/>
          <a:p>
            <a:fld id="{9E14F075-AB25-4940-9F12-59D30984E567}" type="datetime1">
              <a:rPr lang="en-US" smtClean="0"/>
              <a:t>2/5/25</a:t>
            </a:fld>
            <a:endParaRPr lang="en-US"/>
          </a:p>
        </p:txBody>
      </p:sp>
      <p:sp>
        <p:nvSpPr>
          <p:cNvPr id="3" name="Footer Placeholder 2">
            <a:extLst>
              <a:ext uri="{FF2B5EF4-FFF2-40B4-BE49-F238E27FC236}">
                <a16:creationId xmlns:a16="http://schemas.microsoft.com/office/drawing/2014/main" id="{D1B311CD-FD02-FFA7-8340-8292FE54E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F29FD-15CE-E57D-C917-9BBF9992CD71}"/>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42937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2ACC-A989-25B8-0B8A-FF3338501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8AC5F-5141-1A1E-1858-98A1B7747C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35E4C7-652E-6D20-8F67-78D3161D0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D7D4D-A24C-3FB6-7B59-F954EC1BF5C7}"/>
              </a:ext>
            </a:extLst>
          </p:cNvPr>
          <p:cNvSpPr>
            <a:spLocks noGrp="1"/>
          </p:cNvSpPr>
          <p:nvPr>
            <p:ph type="dt" sz="half" idx="10"/>
          </p:nvPr>
        </p:nvSpPr>
        <p:spPr/>
        <p:txBody>
          <a:bodyPr/>
          <a:lstStyle/>
          <a:p>
            <a:fld id="{0A019EA3-19FA-434A-9AB0-AFA54FFA6FFA}" type="datetime1">
              <a:rPr lang="en-US" smtClean="0"/>
              <a:t>2/5/25</a:t>
            </a:fld>
            <a:endParaRPr lang="en-US"/>
          </a:p>
        </p:txBody>
      </p:sp>
      <p:sp>
        <p:nvSpPr>
          <p:cNvPr id="6" name="Footer Placeholder 5">
            <a:extLst>
              <a:ext uri="{FF2B5EF4-FFF2-40B4-BE49-F238E27FC236}">
                <a16:creationId xmlns:a16="http://schemas.microsoft.com/office/drawing/2014/main" id="{C9EB11A6-5E18-CA23-9567-400DE661B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35FE3-C57B-7DBF-F5B3-B0217F3F99C7}"/>
              </a:ext>
            </a:extLst>
          </p:cNvPr>
          <p:cNvSpPr>
            <a:spLocks noGrp="1"/>
          </p:cNvSpPr>
          <p:nvPr>
            <p:ph type="sldNum" sz="quarter" idx="12"/>
          </p:nvPr>
        </p:nvSpPr>
        <p:spPr/>
        <p:txBody>
          <a:bodyPr/>
          <a:lstStyle/>
          <a:p>
            <a:fld id="{C8A0B5C5-4D86-43B1-8370-35398C7AAA1A}" type="slidenum">
              <a:rPr lang="en-US" smtClean="0"/>
              <a:t>‹#›</a:t>
            </a:fld>
            <a:endParaRPr lang="en-US"/>
          </a:p>
        </p:txBody>
      </p:sp>
    </p:spTree>
    <p:extLst>
      <p:ext uri="{BB962C8B-B14F-4D97-AF65-F5344CB8AC3E}">
        <p14:creationId xmlns:p14="http://schemas.microsoft.com/office/powerpoint/2010/main" val="104324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89052-2159-72D3-F06A-4686302F7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D245B-3E3D-58B2-EBAF-3FB62E8D6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B8D91-28B2-01D3-2EC9-BAD5A903A2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43D3B-8DF6-4A1F-A70D-9C8F15B88297}" type="datetime1">
              <a:rPr lang="en-US" smtClean="0"/>
              <a:t>2/5/25</a:t>
            </a:fld>
            <a:endParaRPr lang="en-US"/>
          </a:p>
        </p:txBody>
      </p:sp>
      <p:sp>
        <p:nvSpPr>
          <p:cNvPr id="5" name="Footer Placeholder 4">
            <a:extLst>
              <a:ext uri="{FF2B5EF4-FFF2-40B4-BE49-F238E27FC236}">
                <a16:creationId xmlns:a16="http://schemas.microsoft.com/office/drawing/2014/main" id="{A0C442EA-41DB-AA61-E367-46E79923B9A4}"/>
              </a:ext>
            </a:extLst>
          </p:cNvPr>
          <p:cNvSpPr>
            <a:spLocks noGrp="1"/>
          </p:cNvSpPr>
          <p:nvPr>
            <p:ph type="ftr" sz="quarter" idx="3"/>
          </p:nvPr>
        </p:nvSpPr>
        <p:spPr>
          <a:xfrm>
            <a:off x="4107494" y="514758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695DB-A6B2-77F3-E9D2-89D01BC1C17F}"/>
              </a:ext>
            </a:extLst>
          </p:cNvPr>
          <p:cNvSpPr>
            <a:spLocks noGrp="1"/>
          </p:cNvSpPr>
          <p:nvPr>
            <p:ph type="sldNum" sz="quarter" idx="4"/>
          </p:nvPr>
        </p:nvSpPr>
        <p:spPr>
          <a:xfrm>
            <a:off x="8610600" y="629077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0B5C5-4D86-43B1-8370-35398C7AAA1A}" type="slidenum">
              <a:rPr lang="en-US" smtClean="0"/>
              <a:t>‹#›</a:t>
            </a:fld>
            <a:endParaRPr lang="en-US"/>
          </a:p>
        </p:txBody>
      </p:sp>
      <p:pic>
        <p:nvPicPr>
          <p:cNvPr id="8" name="Picture 7" descr="A black and blue sign with blue text&#10;&#10;Description automatically generated">
            <a:extLst>
              <a:ext uri="{FF2B5EF4-FFF2-40B4-BE49-F238E27FC236}">
                <a16:creationId xmlns:a16="http://schemas.microsoft.com/office/drawing/2014/main" id="{501752CE-A4CD-C508-F399-2AE5A46B63A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44882" y="6181456"/>
            <a:ext cx="3739020" cy="474447"/>
          </a:xfrm>
          <a:prstGeom prst="rect">
            <a:avLst/>
          </a:prstGeom>
        </p:spPr>
      </p:pic>
    </p:spTree>
    <p:extLst>
      <p:ext uri="{BB962C8B-B14F-4D97-AF65-F5344CB8AC3E}">
        <p14:creationId xmlns:p14="http://schemas.microsoft.com/office/powerpoint/2010/main" val="333869082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30EB6-534F-9BB3-8F5E-D2462B990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BD132E-7D1D-4E2A-208F-CC71822B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94EE5-2AFB-8354-F3FB-EB723C364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DAD41C-4AF0-4090-BCF1-ABB05FB28168}" type="datetime1">
              <a:rPr lang="en-US" smtClean="0"/>
              <a:t>2/5/25</a:t>
            </a:fld>
            <a:endParaRPr lang="en-US"/>
          </a:p>
        </p:txBody>
      </p:sp>
      <p:sp>
        <p:nvSpPr>
          <p:cNvPr id="5" name="Footer Placeholder 4">
            <a:extLst>
              <a:ext uri="{FF2B5EF4-FFF2-40B4-BE49-F238E27FC236}">
                <a16:creationId xmlns:a16="http://schemas.microsoft.com/office/drawing/2014/main" id="{998ED0D2-77AD-12F9-D888-3408C3B20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831064-22BF-C2D1-A639-669FCF43F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870731-0C5C-4772-9DB0-F40D37CBC0A4}" type="slidenum">
              <a:rPr lang="en-US" smtClean="0"/>
              <a:t>‹#›</a:t>
            </a:fld>
            <a:endParaRPr lang="en-US"/>
          </a:p>
        </p:txBody>
      </p:sp>
    </p:spTree>
    <p:extLst>
      <p:ext uri="{BB962C8B-B14F-4D97-AF65-F5344CB8AC3E}">
        <p14:creationId xmlns:p14="http://schemas.microsoft.com/office/powerpoint/2010/main" val="4897458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9EC36-00F3-AB3A-950A-F6012BF91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BB7505-D9B4-3850-7279-EABAD204D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B35B4-09D2-1156-4AD2-164E98A29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053DF3-891D-498E-A561-3E08BCDAB8CC}" type="datetime1">
              <a:rPr lang="en-US" smtClean="0"/>
              <a:t>2/5/25</a:t>
            </a:fld>
            <a:endParaRPr lang="en-US"/>
          </a:p>
        </p:txBody>
      </p:sp>
      <p:sp>
        <p:nvSpPr>
          <p:cNvPr id="5" name="Footer Placeholder 4">
            <a:extLst>
              <a:ext uri="{FF2B5EF4-FFF2-40B4-BE49-F238E27FC236}">
                <a16:creationId xmlns:a16="http://schemas.microsoft.com/office/drawing/2014/main" id="{CB253C0B-4A8D-8C63-42D1-72B0A33EA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47CE992-53FC-A00C-2052-2FB383E7D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72540-167E-4AB2-83ED-10491811558D}" type="slidenum">
              <a:rPr lang="en-US" smtClean="0"/>
              <a:t>‹#›</a:t>
            </a:fld>
            <a:endParaRPr lang="en-US"/>
          </a:p>
        </p:txBody>
      </p:sp>
    </p:spTree>
    <p:extLst>
      <p:ext uri="{BB962C8B-B14F-4D97-AF65-F5344CB8AC3E}">
        <p14:creationId xmlns:p14="http://schemas.microsoft.com/office/powerpoint/2010/main" val="31354023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5.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hyperlink" Target="http://www.shepscenter.unc.edu/programs-projects/workforce/" TargetMode="External"/><Relationship Id="rId2" Type="http://schemas.openxmlformats.org/officeDocument/2006/relationships/hyperlink" Target="https://ncnursecast.unc.edu/model/" TargetMode="External"/><Relationship Id="rId1" Type="http://schemas.openxmlformats.org/officeDocument/2006/relationships/slideLayout" Target="../slideLayouts/slideLayout25.xml"/><Relationship Id="rId4" Type="http://schemas.openxmlformats.org/officeDocument/2006/relationships/hyperlink" Target="https://nchealthworkforce.unc.edu/interactive/suppl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004D-8736-2D1A-A867-D3FFA664CC34}"/>
              </a:ext>
            </a:extLst>
          </p:cNvPr>
          <p:cNvSpPr>
            <a:spLocks noGrp="1"/>
          </p:cNvSpPr>
          <p:nvPr>
            <p:ph type="ctrTitle"/>
          </p:nvPr>
        </p:nvSpPr>
        <p:spPr>
          <a:xfrm>
            <a:off x="596348" y="1122363"/>
            <a:ext cx="10999304" cy="2329622"/>
          </a:xfrm>
        </p:spPr>
        <p:txBody>
          <a:bodyPr>
            <a:normAutofit fontScale="90000"/>
          </a:bodyPr>
          <a:lstStyle/>
          <a:p>
            <a:r>
              <a:rPr lang="en-US" sz="6700">
                <a:ea typeface="Calibri Light"/>
                <a:cs typeface="Calibri Light"/>
              </a:rPr>
              <a:t>Retention and Reengagement </a:t>
            </a:r>
            <a:br>
              <a:rPr lang="en-US" sz="6700">
                <a:ea typeface="Calibri Light"/>
                <a:cs typeface="Calibri Light"/>
              </a:rPr>
            </a:br>
            <a:r>
              <a:rPr lang="en-US" sz="6700">
                <a:ea typeface="Calibri Light"/>
                <a:cs typeface="Calibri Light"/>
              </a:rPr>
              <a:t>of Nurses in North Carolina:</a:t>
            </a:r>
            <a:br>
              <a:rPr lang="en-US">
                <a:ea typeface="Calibri Light"/>
                <a:cs typeface="Calibri Light"/>
              </a:rPr>
            </a:br>
            <a:r>
              <a:rPr lang="en-US">
                <a:ea typeface="Calibri Light"/>
                <a:cs typeface="Calibri Light"/>
              </a:rPr>
              <a:t>A Data Investigation</a:t>
            </a:r>
            <a:endParaRPr lang="en-US"/>
          </a:p>
        </p:txBody>
      </p:sp>
      <p:sp>
        <p:nvSpPr>
          <p:cNvPr id="3" name="Subtitle 2">
            <a:extLst>
              <a:ext uri="{FF2B5EF4-FFF2-40B4-BE49-F238E27FC236}">
                <a16:creationId xmlns:a16="http://schemas.microsoft.com/office/drawing/2014/main" id="{20F95FF0-759C-5140-CF88-FB86106F76C7}"/>
              </a:ext>
            </a:extLst>
          </p:cNvPr>
          <p:cNvSpPr>
            <a:spLocks noGrp="1"/>
          </p:cNvSpPr>
          <p:nvPr>
            <p:ph type="subTitle" idx="1"/>
          </p:nvPr>
        </p:nvSpPr>
        <p:spPr>
          <a:xfrm>
            <a:off x="1524000" y="3751125"/>
            <a:ext cx="9144000" cy="1655762"/>
          </a:xfrm>
        </p:spPr>
        <p:txBody>
          <a:bodyPr vert="horz" lIns="91440" tIns="45720" rIns="91440" bIns="45720" rtlCol="0" anchor="t">
            <a:normAutofit/>
          </a:bodyPr>
          <a:lstStyle/>
          <a:p>
            <a:r>
              <a:rPr lang="en-US" sz="2800">
                <a:ea typeface="Calibri"/>
                <a:cs typeface="Calibri"/>
              </a:rPr>
              <a:t>Caroline Spencer</a:t>
            </a:r>
          </a:p>
          <a:p>
            <a:r>
              <a:rPr lang="en-US" sz="1600"/>
              <a:t>Master of Professional</a:t>
            </a:r>
            <a:br>
              <a:rPr lang="en-US" sz="1600"/>
            </a:br>
            <a:r>
              <a:rPr lang="en-US" sz="1600"/>
              <a:t>Science in Biomedical and</a:t>
            </a:r>
            <a:br>
              <a:rPr lang="en-US" sz="1600"/>
            </a:br>
            <a:r>
              <a:rPr lang="en-US" sz="1600"/>
              <a:t>Health Informatics Program</a:t>
            </a:r>
            <a:endParaRPr lang="en-US" sz="1600">
              <a:ea typeface="Calibri"/>
              <a:cs typeface="Calibri"/>
            </a:endParaRPr>
          </a:p>
          <a:p>
            <a:endParaRPr lang="en-US">
              <a:ea typeface="Calibri"/>
              <a:cs typeface="Calibri"/>
            </a:endParaRPr>
          </a:p>
        </p:txBody>
      </p:sp>
      <p:pic>
        <p:nvPicPr>
          <p:cNvPr id="6" name="Graphic 5">
            <a:extLst>
              <a:ext uri="{FF2B5EF4-FFF2-40B4-BE49-F238E27FC236}">
                <a16:creationId xmlns:a16="http://schemas.microsoft.com/office/drawing/2014/main" id="{A361B6A1-5BED-6505-316B-6E7BDE8FF4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5760" y="6199893"/>
            <a:ext cx="4268437" cy="467063"/>
          </a:xfrm>
          <a:prstGeom prst="rect">
            <a:avLst/>
          </a:prstGeom>
        </p:spPr>
      </p:pic>
      <p:pic>
        <p:nvPicPr>
          <p:cNvPr id="8" name="Picture 7" descr="A close-up of a logo&#10;&#10;Description automatically generated">
            <a:extLst>
              <a:ext uri="{FF2B5EF4-FFF2-40B4-BE49-F238E27FC236}">
                <a16:creationId xmlns:a16="http://schemas.microsoft.com/office/drawing/2014/main" id="{913065C3-FDF0-1E3A-362A-C7A4E2003194}"/>
              </a:ext>
            </a:extLst>
          </p:cNvPr>
          <p:cNvPicPr>
            <a:picLocks noChangeAspect="1"/>
          </p:cNvPicPr>
          <p:nvPr/>
        </p:nvPicPr>
        <p:blipFill>
          <a:blip r:embed="rId5"/>
          <a:stretch>
            <a:fillRect/>
          </a:stretch>
        </p:blipFill>
        <p:spPr>
          <a:xfrm>
            <a:off x="4632960" y="6098363"/>
            <a:ext cx="2885440" cy="655674"/>
          </a:xfrm>
          <a:prstGeom prst="rect">
            <a:avLst/>
          </a:prstGeom>
          <a:ln>
            <a:solidFill>
              <a:schemeClr val="bg1"/>
            </a:solidFill>
          </a:ln>
        </p:spPr>
      </p:pic>
    </p:spTree>
    <p:extLst>
      <p:ext uri="{BB962C8B-B14F-4D97-AF65-F5344CB8AC3E}">
        <p14:creationId xmlns:p14="http://schemas.microsoft.com/office/powerpoint/2010/main" val="236200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p:txBody>
          <a:bodyPr/>
          <a:lstStyle/>
          <a:p>
            <a:r>
              <a:rPr lang="en-US">
                <a:latin typeface="Calibri Light"/>
                <a:ea typeface="Calibri Light"/>
                <a:cs typeface="Calibri Light"/>
              </a:rPr>
              <a:t>Methods</a:t>
            </a:r>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a:xfrm>
            <a:off x="838200" y="1479262"/>
            <a:ext cx="10487892" cy="5376572"/>
          </a:xfrm>
        </p:spPr>
        <p:txBody>
          <a:bodyPr vert="horz" lIns="91440" tIns="45720" rIns="91440" bIns="45720" rtlCol="0" anchor="t">
            <a:normAutofit/>
          </a:bodyPr>
          <a:lstStyle/>
          <a:p>
            <a:pPr marL="457200" indent="-457200">
              <a:lnSpc>
                <a:spcPct val="100000"/>
              </a:lnSpc>
            </a:pPr>
            <a:r>
              <a:rPr lang="en-US" sz="2400" dirty="0">
                <a:latin typeface="Calibri" panose="020F0502020204030204" pitchFamily="34" charset="0"/>
                <a:ea typeface="Calibri"/>
                <a:cs typeface="Calibri" panose="020F0502020204030204" pitchFamily="34" charset="0"/>
              </a:rPr>
              <a:t>Write queries in SQL to retrieve and manipulate RN datasets from HPDS V2 database using the </a:t>
            </a:r>
            <a:r>
              <a:rPr lang="en-US" sz="2400" dirty="0" err="1">
                <a:latin typeface="Calibri" panose="020F0502020204030204" pitchFamily="34" charset="0"/>
                <a:ea typeface="Calibri"/>
                <a:cs typeface="Calibri" panose="020F0502020204030204" pitchFamily="34" charset="0"/>
              </a:rPr>
              <a:t>pgAdmin</a:t>
            </a:r>
            <a:r>
              <a:rPr lang="en-US" sz="2400" dirty="0">
                <a:latin typeface="Calibri" panose="020F0502020204030204" pitchFamily="34" charset="0"/>
                <a:ea typeface="Calibri"/>
                <a:cs typeface="Calibri" panose="020F0502020204030204" pitchFamily="34" charset="0"/>
              </a:rPr>
              <a:t> tool for PostgreSQL</a:t>
            </a:r>
          </a:p>
          <a:p>
            <a:pPr marL="914400" lvl="1">
              <a:lnSpc>
                <a:spcPct val="100000"/>
              </a:lnSpc>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Window functions</a:t>
            </a:r>
          </a:p>
          <a:p>
            <a:pPr marL="914400" lvl="1">
              <a:lnSpc>
                <a:spcPct val="100000"/>
              </a:lnSpc>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Common table expressions</a:t>
            </a:r>
          </a:p>
          <a:p>
            <a:pPr marL="914400" lvl="1">
              <a:lnSpc>
                <a:spcPct val="100000"/>
              </a:lnSpc>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Subqueries</a:t>
            </a:r>
          </a:p>
          <a:p>
            <a:pPr marL="914400" lvl="1">
              <a:lnSpc>
                <a:spcPct val="100000"/>
              </a:lnSpc>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Joins with crosswalk tables</a:t>
            </a:r>
            <a:endParaRPr lang="en-US" dirty="0">
              <a:latin typeface="Calibri" panose="020F0502020204030204" pitchFamily="34" charset="0"/>
              <a:cs typeface="Calibri" panose="020F0502020204030204" pitchFamily="34" charset="0"/>
            </a:endParaRPr>
          </a:p>
          <a:p>
            <a:pPr marL="914400" lvl="1">
              <a:lnSpc>
                <a:spcPct val="100000"/>
              </a:lnSpc>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Table creation</a:t>
            </a:r>
          </a:p>
          <a:p>
            <a:pPr marL="457200" indent="-457200">
              <a:lnSpc>
                <a:spcPct val="100000"/>
              </a:lnSpc>
            </a:pPr>
            <a:r>
              <a:rPr lang="en-US" sz="2400" dirty="0">
                <a:latin typeface="Calibri" panose="020F0502020204030204" pitchFamily="34" charset="0"/>
                <a:ea typeface="Calibri"/>
                <a:cs typeface="Calibri" panose="020F0502020204030204" pitchFamily="34" charset="0"/>
              </a:rPr>
              <a:t>Use Python Pandas to manipulate data frames for initial analysis</a:t>
            </a:r>
          </a:p>
          <a:p>
            <a:pPr marL="457200" indent="-457200">
              <a:lnSpc>
                <a:spcPct val="100000"/>
              </a:lnSpc>
            </a:pPr>
            <a:r>
              <a:rPr lang="en-US" sz="2400" dirty="0">
                <a:latin typeface="Calibri" panose="020F0502020204030204" pitchFamily="34" charset="0"/>
                <a:ea typeface="Calibri"/>
                <a:cs typeface="Calibri" panose="020F0502020204030204" pitchFamily="34" charset="0"/>
              </a:rPr>
              <a:t>Create data visualizations to make comparisons and answer research questions</a:t>
            </a:r>
          </a:p>
          <a:p>
            <a:pPr marL="914400" lvl="1">
              <a:lnSpc>
                <a:spcPct val="100000"/>
              </a:lnSpc>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Tableau </a:t>
            </a:r>
          </a:p>
          <a:p>
            <a:pPr marL="914400" lvl="1">
              <a:lnSpc>
                <a:spcPct val="100000"/>
              </a:lnSpc>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Observable Plot in </a:t>
            </a:r>
            <a:r>
              <a:rPr lang="en-US" sz="2000" dirty="0" err="1">
                <a:latin typeface="Calibri" panose="020F0502020204030204" pitchFamily="34" charset="0"/>
                <a:ea typeface="Calibri"/>
                <a:cs typeface="Calibri" panose="020F0502020204030204" pitchFamily="34" charset="0"/>
              </a:rPr>
              <a:t>Javascript</a:t>
            </a:r>
            <a:endParaRPr lang="en-US" dirty="0">
              <a:latin typeface="Calibri" panose="020F0502020204030204" pitchFamily="34" charset="0"/>
              <a:cs typeface="Calibri" panose="020F0502020204030204" pitchFamily="34" charset="0"/>
            </a:endParaRPr>
          </a:p>
          <a:p>
            <a:pPr marL="457200" indent="-457200">
              <a:lnSpc>
                <a:spcPct val="100000"/>
              </a:lnSpc>
            </a:pPr>
            <a:r>
              <a:rPr lang="en-US" sz="2400" dirty="0">
                <a:latin typeface="Calibri" panose="020F0502020204030204" pitchFamily="34" charset="0"/>
                <a:ea typeface="Calibri"/>
                <a:cs typeface="Calibri" panose="020F0502020204030204" pitchFamily="34" charset="0"/>
              </a:rPr>
              <a:t>Deliverables created throughout the course of the internship in the form of data visualizations and team meeting presentation</a:t>
            </a:r>
          </a:p>
          <a:p>
            <a:pPr marL="914400" lvl="1">
              <a:lnSpc>
                <a:spcPct val="100000"/>
              </a:lnSpc>
              <a:buFont typeface="Courier New" panose="020B0604020202020204" pitchFamily="34" charset="0"/>
              <a:buChar char="o"/>
            </a:pPr>
            <a:endParaRPr lang="en-US" sz="2000" dirty="0">
              <a:latin typeface="Calibri"/>
              <a:ea typeface="Calibri"/>
              <a:cs typeface="Calibri"/>
            </a:endParaRPr>
          </a:p>
          <a:p>
            <a:pPr marL="914400" lvl="1">
              <a:lnSpc>
                <a:spcPct val="100000"/>
              </a:lnSpc>
              <a:buFont typeface="Courier New" panose="020B0604020202020204" pitchFamily="34" charset="0"/>
              <a:buChar char="o"/>
            </a:pPr>
            <a:endParaRPr lang="en-US" sz="2000" dirty="0">
              <a:latin typeface="Calibri"/>
              <a:ea typeface="Calibri"/>
              <a:cs typeface="Calibri"/>
            </a:endParaRPr>
          </a:p>
        </p:txBody>
      </p:sp>
    </p:spTree>
    <p:extLst>
      <p:ext uri="{BB962C8B-B14F-4D97-AF65-F5344CB8AC3E}">
        <p14:creationId xmlns:p14="http://schemas.microsoft.com/office/powerpoint/2010/main" val="91509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p:txBody>
          <a:bodyPr/>
          <a:lstStyle/>
          <a:p>
            <a:r>
              <a:rPr lang="en-US">
                <a:latin typeface="Calibri Light"/>
                <a:ea typeface="Calibri Light"/>
                <a:cs typeface="Calibri Light"/>
              </a:rPr>
              <a:t>Dataset Creation</a:t>
            </a:r>
            <a:endParaRPr lang="en-US"/>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a:xfrm>
            <a:off x="838200" y="1700934"/>
            <a:ext cx="10515600" cy="4351338"/>
          </a:xfrm>
        </p:spPr>
        <p:txBody>
          <a:bodyPr vert="horz" lIns="91440" tIns="45720" rIns="91440" bIns="45720" rtlCol="0" anchor="t">
            <a:normAutofit/>
          </a:bodyPr>
          <a:lstStyle/>
          <a:p>
            <a:pPr>
              <a:lnSpc>
                <a:spcPct val="100000"/>
              </a:lnSpc>
            </a:pPr>
            <a:r>
              <a:rPr lang="en-US" sz="2500">
                <a:latin typeface="Calibri"/>
                <a:ea typeface="Calibri"/>
                <a:cs typeface="Calibri"/>
              </a:rPr>
              <a:t>RN licenses must be renewed every 2 years</a:t>
            </a:r>
            <a:endParaRPr lang="en-US" sz="2500"/>
          </a:p>
          <a:p>
            <a:pPr>
              <a:lnSpc>
                <a:spcPct val="100000"/>
              </a:lnSpc>
            </a:pPr>
            <a:r>
              <a:rPr lang="en-US" sz="2500">
                <a:latin typeface="Calibri"/>
                <a:ea typeface="Calibri"/>
                <a:cs typeface="Calibri"/>
              </a:rPr>
              <a:t>Upon license renewal, the nursing board receives updated data on individual</a:t>
            </a:r>
          </a:p>
          <a:p>
            <a:pPr>
              <a:lnSpc>
                <a:spcPct val="100000"/>
              </a:lnSpc>
            </a:pPr>
            <a:r>
              <a:rPr lang="en-US" sz="2500">
                <a:latin typeface="Calibri"/>
                <a:ea typeface="Calibri"/>
                <a:cs typeface="Calibri"/>
              </a:rPr>
              <a:t>Must take 2-year cycle into account to analyze data accurately</a:t>
            </a:r>
          </a:p>
          <a:p>
            <a:pPr>
              <a:lnSpc>
                <a:spcPct val="100000"/>
              </a:lnSpc>
            </a:pPr>
            <a:r>
              <a:rPr lang="en-US" sz="2500">
                <a:latin typeface="Calibri"/>
                <a:ea typeface="Calibri"/>
                <a:cs typeface="Calibri"/>
              </a:rPr>
              <a:t>Approach:</a:t>
            </a:r>
          </a:p>
          <a:p>
            <a:pPr lvl="1">
              <a:lnSpc>
                <a:spcPct val="100000"/>
              </a:lnSpc>
              <a:buFont typeface="Courier New" panose="020B0604020202020204" pitchFamily="34" charset="0"/>
              <a:buChar char="o"/>
            </a:pPr>
            <a:r>
              <a:rPr lang="en-US" sz="2200">
                <a:latin typeface="Calibri"/>
                <a:ea typeface="Calibri"/>
                <a:cs typeface="Calibri"/>
              </a:rPr>
              <a:t>Subset data by RNs who renewed licenses in 2020</a:t>
            </a:r>
          </a:p>
          <a:p>
            <a:pPr lvl="1">
              <a:lnSpc>
                <a:spcPct val="100000"/>
              </a:lnSpc>
              <a:buFont typeface="Courier New" panose="020B0604020202020204" pitchFamily="34" charset="0"/>
              <a:buChar char="o"/>
            </a:pPr>
            <a:r>
              <a:rPr lang="en-US" sz="2200">
                <a:latin typeface="Calibri"/>
                <a:ea typeface="Calibri"/>
                <a:cs typeface="Calibri"/>
              </a:rPr>
              <a:t>Analyze same individuals 2 years later in 2022 to determine retention or exit</a:t>
            </a:r>
          </a:p>
          <a:p>
            <a:pPr lvl="1">
              <a:lnSpc>
                <a:spcPct val="100000"/>
              </a:lnSpc>
              <a:buFont typeface="Courier New" panose="020B0604020202020204" pitchFamily="34" charset="0"/>
              <a:buChar char="o"/>
            </a:pPr>
            <a:r>
              <a:rPr lang="en-US" sz="2200">
                <a:latin typeface="Calibri"/>
                <a:ea typeface="Calibri"/>
                <a:cs typeface="Calibri"/>
              </a:rPr>
              <a:t>Compare groups in 2020 to determine factors that predict retention or exit</a:t>
            </a:r>
          </a:p>
          <a:p>
            <a:pPr lvl="1">
              <a:lnSpc>
                <a:spcPct val="100000"/>
              </a:lnSpc>
              <a:buFont typeface="Courier New" panose="020B0604020202020204" pitchFamily="34" charset="0"/>
              <a:buChar char="o"/>
            </a:pPr>
            <a:endParaRPr lang="en-US" sz="2100">
              <a:latin typeface="Calibri"/>
              <a:ea typeface="Calibri"/>
              <a:cs typeface="Calibri"/>
            </a:endParaRPr>
          </a:p>
          <a:p>
            <a:pPr>
              <a:lnSpc>
                <a:spcPct val="150000"/>
              </a:lnSpc>
            </a:pPr>
            <a:endParaRPr lang="en-US">
              <a:latin typeface="Calibri"/>
              <a:ea typeface="Calibri"/>
              <a:cs typeface="Calibri"/>
            </a:endParaRPr>
          </a:p>
        </p:txBody>
      </p:sp>
    </p:spTree>
    <p:extLst>
      <p:ext uri="{BB962C8B-B14F-4D97-AF65-F5344CB8AC3E}">
        <p14:creationId xmlns:p14="http://schemas.microsoft.com/office/powerpoint/2010/main" val="155576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p:txBody>
          <a:bodyPr/>
          <a:lstStyle/>
          <a:p>
            <a:r>
              <a:rPr lang="en-US">
                <a:latin typeface="Calibri Light"/>
                <a:ea typeface="Calibri Light"/>
                <a:cs typeface="Calibri Light"/>
              </a:rPr>
              <a:t>2020 – 2022 Analysis Cohort</a:t>
            </a:r>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p:txBody>
          <a:bodyPr vert="horz" lIns="91440" tIns="45720" rIns="91440" bIns="45720" rtlCol="0" anchor="t">
            <a:normAutofit/>
          </a:bodyPr>
          <a:lstStyle/>
          <a:p>
            <a:pPr>
              <a:lnSpc>
                <a:spcPct val="150000"/>
              </a:lnSpc>
            </a:pPr>
            <a:r>
              <a:rPr lang="en-US" b="1">
                <a:latin typeface="Calibri"/>
                <a:ea typeface="Calibri"/>
                <a:cs typeface="Calibri"/>
              </a:rPr>
              <a:t>50,529 </a:t>
            </a:r>
            <a:r>
              <a:rPr lang="en-US">
                <a:latin typeface="Calibri"/>
                <a:ea typeface="Calibri"/>
                <a:cs typeface="Calibri"/>
              </a:rPr>
              <a:t>RNs renewed a license in 2020 in NC</a:t>
            </a:r>
          </a:p>
          <a:p>
            <a:pPr lvl="1">
              <a:lnSpc>
                <a:spcPct val="150000"/>
              </a:lnSpc>
              <a:buFont typeface="Courier New" panose="020B0604020202020204" pitchFamily="34" charset="0"/>
              <a:buChar char="o"/>
            </a:pPr>
            <a:r>
              <a:rPr lang="en-US" sz="2700">
                <a:latin typeface="Calibri"/>
                <a:ea typeface="Calibri"/>
                <a:cs typeface="Calibri"/>
              </a:rPr>
              <a:t>Of those:</a:t>
            </a:r>
          </a:p>
          <a:p>
            <a:pPr lvl="2">
              <a:lnSpc>
                <a:spcPct val="150000"/>
              </a:lnSpc>
              <a:buFont typeface="Wingdings" panose="020B0604020202020204" pitchFamily="34" charset="0"/>
              <a:buChar char="§"/>
            </a:pPr>
            <a:r>
              <a:rPr lang="en-US" sz="2600" b="1">
                <a:latin typeface="Calibri"/>
                <a:ea typeface="Calibri"/>
                <a:cs typeface="Calibri"/>
              </a:rPr>
              <a:t>43,288 </a:t>
            </a:r>
            <a:r>
              <a:rPr lang="en-US" sz="2600">
                <a:latin typeface="Calibri"/>
                <a:ea typeface="Calibri"/>
                <a:cs typeface="Calibri"/>
              </a:rPr>
              <a:t>RNs were active in 2022 (retained)</a:t>
            </a:r>
          </a:p>
          <a:p>
            <a:pPr lvl="2">
              <a:lnSpc>
                <a:spcPct val="150000"/>
              </a:lnSpc>
              <a:buFont typeface="Wingdings" panose="020B0604020202020204" pitchFamily="34" charset="0"/>
              <a:buChar char="§"/>
            </a:pPr>
            <a:r>
              <a:rPr lang="en-US" sz="2600" b="1">
                <a:latin typeface="Calibri"/>
                <a:ea typeface="Calibri"/>
                <a:cs typeface="Calibri"/>
              </a:rPr>
              <a:t>7,241 </a:t>
            </a:r>
            <a:r>
              <a:rPr lang="en-US" sz="2600">
                <a:latin typeface="Calibri"/>
                <a:ea typeface="Calibri"/>
                <a:cs typeface="Calibri"/>
              </a:rPr>
              <a:t>RNs were inactive in 2022 (exited)</a:t>
            </a:r>
          </a:p>
          <a:p>
            <a:pPr lvl="2">
              <a:lnSpc>
                <a:spcPct val="150000"/>
              </a:lnSpc>
              <a:buFont typeface="Wingdings" panose="020B0604020202020204" pitchFamily="34" charset="0"/>
              <a:buChar char="§"/>
            </a:pPr>
            <a:r>
              <a:rPr lang="en-US" sz="2600" b="1">
                <a:latin typeface="Calibri"/>
                <a:ea typeface="Calibri"/>
                <a:cs typeface="Calibri"/>
              </a:rPr>
              <a:t>85.67% </a:t>
            </a:r>
            <a:r>
              <a:rPr lang="en-US" sz="2600">
                <a:latin typeface="Calibri"/>
                <a:ea typeface="Calibri"/>
                <a:cs typeface="Calibri"/>
              </a:rPr>
              <a:t>retention 2020 – 2022</a:t>
            </a:r>
          </a:p>
          <a:p>
            <a:pPr>
              <a:lnSpc>
                <a:spcPct val="150000"/>
              </a:lnSpc>
            </a:pPr>
            <a:endParaRPr lang="en-US" sz="3200">
              <a:latin typeface="Calibri"/>
              <a:ea typeface="Calibri"/>
              <a:cs typeface="Calibri"/>
            </a:endParaRPr>
          </a:p>
        </p:txBody>
      </p:sp>
    </p:spTree>
    <p:extLst>
      <p:ext uri="{BB962C8B-B14F-4D97-AF65-F5344CB8AC3E}">
        <p14:creationId xmlns:p14="http://schemas.microsoft.com/office/powerpoint/2010/main" val="187176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a:xfrm>
            <a:off x="547254" y="365125"/>
            <a:ext cx="2479965" cy="1339417"/>
          </a:xfrm>
        </p:spPr>
        <p:txBody>
          <a:bodyPr>
            <a:normAutofit/>
          </a:bodyPr>
          <a:lstStyle/>
          <a:p>
            <a:r>
              <a:rPr lang="en-US" sz="4000">
                <a:latin typeface="Calibri Light"/>
                <a:ea typeface="Calibri Light"/>
                <a:cs typeface="Calibri Light"/>
              </a:rPr>
              <a:t>Age Breakdown</a:t>
            </a:r>
            <a:endParaRPr lang="en-US"/>
          </a:p>
        </p:txBody>
      </p:sp>
      <p:sp>
        <p:nvSpPr>
          <p:cNvPr id="6" name="TextBox 5">
            <a:extLst>
              <a:ext uri="{FF2B5EF4-FFF2-40B4-BE49-F238E27FC236}">
                <a16:creationId xmlns:a16="http://schemas.microsoft.com/office/drawing/2014/main" id="{67E41525-3274-7407-2AC3-8BE2FFE5582E}"/>
              </a:ext>
            </a:extLst>
          </p:cNvPr>
          <p:cNvSpPr txBox="1"/>
          <p:nvPr/>
        </p:nvSpPr>
        <p:spPr>
          <a:xfrm>
            <a:off x="551137" y="1831236"/>
            <a:ext cx="24760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ea typeface="Calibri"/>
                <a:cs typeface="Calibri"/>
              </a:rPr>
              <a:t>RNs who exited the workforce in 2022 were more likely to be early career (25-35) or late career (&gt;65)</a:t>
            </a:r>
          </a:p>
        </p:txBody>
      </p:sp>
      <p:grpSp>
        <p:nvGrpSpPr>
          <p:cNvPr id="5" name="Group 4">
            <a:extLst>
              <a:ext uri="{FF2B5EF4-FFF2-40B4-BE49-F238E27FC236}">
                <a16:creationId xmlns:a16="http://schemas.microsoft.com/office/drawing/2014/main" id="{85C2D98A-5D74-94C3-75E9-793EFF2D9243}"/>
              </a:ext>
            </a:extLst>
          </p:cNvPr>
          <p:cNvGrpSpPr/>
          <p:nvPr/>
        </p:nvGrpSpPr>
        <p:grpSpPr>
          <a:xfrm>
            <a:off x="4119834" y="1034833"/>
            <a:ext cx="6350326" cy="5080261"/>
            <a:chOff x="4119834" y="1034833"/>
            <a:chExt cx="6350326" cy="5080261"/>
          </a:xfrm>
        </p:grpSpPr>
        <p:pic>
          <p:nvPicPr>
            <p:cNvPr id="10" name="Picture 9" descr="A graph of different colored squares&#10;&#10;Description automatically generated with medium confidence">
              <a:extLst>
                <a:ext uri="{FF2B5EF4-FFF2-40B4-BE49-F238E27FC236}">
                  <a16:creationId xmlns:a16="http://schemas.microsoft.com/office/drawing/2014/main" id="{BEB69EDC-6296-769C-A556-851119400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834" y="1034833"/>
              <a:ext cx="6350326" cy="5080261"/>
            </a:xfrm>
            <a:prstGeom prst="rect">
              <a:avLst/>
            </a:prstGeom>
          </p:spPr>
        </p:pic>
        <p:sp>
          <p:nvSpPr>
            <p:cNvPr id="4" name="TextBox 3">
              <a:extLst>
                <a:ext uri="{FF2B5EF4-FFF2-40B4-BE49-F238E27FC236}">
                  <a16:creationId xmlns:a16="http://schemas.microsoft.com/office/drawing/2014/main" id="{8DC3D6A2-7283-A69F-439C-F8CCE2756FD2}"/>
                </a:ext>
              </a:extLst>
            </p:cNvPr>
            <p:cNvSpPr txBox="1"/>
            <p:nvPr/>
          </p:nvSpPr>
          <p:spPr>
            <a:xfrm>
              <a:off x="4119834" y="1034833"/>
              <a:ext cx="1357488" cy="369332"/>
            </a:xfrm>
            <a:prstGeom prst="rect">
              <a:avLst/>
            </a:prstGeom>
            <a:solidFill>
              <a:schemeClr val="bg1"/>
            </a:solidFill>
          </p:spPr>
          <p:txBody>
            <a:bodyPr wrap="none" rtlCol="0">
              <a:spAutoFit/>
            </a:bodyPr>
            <a:lstStyle/>
            <a:p>
              <a:r>
                <a:rPr lang="en-US" b="1" dirty="0"/>
                <a:t>Age in 2022</a:t>
              </a:r>
            </a:p>
          </p:txBody>
        </p:sp>
      </p:grpSp>
    </p:spTree>
    <p:extLst>
      <p:ext uri="{BB962C8B-B14F-4D97-AF65-F5344CB8AC3E}">
        <p14:creationId xmlns:p14="http://schemas.microsoft.com/office/powerpoint/2010/main" val="330128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D6A4-6721-9DAD-1C55-380FB7ACFD68}"/>
              </a:ext>
            </a:extLst>
          </p:cNvPr>
          <p:cNvSpPr>
            <a:spLocks noGrp="1"/>
          </p:cNvSpPr>
          <p:nvPr>
            <p:ph type="title"/>
          </p:nvPr>
        </p:nvSpPr>
        <p:spPr/>
        <p:txBody>
          <a:bodyPr/>
          <a:lstStyle/>
          <a:p>
            <a:r>
              <a:rPr lang="en-US">
                <a:latin typeface="Calibri Light"/>
                <a:ea typeface="Calibri Light"/>
                <a:cs typeface="Calibri Light"/>
              </a:rPr>
              <a:t>Why did RNs exit the workforce in 2022?</a:t>
            </a:r>
          </a:p>
        </p:txBody>
      </p:sp>
      <p:grpSp>
        <p:nvGrpSpPr>
          <p:cNvPr id="5" name="Group 4">
            <a:extLst>
              <a:ext uri="{FF2B5EF4-FFF2-40B4-BE49-F238E27FC236}">
                <a16:creationId xmlns:a16="http://schemas.microsoft.com/office/drawing/2014/main" id="{9C5DEE96-6B16-FC8E-2891-9A5CF352755C}"/>
              </a:ext>
            </a:extLst>
          </p:cNvPr>
          <p:cNvGrpSpPr/>
          <p:nvPr/>
        </p:nvGrpSpPr>
        <p:grpSpPr>
          <a:xfrm>
            <a:off x="2273830" y="1616275"/>
            <a:ext cx="7644339" cy="4926295"/>
            <a:chOff x="2273830" y="1616275"/>
            <a:chExt cx="7644339" cy="4926295"/>
          </a:xfrm>
        </p:grpSpPr>
        <p:grpSp>
          <p:nvGrpSpPr>
            <p:cNvPr id="16" name="Group 15">
              <a:extLst>
                <a:ext uri="{FF2B5EF4-FFF2-40B4-BE49-F238E27FC236}">
                  <a16:creationId xmlns:a16="http://schemas.microsoft.com/office/drawing/2014/main" id="{8BF1B2D8-2BAA-96E1-E1BA-EFD2F5D28A97}"/>
                </a:ext>
              </a:extLst>
            </p:cNvPr>
            <p:cNvGrpSpPr/>
            <p:nvPr/>
          </p:nvGrpSpPr>
          <p:grpSpPr>
            <a:xfrm>
              <a:off x="2273830" y="1616275"/>
              <a:ext cx="7644339" cy="4926295"/>
              <a:chOff x="2273830" y="1616275"/>
              <a:chExt cx="7644339" cy="4926295"/>
            </a:xfrm>
          </p:grpSpPr>
          <p:pic>
            <p:nvPicPr>
              <p:cNvPr id="12" name="Picture 11" descr="A graph of employment and unemployment&#10;&#10;Description automatically generated with medium confidence">
                <a:extLst>
                  <a:ext uri="{FF2B5EF4-FFF2-40B4-BE49-F238E27FC236}">
                    <a16:creationId xmlns:a16="http://schemas.microsoft.com/office/drawing/2014/main" id="{C2003BCE-8A75-2437-5648-970402C6BB7D}"/>
                  </a:ext>
                </a:extLst>
              </p:cNvPr>
              <p:cNvPicPr>
                <a:picLocks noChangeAspect="1"/>
              </p:cNvPicPr>
              <p:nvPr/>
            </p:nvPicPr>
            <p:blipFill>
              <a:blip r:embed="rId2">
                <a:extLst>
                  <a:ext uri="{28A0092B-C50C-407E-A947-70E740481C1C}">
                    <a14:useLocalDpi xmlns:a14="http://schemas.microsoft.com/office/drawing/2010/main" val="0"/>
                  </a:ext>
                </a:extLst>
              </a:blip>
              <a:srcRect b="20731"/>
              <a:stretch/>
            </p:blipFill>
            <p:spPr>
              <a:xfrm>
                <a:off x="2273830" y="1694904"/>
                <a:ext cx="7644339" cy="4847666"/>
              </a:xfrm>
              <a:prstGeom prst="rect">
                <a:avLst/>
              </a:prstGeom>
            </p:spPr>
          </p:pic>
          <p:grpSp>
            <p:nvGrpSpPr>
              <p:cNvPr id="15" name="Group 14">
                <a:extLst>
                  <a:ext uri="{FF2B5EF4-FFF2-40B4-BE49-F238E27FC236}">
                    <a16:creationId xmlns:a16="http://schemas.microsoft.com/office/drawing/2014/main" id="{0F7943FE-FBA1-B1E1-9212-CADE1D1378FC}"/>
                  </a:ext>
                </a:extLst>
              </p:cNvPr>
              <p:cNvGrpSpPr/>
              <p:nvPr/>
            </p:nvGrpSpPr>
            <p:grpSpPr>
              <a:xfrm>
                <a:off x="6907696" y="1616275"/>
                <a:ext cx="1860451" cy="261610"/>
                <a:chOff x="6907696" y="1616275"/>
                <a:chExt cx="1860451" cy="261610"/>
              </a:xfrm>
            </p:grpSpPr>
            <p:sp>
              <p:nvSpPr>
                <p:cNvPr id="13" name="Rectangle 12">
                  <a:extLst>
                    <a:ext uri="{FF2B5EF4-FFF2-40B4-BE49-F238E27FC236}">
                      <a16:creationId xmlns:a16="http://schemas.microsoft.com/office/drawing/2014/main" id="{21032D47-4C5B-9A6A-CE0C-78EC6BF3FC21}"/>
                    </a:ext>
                  </a:extLst>
                </p:cNvPr>
                <p:cNvSpPr/>
                <p:nvPr/>
              </p:nvSpPr>
              <p:spPr>
                <a:xfrm>
                  <a:off x="6907696" y="1670810"/>
                  <a:ext cx="129208" cy="128173"/>
                </a:xfrm>
                <a:prstGeom prst="rect">
                  <a:avLst/>
                </a:prstGeom>
                <a:solidFill>
                  <a:srgbClr val="F649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D235B1-55B5-0279-A76D-A8E3CB31BE5A}"/>
                    </a:ext>
                  </a:extLst>
                </p:cNvPr>
                <p:cNvSpPr txBox="1"/>
                <p:nvPr/>
              </p:nvSpPr>
              <p:spPr>
                <a:xfrm>
                  <a:off x="7026965" y="1616275"/>
                  <a:ext cx="1741182" cy="261610"/>
                </a:xfrm>
                <a:prstGeom prst="rect">
                  <a:avLst/>
                </a:prstGeom>
                <a:noFill/>
              </p:spPr>
              <p:txBody>
                <a:bodyPr wrap="none" rtlCol="0">
                  <a:spAutoFit/>
                </a:bodyPr>
                <a:lstStyle/>
                <a:p>
                  <a:r>
                    <a:rPr lang="en-US" sz="1100" dirty="0"/>
                    <a:t>inactive in 2022 (n=7,241)</a:t>
                  </a:r>
                </a:p>
              </p:txBody>
            </p:sp>
          </p:grpSp>
        </p:grpSp>
        <p:sp>
          <p:nvSpPr>
            <p:cNvPr id="3" name="TextBox 2">
              <a:extLst>
                <a:ext uri="{FF2B5EF4-FFF2-40B4-BE49-F238E27FC236}">
                  <a16:creationId xmlns:a16="http://schemas.microsoft.com/office/drawing/2014/main" id="{76C613C3-11BF-C540-F700-B7D7372BB906}"/>
                </a:ext>
              </a:extLst>
            </p:cNvPr>
            <p:cNvSpPr txBox="1"/>
            <p:nvPr/>
          </p:nvSpPr>
          <p:spPr>
            <a:xfrm>
              <a:off x="2273830" y="1771113"/>
              <a:ext cx="2636619" cy="369332"/>
            </a:xfrm>
            <a:prstGeom prst="rect">
              <a:avLst/>
            </a:prstGeom>
            <a:solidFill>
              <a:schemeClr val="bg1"/>
            </a:solidFill>
          </p:spPr>
          <p:txBody>
            <a:bodyPr wrap="none" rtlCol="0">
              <a:spAutoFit/>
            </a:bodyPr>
            <a:lstStyle/>
            <a:p>
              <a:r>
                <a:rPr lang="en-US" b="1" dirty="0"/>
                <a:t>Reason Inactive in 2022</a:t>
              </a:r>
            </a:p>
          </p:txBody>
        </p:sp>
        <p:sp>
          <p:nvSpPr>
            <p:cNvPr id="4" name="TextBox 3">
              <a:extLst>
                <a:ext uri="{FF2B5EF4-FFF2-40B4-BE49-F238E27FC236}">
                  <a16:creationId xmlns:a16="http://schemas.microsoft.com/office/drawing/2014/main" id="{79E36859-960A-8182-B192-FA1FF977DF14}"/>
                </a:ext>
              </a:extLst>
            </p:cNvPr>
            <p:cNvSpPr txBox="1"/>
            <p:nvPr/>
          </p:nvSpPr>
          <p:spPr>
            <a:xfrm>
              <a:off x="2273830" y="4156841"/>
              <a:ext cx="3761735" cy="369332"/>
            </a:xfrm>
            <a:prstGeom prst="rect">
              <a:avLst/>
            </a:prstGeom>
            <a:solidFill>
              <a:schemeClr val="bg1"/>
            </a:solidFill>
          </p:spPr>
          <p:txBody>
            <a:bodyPr wrap="none" rtlCol="0">
              <a:spAutoFit/>
            </a:bodyPr>
            <a:lstStyle/>
            <a:p>
              <a:r>
                <a:rPr lang="en-US" b="1" dirty="0"/>
                <a:t>Reason for Unemployment in 2022</a:t>
              </a:r>
            </a:p>
          </p:txBody>
        </p:sp>
      </p:grpSp>
    </p:spTree>
    <p:extLst>
      <p:ext uri="{BB962C8B-B14F-4D97-AF65-F5344CB8AC3E}">
        <p14:creationId xmlns:p14="http://schemas.microsoft.com/office/powerpoint/2010/main" val="84765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C9CB-B05A-85FE-2E49-F802387FF57F}"/>
              </a:ext>
            </a:extLst>
          </p:cNvPr>
          <p:cNvSpPr>
            <a:spLocks noGrp="1"/>
          </p:cNvSpPr>
          <p:nvPr>
            <p:ph type="title"/>
          </p:nvPr>
        </p:nvSpPr>
        <p:spPr>
          <a:xfrm>
            <a:off x="831850" y="1612756"/>
            <a:ext cx="10515600" cy="2852737"/>
          </a:xfrm>
        </p:spPr>
        <p:txBody>
          <a:bodyPr>
            <a:normAutofit/>
          </a:bodyPr>
          <a:lstStyle/>
          <a:p>
            <a:r>
              <a:rPr lang="en-US" sz="4800">
                <a:latin typeface="Calibri Light"/>
                <a:ea typeface="Calibri Light"/>
                <a:cs typeface="Calibri Light"/>
              </a:rPr>
              <a:t>What factors may have contributed to retention or exit of RNs from the NC workforce?</a:t>
            </a:r>
          </a:p>
        </p:txBody>
      </p:sp>
      <p:sp>
        <p:nvSpPr>
          <p:cNvPr id="3" name="Text Placeholder 2">
            <a:extLst>
              <a:ext uri="{FF2B5EF4-FFF2-40B4-BE49-F238E27FC236}">
                <a16:creationId xmlns:a16="http://schemas.microsoft.com/office/drawing/2014/main" id="{38ED1701-84A3-DB7D-1D94-34886CD41B45}"/>
              </a:ext>
            </a:extLst>
          </p:cNvPr>
          <p:cNvSpPr>
            <a:spLocks noGrp="1"/>
          </p:cNvSpPr>
          <p:nvPr>
            <p:ph type="body" idx="1"/>
          </p:nvPr>
        </p:nvSpPr>
        <p:spPr/>
        <p:txBody>
          <a:bodyPr vert="horz" lIns="91440" tIns="45720" rIns="91440" bIns="45720" rtlCol="0" anchor="t">
            <a:normAutofit/>
          </a:bodyPr>
          <a:lstStyle/>
          <a:p>
            <a:r>
              <a:rPr lang="en-US" sz="2800">
                <a:solidFill>
                  <a:schemeClr val="tx1"/>
                </a:solidFill>
                <a:latin typeface="Calibri"/>
                <a:ea typeface="Calibri"/>
                <a:cs typeface="Calibri"/>
              </a:rPr>
              <a:t>Comparison of groups using 2020 data</a:t>
            </a:r>
          </a:p>
        </p:txBody>
      </p:sp>
    </p:spTree>
    <p:extLst>
      <p:ext uri="{BB962C8B-B14F-4D97-AF65-F5344CB8AC3E}">
        <p14:creationId xmlns:p14="http://schemas.microsoft.com/office/powerpoint/2010/main" val="18141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a:xfrm>
            <a:off x="238172" y="375667"/>
            <a:ext cx="10515600" cy="1325563"/>
          </a:xfrm>
        </p:spPr>
        <p:txBody>
          <a:bodyPr/>
          <a:lstStyle/>
          <a:p>
            <a:r>
              <a:rPr lang="en-US" dirty="0">
                <a:latin typeface="Calibri Light"/>
                <a:ea typeface="Calibri Light"/>
                <a:cs typeface="Calibri Light"/>
              </a:rPr>
              <a:t>Regional Impact on </a:t>
            </a:r>
            <a:br>
              <a:rPr lang="en-US" dirty="0">
                <a:latin typeface="Calibri Light"/>
                <a:ea typeface="Calibri Light"/>
                <a:cs typeface="Calibri Light"/>
              </a:rPr>
            </a:br>
            <a:r>
              <a:rPr lang="en-US" dirty="0">
                <a:latin typeface="Calibri Light"/>
                <a:ea typeface="Calibri Light"/>
                <a:cs typeface="Calibri Light"/>
              </a:rPr>
              <a:t>RN Retention</a:t>
            </a:r>
          </a:p>
        </p:txBody>
      </p:sp>
      <p:pic>
        <p:nvPicPr>
          <p:cNvPr id="5" name="Content Placeholder 4" descr="A map of the state of north carolina&#10;&#10;Description automatically generated">
            <a:extLst>
              <a:ext uri="{FF2B5EF4-FFF2-40B4-BE49-F238E27FC236}">
                <a16:creationId xmlns:a16="http://schemas.microsoft.com/office/drawing/2014/main" id="{3DC43F39-FA69-DF31-64B9-7C6D400DEEDA}"/>
              </a:ext>
            </a:extLst>
          </p:cNvPr>
          <p:cNvPicPr>
            <a:picLocks noGrp="1" noChangeAspect="1"/>
          </p:cNvPicPr>
          <p:nvPr>
            <p:ph idx="1"/>
          </p:nvPr>
        </p:nvPicPr>
        <p:blipFill>
          <a:blip r:embed="rId3"/>
          <a:srcRect l="63" b="21271"/>
          <a:stretch/>
        </p:blipFill>
        <p:spPr>
          <a:xfrm>
            <a:off x="7175000" y="93516"/>
            <a:ext cx="4760451" cy="2194560"/>
          </a:xfrm>
        </p:spPr>
      </p:pic>
      <p:sp>
        <p:nvSpPr>
          <p:cNvPr id="6" name="TextBox 5">
            <a:extLst>
              <a:ext uri="{FF2B5EF4-FFF2-40B4-BE49-F238E27FC236}">
                <a16:creationId xmlns:a16="http://schemas.microsoft.com/office/drawing/2014/main" id="{AAADF18E-77BF-C472-3559-A1091B86CFE0}"/>
              </a:ext>
            </a:extLst>
          </p:cNvPr>
          <p:cNvSpPr txBox="1"/>
          <p:nvPr/>
        </p:nvSpPr>
        <p:spPr>
          <a:xfrm>
            <a:off x="8375099" y="1682284"/>
            <a:ext cx="98713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dirty="0">
                <a:latin typeface="Arial"/>
                <a:ea typeface="Calibri"/>
                <a:cs typeface="Arial"/>
              </a:rPr>
              <a:t> (Charlotte)</a:t>
            </a:r>
          </a:p>
        </p:txBody>
      </p:sp>
      <p:grpSp>
        <p:nvGrpSpPr>
          <p:cNvPr id="13" name="Group 12">
            <a:extLst>
              <a:ext uri="{FF2B5EF4-FFF2-40B4-BE49-F238E27FC236}">
                <a16:creationId xmlns:a16="http://schemas.microsoft.com/office/drawing/2014/main" id="{C1233507-16F0-9FC5-D04F-61033FF42942}"/>
              </a:ext>
            </a:extLst>
          </p:cNvPr>
          <p:cNvGrpSpPr/>
          <p:nvPr/>
        </p:nvGrpSpPr>
        <p:grpSpPr>
          <a:xfrm>
            <a:off x="237965" y="2088715"/>
            <a:ext cx="5886880" cy="4669255"/>
            <a:chOff x="187861" y="2088715"/>
            <a:chExt cx="5886880" cy="4669255"/>
          </a:xfrm>
        </p:grpSpPr>
        <p:pic>
          <p:nvPicPr>
            <p:cNvPr id="15" name="Picture 14" descr="A graph with numbers and a bar chart&#10;&#10;Description automatically generated">
              <a:extLst>
                <a:ext uri="{FF2B5EF4-FFF2-40B4-BE49-F238E27FC236}">
                  <a16:creationId xmlns:a16="http://schemas.microsoft.com/office/drawing/2014/main" id="{AB884A92-4E76-E0F4-E4BF-22075201A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72" y="2088715"/>
              <a:ext cx="5836569" cy="4669255"/>
            </a:xfrm>
            <a:prstGeom prst="rect">
              <a:avLst/>
            </a:prstGeom>
          </p:spPr>
        </p:pic>
        <p:sp>
          <p:nvSpPr>
            <p:cNvPr id="10" name="TextBox 9">
              <a:extLst>
                <a:ext uri="{FF2B5EF4-FFF2-40B4-BE49-F238E27FC236}">
                  <a16:creationId xmlns:a16="http://schemas.microsoft.com/office/drawing/2014/main" id="{AFD71488-2F33-2C60-1614-EF860C4210C2}"/>
                </a:ext>
              </a:extLst>
            </p:cNvPr>
            <p:cNvSpPr txBox="1"/>
            <p:nvPr/>
          </p:nvSpPr>
          <p:spPr>
            <a:xfrm>
              <a:off x="187861" y="2088715"/>
              <a:ext cx="2716769" cy="369332"/>
            </a:xfrm>
            <a:prstGeom prst="rect">
              <a:avLst/>
            </a:prstGeom>
            <a:solidFill>
              <a:schemeClr val="bg1"/>
            </a:solidFill>
          </p:spPr>
          <p:txBody>
            <a:bodyPr wrap="none" rtlCol="0">
              <a:spAutoFit/>
            </a:bodyPr>
            <a:lstStyle/>
            <a:p>
              <a:r>
                <a:rPr lang="en-US" b="1" dirty="0"/>
                <a:t>NC AHEC Region in 2020</a:t>
              </a:r>
            </a:p>
          </p:txBody>
        </p:sp>
      </p:grpSp>
      <p:grpSp>
        <p:nvGrpSpPr>
          <p:cNvPr id="14" name="Group 13">
            <a:extLst>
              <a:ext uri="{FF2B5EF4-FFF2-40B4-BE49-F238E27FC236}">
                <a16:creationId xmlns:a16="http://schemas.microsoft.com/office/drawing/2014/main" id="{B1D0CFD3-FDD4-C7C3-68C1-850448B18AE2}"/>
              </a:ext>
            </a:extLst>
          </p:cNvPr>
          <p:cNvGrpSpPr/>
          <p:nvPr/>
        </p:nvGrpSpPr>
        <p:grpSpPr>
          <a:xfrm>
            <a:off x="6096000" y="2163014"/>
            <a:ext cx="4764066" cy="4565641"/>
            <a:chOff x="6096000" y="2163014"/>
            <a:chExt cx="4764066" cy="4565641"/>
          </a:xfrm>
        </p:grpSpPr>
        <p:grpSp>
          <p:nvGrpSpPr>
            <p:cNvPr id="9" name="Group 8">
              <a:extLst>
                <a:ext uri="{FF2B5EF4-FFF2-40B4-BE49-F238E27FC236}">
                  <a16:creationId xmlns:a16="http://schemas.microsoft.com/office/drawing/2014/main" id="{451DE0B0-C1A1-EA1E-AB6D-1B03B5AE9A9C}"/>
                </a:ext>
              </a:extLst>
            </p:cNvPr>
            <p:cNvGrpSpPr/>
            <p:nvPr/>
          </p:nvGrpSpPr>
          <p:grpSpPr>
            <a:xfrm>
              <a:off x="6147324" y="2163014"/>
              <a:ext cx="4712742" cy="4565641"/>
              <a:chOff x="6843774" y="2086906"/>
              <a:chExt cx="4712742" cy="4565641"/>
            </a:xfrm>
          </p:grpSpPr>
          <p:pic>
            <p:nvPicPr>
              <p:cNvPr id="11" name="Picture 10" descr="A graph of a number of people&#10;&#10;Description automatically generated with medium confidence">
                <a:extLst>
                  <a:ext uri="{FF2B5EF4-FFF2-40B4-BE49-F238E27FC236}">
                    <a16:creationId xmlns:a16="http://schemas.microsoft.com/office/drawing/2014/main" id="{B1FCF449-DCFA-0A64-3696-7F8F8467E7A0}"/>
                  </a:ext>
                </a:extLst>
              </p:cNvPr>
              <p:cNvPicPr>
                <a:picLocks noChangeAspect="1"/>
              </p:cNvPicPr>
              <p:nvPr/>
            </p:nvPicPr>
            <p:blipFill>
              <a:blip r:embed="rId5">
                <a:extLst>
                  <a:ext uri="{28A0092B-C50C-407E-A947-70E740481C1C}">
                    <a14:useLocalDpi xmlns:a14="http://schemas.microsoft.com/office/drawing/2010/main" val="0"/>
                  </a:ext>
                </a:extLst>
              </a:blip>
              <a:srcRect r="4"/>
              <a:stretch/>
            </p:blipFill>
            <p:spPr>
              <a:xfrm>
                <a:off x="6843774" y="2086906"/>
                <a:ext cx="4712742" cy="4565641"/>
              </a:xfrm>
              <a:prstGeom prst="rect">
                <a:avLst/>
              </a:prstGeom>
            </p:spPr>
          </p:pic>
          <p:sp>
            <p:nvSpPr>
              <p:cNvPr id="3" name="Rectangle 2">
                <a:extLst>
                  <a:ext uri="{FF2B5EF4-FFF2-40B4-BE49-F238E27FC236}">
                    <a16:creationId xmlns:a16="http://schemas.microsoft.com/office/drawing/2014/main" id="{B5FFCAEF-C971-A237-3DA4-1F0576026C78}"/>
                  </a:ext>
                </a:extLst>
              </p:cNvPr>
              <p:cNvSpPr/>
              <p:nvPr/>
            </p:nvSpPr>
            <p:spPr>
              <a:xfrm>
                <a:off x="7354395" y="5879805"/>
                <a:ext cx="641289" cy="265814"/>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E2FAF7-6A09-1357-D8AF-8494D8DCF0AB}"/>
                  </a:ext>
                </a:extLst>
              </p:cNvPr>
              <p:cNvSpPr/>
              <p:nvPr/>
            </p:nvSpPr>
            <p:spPr>
              <a:xfrm>
                <a:off x="7581014" y="4179349"/>
                <a:ext cx="414670" cy="265814"/>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F0DA57-74FA-E276-9F0F-3B127D259420}"/>
                  </a:ext>
                </a:extLst>
              </p:cNvPr>
              <p:cNvSpPr/>
              <p:nvPr/>
            </p:nvSpPr>
            <p:spPr>
              <a:xfrm>
                <a:off x="7354394" y="2902648"/>
                <a:ext cx="641289" cy="265814"/>
              </a:xfrm>
              <a:prstGeom prst="rect">
                <a:avLst/>
              </a:prstGeom>
              <a:noFill/>
              <a:ln>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642867-C5ED-9D65-100A-45282A343024}"/>
                  </a:ext>
                </a:extLst>
              </p:cNvPr>
              <p:cNvSpPr/>
              <p:nvPr/>
            </p:nvSpPr>
            <p:spPr>
              <a:xfrm>
                <a:off x="6940725" y="5438920"/>
                <a:ext cx="1054960" cy="265814"/>
              </a:xfrm>
              <a:prstGeom prst="rect">
                <a:avLst/>
              </a:prstGeom>
              <a:noFill/>
              <a:ln>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DB672B5D-94FF-A49F-563A-DFA393D93121}"/>
                </a:ext>
              </a:extLst>
            </p:cNvPr>
            <p:cNvSpPr txBox="1"/>
            <p:nvPr/>
          </p:nvSpPr>
          <p:spPr>
            <a:xfrm>
              <a:off x="6096000" y="2168582"/>
              <a:ext cx="4189095" cy="369332"/>
            </a:xfrm>
            <a:prstGeom prst="rect">
              <a:avLst/>
            </a:prstGeom>
            <a:solidFill>
              <a:schemeClr val="bg1"/>
            </a:solidFill>
          </p:spPr>
          <p:txBody>
            <a:bodyPr wrap="none" rtlCol="0">
              <a:spAutoFit/>
            </a:bodyPr>
            <a:lstStyle/>
            <a:p>
              <a:r>
                <a:rPr lang="en-US" b="1" dirty="0"/>
                <a:t>Active Status in 2022 by Region in 2020</a:t>
              </a:r>
            </a:p>
          </p:txBody>
        </p:sp>
      </p:grpSp>
    </p:spTree>
    <p:extLst>
      <p:ext uri="{BB962C8B-B14F-4D97-AF65-F5344CB8AC3E}">
        <p14:creationId xmlns:p14="http://schemas.microsoft.com/office/powerpoint/2010/main" val="3855609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C2A4625-2EE8-2DE2-94EE-C4D17D05FEB2}"/>
              </a:ext>
            </a:extLst>
          </p:cNvPr>
          <p:cNvSpPr>
            <a:spLocks noGrp="1"/>
          </p:cNvSpPr>
          <p:nvPr>
            <p:ph type="title"/>
          </p:nvPr>
        </p:nvSpPr>
        <p:spPr>
          <a:xfrm>
            <a:off x="572877" y="224527"/>
            <a:ext cx="2736564" cy="1992465"/>
          </a:xfrm>
        </p:spPr>
        <p:txBody>
          <a:bodyPr>
            <a:normAutofit/>
          </a:bodyPr>
          <a:lstStyle/>
          <a:p>
            <a:r>
              <a:rPr lang="en-US">
                <a:latin typeface="Calibri Light"/>
                <a:ea typeface="Calibri Light"/>
                <a:cs typeface="Calibri Light"/>
              </a:rPr>
              <a:t>County Rurality Impact</a:t>
            </a:r>
          </a:p>
        </p:txBody>
      </p:sp>
      <p:sp>
        <p:nvSpPr>
          <p:cNvPr id="25" name="TextBox 24">
            <a:extLst>
              <a:ext uri="{FF2B5EF4-FFF2-40B4-BE49-F238E27FC236}">
                <a16:creationId xmlns:a16="http://schemas.microsoft.com/office/drawing/2014/main" id="{AA737FAC-26AD-E12A-6238-85B30C7D1C8B}"/>
              </a:ext>
            </a:extLst>
          </p:cNvPr>
          <p:cNvSpPr txBox="1"/>
          <p:nvPr/>
        </p:nvSpPr>
        <p:spPr>
          <a:xfrm>
            <a:off x="572877" y="2816086"/>
            <a:ext cx="273656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panose="020F0502020204030204" pitchFamily="34" charset="0"/>
                <a:cs typeface="Calibri" panose="020F0502020204030204" pitchFamily="34" charset="0"/>
              </a:rPr>
              <a:t>There appears to be no impact of metro vs nonmetro county status on retention of RNs</a:t>
            </a:r>
          </a:p>
        </p:txBody>
      </p:sp>
      <p:grpSp>
        <p:nvGrpSpPr>
          <p:cNvPr id="3" name="Group 2">
            <a:extLst>
              <a:ext uri="{FF2B5EF4-FFF2-40B4-BE49-F238E27FC236}">
                <a16:creationId xmlns:a16="http://schemas.microsoft.com/office/drawing/2014/main" id="{3276DA10-797C-CABE-A635-2D7168014330}"/>
              </a:ext>
            </a:extLst>
          </p:cNvPr>
          <p:cNvGrpSpPr/>
          <p:nvPr/>
        </p:nvGrpSpPr>
        <p:grpSpPr>
          <a:xfrm>
            <a:off x="4087302" y="543127"/>
            <a:ext cx="7214681" cy="5771745"/>
            <a:chOff x="4087302" y="543127"/>
            <a:chExt cx="7214681" cy="5771745"/>
          </a:xfrm>
        </p:grpSpPr>
        <p:pic>
          <p:nvPicPr>
            <p:cNvPr id="6" name="Picture 5" descr="A graph of a number of people&#10;&#10;Description automatically generated with medium confidence">
              <a:extLst>
                <a:ext uri="{FF2B5EF4-FFF2-40B4-BE49-F238E27FC236}">
                  <a16:creationId xmlns:a16="http://schemas.microsoft.com/office/drawing/2014/main" id="{D14DBBDC-B4ED-4054-5F8B-4366A4E2F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302" y="543127"/>
              <a:ext cx="7214681" cy="5771745"/>
            </a:xfrm>
            <a:prstGeom prst="rect">
              <a:avLst/>
            </a:prstGeom>
          </p:spPr>
        </p:pic>
        <p:sp>
          <p:nvSpPr>
            <p:cNvPr id="2" name="TextBox 1">
              <a:extLst>
                <a:ext uri="{FF2B5EF4-FFF2-40B4-BE49-F238E27FC236}">
                  <a16:creationId xmlns:a16="http://schemas.microsoft.com/office/drawing/2014/main" id="{29210887-890D-ECEB-7547-53E12FB6BDD5}"/>
                </a:ext>
              </a:extLst>
            </p:cNvPr>
            <p:cNvSpPr txBox="1"/>
            <p:nvPr/>
          </p:nvSpPr>
          <p:spPr>
            <a:xfrm>
              <a:off x="4087302" y="543127"/>
              <a:ext cx="3113801" cy="369332"/>
            </a:xfrm>
            <a:prstGeom prst="rect">
              <a:avLst/>
            </a:prstGeom>
            <a:solidFill>
              <a:schemeClr val="bg1"/>
            </a:solidFill>
          </p:spPr>
          <p:txBody>
            <a:bodyPr wrap="none" rtlCol="0">
              <a:spAutoFit/>
            </a:bodyPr>
            <a:lstStyle/>
            <a:p>
              <a:r>
                <a:rPr lang="en-US" b="1" dirty="0"/>
                <a:t>County Metro Status in 2020</a:t>
              </a:r>
            </a:p>
          </p:txBody>
        </p:sp>
      </p:grpSp>
    </p:spTree>
    <p:extLst>
      <p:ext uri="{BB962C8B-B14F-4D97-AF65-F5344CB8AC3E}">
        <p14:creationId xmlns:p14="http://schemas.microsoft.com/office/powerpoint/2010/main" val="1532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51715EF-8DBE-9788-18F8-43CDBD863664}"/>
              </a:ext>
            </a:extLst>
          </p:cNvPr>
          <p:cNvGrpSpPr/>
          <p:nvPr/>
        </p:nvGrpSpPr>
        <p:grpSpPr>
          <a:xfrm>
            <a:off x="332959" y="835929"/>
            <a:ext cx="4461663" cy="6022071"/>
            <a:chOff x="332959" y="835929"/>
            <a:chExt cx="4461663" cy="6022071"/>
          </a:xfrm>
        </p:grpSpPr>
        <p:grpSp>
          <p:nvGrpSpPr>
            <p:cNvPr id="23" name="Group 22">
              <a:extLst>
                <a:ext uri="{FF2B5EF4-FFF2-40B4-BE49-F238E27FC236}">
                  <a16:creationId xmlns:a16="http://schemas.microsoft.com/office/drawing/2014/main" id="{52F556B2-2AE1-96B9-EC15-C35B185E597C}"/>
                </a:ext>
              </a:extLst>
            </p:cNvPr>
            <p:cNvGrpSpPr/>
            <p:nvPr/>
          </p:nvGrpSpPr>
          <p:grpSpPr>
            <a:xfrm>
              <a:off x="338642" y="835929"/>
              <a:ext cx="4455980" cy="6022071"/>
              <a:chOff x="338642" y="835929"/>
              <a:chExt cx="4455980" cy="6022071"/>
            </a:xfrm>
          </p:grpSpPr>
          <p:pic>
            <p:nvPicPr>
              <p:cNvPr id="17" name="Picture 16" descr="A screenshot of a graph&#10;&#10;Description automatically generated">
                <a:extLst>
                  <a:ext uri="{FF2B5EF4-FFF2-40B4-BE49-F238E27FC236}">
                    <a16:creationId xmlns:a16="http://schemas.microsoft.com/office/drawing/2014/main" id="{DFF1BA77-2FE8-C6E0-B4DE-E4698ACA08BD}"/>
                  </a:ext>
                </a:extLst>
              </p:cNvPr>
              <p:cNvPicPr>
                <a:picLocks noChangeAspect="1"/>
              </p:cNvPicPr>
              <p:nvPr/>
            </p:nvPicPr>
            <p:blipFill>
              <a:blip r:embed="rId2">
                <a:extLst>
                  <a:ext uri="{28A0092B-C50C-407E-A947-70E740481C1C}">
                    <a14:useLocalDpi xmlns:a14="http://schemas.microsoft.com/office/drawing/2010/main" val="0"/>
                  </a:ext>
                </a:extLst>
              </a:blip>
              <a:srcRect r="40805"/>
              <a:stretch/>
            </p:blipFill>
            <p:spPr>
              <a:xfrm>
                <a:off x="338642" y="835929"/>
                <a:ext cx="4455980" cy="6022071"/>
              </a:xfrm>
              <a:prstGeom prst="rect">
                <a:avLst/>
              </a:prstGeom>
            </p:spPr>
          </p:pic>
          <p:sp>
            <p:nvSpPr>
              <p:cNvPr id="21" name="Rectangle 20">
                <a:extLst>
                  <a:ext uri="{FF2B5EF4-FFF2-40B4-BE49-F238E27FC236}">
                    <a16:creationId xmlns:a16="http://schemas.microsoft.com/office/drawing/2014/main" id="{9F6115A8-7D1D-3CF7-D6FD-F24DAE0D7417}"/>
                  </a:ext>
                </a:extLst>
              </p:cNvPr>
              <p:cNvSpPr/>
              <p:nvPr/>
            </p:nvSpPr>
            <p:spPr>
              <a:xfrm>
                <a:off x="3225800" y="889613"/>
                <a:ext cx="1568822" cy="346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790260E2-064C-B8A9-59FD-E6761C21AD3D}"/>
                </a:ext>
              </a:extLst>
            </p:cNvPr>
            <p:cNvSpPr txBox="1"/>
            <p:nvPr/>
          </p:nvSpPr>
          <p:spPr>
            <a:xfrm>
              <a:off x="332959" y="889613"/>
              <a:ext cx="3490186" cy="369332"/>
            </a:xfrm>
            <a:prstGeom prst="rect">
              <a:avLst/>
            </a:prstGeom>
            <a:solidFill>
              <a:schemeClr val="bg1"/>
            </a:solidFill>
          </p:spPr>
          <p:txBody>
            <a:bodyPr wrap="none" rtlCol="0">
              <a:spAutoFit/>
            </a:bodyPr>
            <a:lstStyle/>
            <a:p>
              <a:r>
                <a:rPr lang="en-US" b="1" dirty="0"/>
                <a:t>Primary Practice Setting in 2020</a:t>
              </a:r>
            </a:p>
          </p:txBody>
        </p:sp>
      </p:grpSp>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a:xfrm>
            <a:off x="338642" y="0"/>
            <a:ext cx="6362996" cy="1045029"/>
          </a:xfrm>
        </p:spPr>
        <p:txBody>
          <a:bodyPr>
            <a:normAutofit/>
          </a:bodyPr>
          <a:lstStyle/>
          <a:p>
            <a:r>
              <a:rPr lang="en-US">
                <a:latin typeface="Calibri Light"/>
                <a:ea typeface="Calibri Light"/>
                <a:cs typeface="Calibri Light"/>
              </a:rPr>
              <a:t>Impact of Practice Setting</a:t>
            </a:r>
          </a:p>
        </p:txBody>
      </p:sp>
      <p:grpSp>
        <p:nvGrpSpPr>
          <p:cNvPr id="12" name="Group 11">
            <a:extLst>
              <a:ext uri="{FF2B5EF4-FFF2-40B4-BE49-F238E27FC236}">
                <a16:creationId xmlns:a16="http://schemas.microsoft.com/office/drawing/2014/main" id="{17B8112F-37EF-D103-2711-4E718CFC31E4}"/>
              </a:ext>
            </a:extLst>
          </p:cNvPr>
          <p:cNvGrpSpPr/>
          <p:nvPr/>
        </p:nvGrpSpPr>
        <p:grpSpPr>
          <a:xfrm>
            <a:off x="4786155" y="845554"/>
            <a:ext cx="7156645" cy="5954990"/>
            <a:chOff x="4786155" y="845554"/>
            <a:chExt cx="7156645" cy="5954990"/>
          </a:xfrm>
        </p:grpSpPr>
        <p:grpSp>
          <p:nvGrpSpPr>
            <p:cNvPr id="10" name="Group 9">
              <a:extLst>
                <a:ext uri="{FF2B5EF4-FFF2-40B4-BE49-F238E27FC236}">
                  <a16:creationId xmlns:a16="http://schemas.microsoft.com/office/drawing/2014/main" id="{D78ED26A-FD1F-878F-84CC-F2F0B1F4288A}"/>
                </a:ext>
              </a:extLst>
            </p:cNvPr>
            <p:cNvGrpSpPr/>
            <p:nvPr/>
          </p:nvGrpSpPr>
          <p:grpSpPr>
            <a:xfrm>
              <a:off x="4786155" y="845554"/>
              <a:ext cx="7156645" cy="5954990"/>
              <a:chOff x="4786155" y="845554"/>
              <a:chExt cx="7156645" cy="5954990"/>
            </a:xfrm>
          </p:grpSpPr>
          <p:pic>
            <p:nvPicPr>
              <p:cNvPr id="11" name="Picture 10" descr="A graph of a number of people&#10;&#10;Description automatically generated with medium confidence">
                <a:extLst>
                  <a:ext uri="{FF2B5EF4-FFF2-40B4-BE49-F238E27FC236}">
                    <a16:creationId xmlns:a16="http://schemas.microsoft.com/office/drawing/2014/main" id="{5ADB2350-616C-573E-8578-4482B76FD2C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800305" y="845554"/>
                <a:ext cx="7142495" cy="5954990"/>
              </a:xfrm>
              <a:prstGeom prst="rect">
                <a:avLst/>
              </a:prstGeom>
            </p:spPr>
          </p:pic>
          <p:sp>
            <p:nvSpPr>
              <p:cNvPr id="8" name="TextBox 7">
                <a:extLst>
                  <a:ext uri="{FF2B5EF4-FFF2-40B4-BE49-F238E27FC236}">
                    <a16:creationId xmlns:a16="http://schemas.microsoft.com/office/drawing/2014/main" id="{75918BDF-0C2F-9E2C-D90E-5B5C80809697}"/>
                  </a:ext>
                </a:extLst>
              </p:cNvPr>
              <p:cNvSpPr txBox="1"/>
              <p:nvPr/>
            </p:nvSpPr>
            <p:spPr>
              <a:xfrm>
                <a:off x="4786155" y="878261"/>
                <a:ext cx="5125762" cy="369332"/>
              </a:xfrm>
              <a:prstGeom prst="rect">
                <a:avLst/>
              </a:prstGeom>
              <a:solidFill>
                <a:schemeClr val="bg1"/>
              </a:solidFill>
            </p:spPr>
            <p:txBody>
              <a:bodyPr wrap="none" rtlCol="0">
                <a:spAutoFit/>
              </a:bodyPr>
              <a:lstStyle/>
              <a:p>
                <a:r>
                  <a:rPr lang="en-US" b="1" dirty="0"/>
                  <a:t>Active Status in 2022 by Practice Setting in 2020</a:t>
                </a:r>
              </a:p>
            </p:txBody>
          </p:sp>
        </p:grpSp>
        <p:sp>
          <p:nvSpPr>
            <p:cNvPr id="25" name="Rectangle 24">
              <a:extLst>
                <a:ext uri="{FF2B5EF4-FFF2-40B4-BE49-F238E27FC236}">
                  <a16:creationId xmlns:a16="http://schemas.microsoft.com/office/drawing/2014/main" id="{F44D1C0A-F611-784D-E7A3-CAC802FCD0F2}"/>
                </a:ext>
              </a:extLst>
            </p:cNvPr>
            <p:cNvSpPr/>
            <p:nvPr/>
          </p:nvSpPr>
          <p:spPr>
            <a:xfrm>
              <a:off x="4786155" y="3979333"/>
              <a:ext cx="1369111" cy="211666"/>
            </a:xfrm>
            <a:prstGeom prst="rect">
              <a:avLst/>
            </a:prstGeom>
            <a:noFill/>
            <a:ln>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5965F72-6402-F316-85D0-14A9C1235D93}"/>
                </a:ext>
              </a:extLst>
            </p:cNvPr>
            <p:cNvSpPr/>
            <p:nvPr/>
          </p:nvSpPr>
          <p:spPr>
            <a:xfrm>
              <a:off x="5199321" y="1318437"/>
              <a:ext cx="955945" cy="21166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A0D97A-D2C0-C7CE-8C39-38018E39C83D}"/>
                </a:ext>
              </a:extLst>
            </p:cNvPr>
            <p:cNvSpPr/>
            <p:nvPr/>
          </p:nvSpPr>
          <p:spPr>
            <a:xfrm>
              <a:off x="5199320" y="1605398"/>
              <a:ext cx="955945" cy="21166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9DDD45B-BFB6-86CA-A6DB-D3C90913FC59}"/>
                </a:ext>
              </a:extLst>
            </p:cNvPr>
            <p:cNvSpPr/>
            <p:nvPr/>
          </p:nvSpPr>
          <p:spPr>
            <a:xfrm>
              <a:off x="5369441" y="5170859"/>
              <a:ext cx="799997" cy="21166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D46640-0711-6FDE-A777-BC937FB3EAF2}"/>
                </a:ext>
              </a:extLst>
            </p:cNvPr>
            <p:cNvSpPr/>
            <p:nvPr/>
          </p:nvSpPr>
          <p:spPr>
            <a:xfrm>
              <a:off x="5040630" y="5468453"/>
              <a:ext cx="1122515" cy="22596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descr="A screenshot of a graph&#10;&#10;Description automatically generated">
            <a:extLst>
              <a:ext uri="{FF2B5EF4-FFF2-40B4-BE49-F238E27FC236}">
                <a16:creationId xmlns:a16="http://schemas.microsoft.com/office/drawing/2014/main" id="{9EDC898E-C2F2-710D-C4A3-3DBFA8C6541D}"/>
              </a:ext>
            </a:extLst>
          </p:cNvPr>
          <p:cNvPicPr>
            <a:picLocks noChangeAspect="1"/>
          </p:cNvPicPr>
          <p:nvPr/>
        </p:nvPicPr>
        <p:blipFill>
          <a:blip r:embed="rId2">
            <a:extLst>
              <a:ext uri="{28A0092B-C50C-407E-A947-70E740481C1C}">
                <a14:useLocalDpi xmlns:a14="http://schemas.microsoft.com/office/drawing/2010/main" val="0"/>
              </a:ext>
            </a:extLst>
          </a:blip>
          <a:srcRect l="38466" r="40805" b="93214"/>
          <a:stretch/>
        </p:blipFill>
        <p:spPr>
          <a:xfrm>
            <a:off x="10293003" y="700462"/>
            <a:ext cx="1560355" cy="408671"/>
          </a:xfrm>
          <a:prstGeom prst="rect">
            <a:avLst/>
          </a:prstGeom>
          <a:ln>
            <a:noFill/>
          </a:ln>
        </p:spPr>
      </p:pic>
    </p:spTree>
    <p:extLst>
      <p:ext uri="{BB962C8B-B14F-4D97-AF65-F5344CB8AC3E}">
        <p14:creationId xmlns:p14="http://schemas.microsoft.com/office/powerpoint/2010/main" val="2749559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a:xfrm>
            <a:off x="312404" y="-77820"/>
            <a:ext cx="10515600" cy="1325563"/>
          </a:xfrm>
        </p:spPr>
        <p:txBody>
          <a:bodyPr/>
          <a:lstStyle/>
          <a:p>
            <a:r>
              <a:rPr lang="en-US">
                <a:latin typeface="Calibri Light"/>
                <a:ea typeface="Calibri Light"/>
                <a:cs typeface="Calibri Light"/>
              </a:rPr>
              <a:t>Impact of Nursing Position</a:t>
            </a:r>
          </a:p>
        </p:txBody>
      </p:sp>
      <p:grpSp>
        <p:nvGrpSpPr>
          <p:cNvPr id="5" name="Group 4">
            <a:extLst>
              <a:ext uri="{FF2B5EF4-FFF2-40B4-BE49-F238E27FC236}">
                <a16:creationId xmlns:a16="http://schemas.microsoft.com/office/drawing/2014/main" id="{CD31DD87-D5FF-4C1E-42DF-7AB9E552C42B}"/>
              </a:ext>
            </a:extLst>
          </p:cNvPr>
          <p:cNvGrpSpPr/>
          <p:nvPr/>
        </p:nvGrpSpPr>
        <p:grpSpPr>
          <a:xfrm>
            <a:off x="292070" y="1051481"/>
            <a:ext cx="4356939" cy="5806519"/>
            <a:chOff x="292070" y="1051481"/>
            <a:chExt cx="4356939" cy="5806519"/>
          </a:xfrm>
        </p:grpSpPr>
        <p:pic>
          <p:nvPicPr>
            <p:cNvPr id="24" name="Picture 23" descr="A graph with numbers and a number of rhubarb&#10;&#10;Description automatically generated">
              <a:extLst>
                <a:ext uri="{FF2B5EF4-FFF2-40B4-BE49-F238E27FC236}">
                  <a16:creationId xmlns:a16="http://schemas.microsoft.com/office/drawing/2014/main" id="{A6EEB252-A2D2-9507-C73C-5487D7B5A667}"/>
                </a:ext>
              </a:extLst>
            </p:cNvPr>
            <p:cNvPicPr>
              <a:picLocks noChangeAspect="1"/>
            </p:cNvPicPr>
            <p:nvPr/>
          </p:nvPicPr>
          <p:blipFill>
            <a:blip r:embed="rId2">
              <a:alphaModFix/>
              <a:extLst>
                <a:ext uri="{28A0092B-C50C-407E-A947-70E740481C1C}">
                  <a14:useLocalDpi xmlns:a14="http://schemas.microsoft.com/office/drawing/2010/main" val="0"/>
                </a:ext>
              </a:extLst>
            </a:blip>
            <a:srcRect r="39972"/>
            <a:stretch/>
          </p:blipFill>
          <p:spPr>
            <a:xfrm>
              <a:off x="292070" y="1051481"/>
              <a:ext cx="4356939" cy="5806519"/>
            </a:xfrm>
            <a:prstGeom prst="rect">
              <a:avLst/>
            </a:prstGeom>
          </p:spPr>
        </p:pic>
        <p:sp>
          <p:nvSpPr>
            <p:cNvPr id="3" name="TextBox 2">
              <a:extLst>
                <a:ext uri="{FF2B5EF4-FFF2-40B4-BE49-F238E27FC236}">
                  <a16:creationId xmlns:a16="http://schemas.microsoft.com/office/drawing/2014/main" id="{758EB82E-3DC2-5BBA-630E-D9C33E637628}"/>
                </a:ext>
              </a:extLst>
            </p:cNvPr>
            <p:cNvSpPr txBox="1"/>
            <p:nvPr/>
          </p:nvSpPr>
          <p:spPr>
            <a:xfrm>
              <a:off x="292070" y="1070731"/>
              <a:ext cx="2688621" cy="369332"/>
            </a:xfrm>
            <a:prstGeom prst="rect">
              <a:avLst/>
            </a:prstGeom>
            <a:solidFill>
              <a:schemeClr val="bg1"/>
            </a:solidFill>
          </p:spPr>
          <p:txBody>
            <a:bodyPr wrap="none" rtlCol="0">
              <a:spAutoFit/>
            </a:bodyPr>
            <a:lstStyle/>
            <a:p>
              <a:r>
                <a:rPr lang="en-US" b="1" dirty="0"/>
                <a:t>Primary Position in 2020</a:t>
              </a:r>
            </a:p>
          </p:txBody>
        </p:sp>
      </p:grpSp>
      <p:grpSp>
        <p:nvGrpSpPr>
          <p:cNvPr id="6" name="Group 5">
            <a:extLst>
              <a:ext uri="{FF2B5EF4-FFF2-40B4-BE49-F238E27FC236}">
                <a16:creationId xmlns:a16="http://schemas.microsoft.com/office/drawing/2014/main" id="{EC605D91-EC32-AEFE-6E9A-5F64663A8726}"/>
              </a:ext>
            </a:extLst>
          </p:cNvPr>
          <p:cNvGrpSpPr/>
          <p:nvPr/>
        </p:nvGrpSpPr>
        <p:grpSpPr>
          <a:xfrm>
            <a:off x="4767825" y="1064007"/>
            <a:ext cx="7302724" cy="5685695"/>
            <a:chOff x="4767825" y="1064007"/>
            <a:chExt cx="7302724" cy="5685695"/>
          </a:xfrm>
        </p:grpSpPr>
        <p:grpSp>
          <p:nvGrpSpPr>
            <p:cNvPr id="25" name="Group 24">
              <a:extLst>
                <a:ext uri="{FF2B5EF4-FFF2-40B4-BE49-F238E27FC236}">
                  <a16:creationId xmlns:a16="http://schemas.microsoft.com/office/drawing/2014/main" id="{B6D45E17-0F55-FB25-498C-95A306AD59DD}"/>
                </a:ext>
              </a:extLst>
            </p:cNvPr>
            <p:cNvGrpSpPr/>
            <p:nvPr/>
          </p:nvGrpSpPr>
          <p:grpSpPr>
            <a:xfrm>
              <a:off x="4767825" y="1070731"/>
              <a:ext cx="7302724" cy="5678971"/>
              <a:chOff x="6525486" y="1923470"/>
              <a:chExt cx="5569237" cy="4330923"/>
            </a:xfrm>
          </p:grpSpPr>
          <p:pic>
            <p:nvPicPr>
              <p:cNvPr id="8" name="Picture 7" descr="A graph with numbers and a number of people&#10;&#10;Description automatically generated with medium confidence">
                <a:extLst>
                  <a:ext uri="{FF2B5EF4-FFF2-40B4-BE49-F238E27FC236}">
                    <a16:creationId xmlns:a16="http://schemas.microsoft.com/office/drawing/2014/main" id="{7FF6F232-8E73-5218-AE50-67281A5CF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487" y="1923470"/>
                <a:ext cx="5569236" cy="4330923"/>
              </a:xfrm>
              <a:prstGeom prst="rect">
                <a:avLst/>
              </a:prstGeom>
            </p:spPr>
          </p:pic>
          <p:sp>
            <p:nvSpPr>
              <p:cNvPr id="13" name="Rectangle 12">
                <a:extLst>
                  <a:ext uri="{FF2B5EF4-FFF2-40B4-BE49-F238E27FC236}">
                    <a16:creationId xmlns:a16="http://schemas.microsoft.com/office/drawing/2014/main" id="{D1283962-26ED-DFAD-46C6-68D7DDE179B8}"/>
                  </a:ext>
                </a:extLst>
              </p:cNvPr>
              <p:cNvSpPr/>
              <p:nvPr/>
            </p:nvSpPr>
            <p:spPr>
              <a:xfrm>
                <a:off x="6959600" y="2607733"/>
                <a:ext cx="355600" cy="21590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0523426-69B6-2311-E236-60813BE9D830}"/>
                  </a:ext>
                </a:extLst>
              </p:cNvPr>
              <p:cNvSpPr/>
              <p:nvPr/>
            </p:nvSpPr>
            <p:spPr>
              <a:xfrm>
                <a:off x="6525486" y="2950633"/>
                <a:ext cx="789713" cy="21590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73B7DA0-CAA3-558D-3FDA-2E4F445A822E}"/>
                  </a:ext>
                </a:extLst>
              </p:cNvPr>
              <p:cNvSpPr/>
              <p:nvPr/>
            </p:nvSpPr>
            <p:spPr>
              <a:xfrm>
                <a:off x="6697133" y="2269066"/>
                <a:ext cx="618066" cy="215900"/>
              </a:xfrm>
              <a:prstGeom prst="rect">
                <a:avLst/>
              </a:prstGeom>
              <a:noFill/>
              <a:ln>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48A5EEC-D597-10A8-A6C7-58FF1524A2C0}"/>
                </a:ext>
              </a:extLst>
            </p:cNvPr>
            <p:cNvSpPr txBox="1"/>
            <p:nvPr/>
          </p:nvSpPr>
          <p:spPr>
            <a:xfrm>
              <a:off x="4767825" y="1064007"/>
              <a:ext cx="4324197" cy="369332"/>
            </a:xfrm>
            <a:prstGeom prst="rect">
              <a:avLst/>
            </a:prstGeom>
            <a:solidFill>
              <a:schemeClr val="bg1"/>
            </a:solidFill>
          </p:spPr>
          <p:txBody>
            <a:bodyPr wrap="none" rtlCol="0">
              <a:spAutoFit/>
            </a:bodyPr>
            <a:lstStyle/>
            <a:p>
              <a:r>
                <a:rPr lang="en-US" b="1" dirty="0"/>
                <a:t>Active Status in 2022 by Position in 2020</a:t>
              </a:r>
            </a:p>
          </p:txBody>
        </p:sp>
      </p:grpSp>
      <p:pic>
        <p:nvPicPr>
          <p:cNvPr id="21" name="Picture 20" descr="A screenshot of a graph&#10;&#10;Description automatically generated">
            <a:extLst>
              <a:ext uri="{FF2B5EF4-FFF2-40B4-BE49-F238E27FC236}">
                <a16:creationId xmlns:a16="http://schemas.microsoft.com/office/drawing/2014/main" id="{6F4FC23D-6B75-6FE6-FB05-3C07BCA04FCA}"/>
              </a:ext>
            </a:extLst>
          </p:cNvPr>
          <p:cNvPicPr>
            <a:picLocks noChangeAspect="1"/>
          </p:cNvPicPr>
          <p:nvPr/>
        </p:nvPicPr>
        <p:blipFill>
          <a:blip r:embed="rId4">
            <a:extLst>
              <a:ext uri="{28A0092B-C50C-407E-A947-70E740481C1C}">
                <a14:useLocalDpi xmlns:a14="http://schemas.microsoft.com/office/drawing/2010/main" val="0"/>
              </a:ext>
            </a:extLst>
          </a:blip>
          <a:srcRect l="35958" r="40246" b="92917"/>
          <a:stretch/>
        </p:blipFill>
        <p:spPr>
          <a:xfrm>
            <a:off x="10252248" y="965734"/>
            <a:ext cx="1511167" cy="359829"/>
          </a:xfrm>
          <a:prstGeom prst="rect">
            <a:avLst/>
          </a:prstGeom>
          <a:ln>
            <a:noFill/>
          </a:ln>
        </p:spPr>
      </p:pic>
      <p:sp>
        <p:nvSpPr>
          <p:cNvPr id="7" name="TextBox 6">
            <a:extLst>
              <a:ext uri="{FF2B5EF4-FFF2-40B4-BE49-F238E27FC236}">
                <a16:creationId xmlns:a16="http://schemas.microsoft.com/office/drawing/2014/main" id="{20BF0747-3189-96AC-0182-7126BC4C6FB8}"/>
              </a:ext>
            </a:extLst>
          </p:cNvPr>
          <p:cNvSpPr txBox="1"/>
          <p:nvPr/>
        </p:nvSpPr>
        <p:spPr>
          <a:xfrm>
            <a:off x="7921371" y="250194"/>
            <a:ext cx="3958225"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APRN (Advanced Practice Registered Nurse) includes NP, CRNA, CNM, CNS</a:t>
            </a:r>
          </a:p>
        </p:txBody>
      </p:sp>
    </p:spTree>
    <p:extLst>
      <p:ext uri="{BB962C8B-B14F-4D97-AF65-F5344CB8AC3E}">
        <p14:creationId xmlns:p14="http://schemas.microsoft.com/office/powerpoint/2010/main" val="187141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p:txBody>
          <a:bodyPr/>
          <a:lstStyle/>
          <a:p>
            <a:r>
              <a:rPr lang="en-US">
                <a:latin typeface="Calibri Light"/>
                <a:ea typeface="Calibri Light"/>
                <a:cs typeface="Calibri Light"/>
              </a:rPr>
              <a:t>Organizational Background </a:t>
            </a:r>
            <a:endParaRPr lang="en-US"/>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a:xfrm>
            <a:off x="838200" y="1543168"/>
            <a:ext cx="10292256" cy="4988645"/>
          </a:xfrm>
        </p:spPr>
        <p:txBody>
          <a:bodyPr vert="horz" lIns="91440" tIns="45720" rIns="91440" bIns="45720" rtlCol="0" anchor="t">
            <a:normAutofit/>
          </a:bodyPr>
          <a:lstStyle/>
          <a:p>
            <a:pPr>
              <a:lnSpc>
                <a:spcPct val="150000"/>
              </a:lnSpc>
            </a:pPr>
            <a:r>
              <a:rPr lang="en-US">
                <a:latin typeface="Calibri"/>
                <a:ea typeface="Calibri"/>
                <a:cs typeface="Calibri"/>
              </a:rPr>
              <a:t> Cecil G. Sheps Center for Health Services Research</a:t>
            </a:r>
          </a:p>
          <a:p>
            <a:pPr lvl="1">
              <a:lnSpc>
                <a:spcPct val="150000"/>
              </a:lnSpc>
              <a:buFont typeface="Courier New,monospace" panose="020B0604020202020204" pitchFamily="34" charset="0"/>
              <a:buChar char="o"/>
            </a:pPr>
            <a:r>
              <a:rPr lang="en-US" sz="2700">
                <a:latin typeface="Calibri"/>
                <a:ea typeface="Calibri"/>
                <a:cs typeface="Calibri"/>
              </a:rPr>
              <a:t> Health Workforce Research and Policy Program</a:t>
            </a:r>
          </a:p>
          <a:p>
            <a:pPr lvl="2">
              <a:lnSpc>
                <a:spcPct val="150000"/>
              </a:lnSpc>
              <a:buFont typeface="Wingdings,Sans-Serif" panose="020B0604020202020204" pitchFamily="34" charset="0"/>
              <a:buChar char="§"/>
            </a:pPr>
            <a:r>
              <a:rPr lang="en-US" sz="2600">
                <a:latin typeface="Calibri"/>
                <a:ea typeface="Calibri"/>
                <a:cs typeface="Calibri"/>
              </a:rPr>
              <a:t> Sheps Health Workforce NC </a:t>
            </a:r>
          </a:p>
          <a:p>
            <a:pPr lvl="3">
              <a:lnSpc>
                <a:spcPct val="150000"/>
              </a:lnSpc>
              <a:buFont typeface="Wingdings,Sans-Serif" panose="020B0604020202020204" pitchFamily="34" charset="0"/>
              <a:buChar char="§"/>
            </a:pPr>
            <a:r>
              <a:rPr lang="en-US" sz="2500">
                <a:latin typeface="Calibri"/>
                <a:ea typeface="Calibri"/>
                <a:cs typeface="Calibri"/>
              </a:rPr>
              <a:t> Health Professions Data System (HPDS)</a:t>
            </a:r>
            <a:endParaRPr lang="en-US" sz="2500">
              <a:latin typeface="Calibri" panose="020F0502020204030204" pitchFamily="34" charset="0"/>
              <a:ea typeface="Calibri"/>
              <a:cs typeface="Calibri" panose="020F0502020204030204" pitchFamily="34" charset="0"/>
            </a:endParaRPr>
          </a:p>
          <a:p>
            <a:pPr lvl="4">
              <a:lnSpc>
                <a:spcPct val="100000"/>
              </a:lnSpc>
              <a:buFont typeface="Courier New,monospace" panose="020B0604020202020204" pitchFamily="34" charset="0"/>
              <a:buChar char="o"/>
            </a:pPr>
            <a:r>
              <a:rPr lang="en-US" sz="2400">
                <a:latin typeface="Calibri"/>
                <a:ea typeface="Calibri"/>
                <a:cs typeface="Calibri"/>
              </a:rPr>
              <a:t>Collects and disseminates descriptive data on licensed healthcare professionals in NC</a:t>
            </a:r>
          </a:p>
          <a:p>
            <a:pPr lvl="4">
              <a:lnSpc>
                <a:spcPct val="100000"/>
              </a:lnSpc>
              <a:buFont typeface="Courier New,monospace" panose="020B0604020202020204" pitchFamily="34" charset="0"/>
              <a:buChar char="o"/>
            </a:pPr>
            <a:r>
              <a:rPr lang="en-US" sz="2400">
                <a:latin typeface="Calibri"/>
                <a:ea typeface="Calibri"/>
                <a:cs typeface="Calibri"/>
              </a:rPr>
              <a:t>Maintained in collaboration with NC Area Health Education Centers (AHEC) and NC independent health professional licensing boards</a:t>
            </a:r>
          </a:p>
          <a:p>
            <a:endParaRPr lang="en-US"/>
          </a:p>
        </p:txBody>
      </p:sp>
      <p:pic>
        <p:nvPicPr>
          <p:cNvPr id="6" name="Picture 5" descr="A close-up of a logo&#10;&#10;Description automatically generated">
            <a:extLst>
              <a:ext uri="{FF2B5EF4-FFF2-40B4-BE49-F238E27FC236}">
                <a16:creationId xmlns:a16="http://schemas.microsoft.com/office/drawing/2014/main" id="{11AD2BAD-BBB9-BC42-E8E2-95BC322C20D1}"/>
              </a:ext>
            </a:extLst>
          </p:cNvPr>
          <p:cNvPicPr>
            <a:picLocks noChangeAspect="1"/>
          </p:cNvPicPr>
          <p:nvPr/>
        </p:nvPicPr>
        <p:blipFill>
          <a:blip r:embed="rId3"/>
          <a:srcRect l="5525" r="211"/>
          <a:stretch/>
        </p:blipFill>
        <p:spPr>
          <a:xfrm>
            <a:off x="9817930" y="2102"/>
            <a:ext cx="2052963" cy="2232972"/>
          </a:xfrm>
          <a:prstGeom prst="rect">
            <a:avLst/>
          </a:prstGeom>
          <a:ln>
            <a:solidFill>
              <a:schemeClr val="bg1"/>
            </a:solidFill>
          </a:ln>
        </p:spPr>
      </p:pic>
    </p:spTree>
    <p:extLst>
      <p:ext uri="{BB962C8B-B14F-4D97-AF65-F5344CB8AC3E}">
        <p14:creationId xmlns:p14="http://schemas.microsoft.com/office/powerpoint/2010/main" val="4028197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a:xfrm>
            <a:off x="381001" y="365125"/>
            <a:ext cx="3340100" cy="2060023"/>
          </a:xfrm>
        </p:spPr>
        <p:txBody>
          <a:bodyPr>
            <a:normAutofit/>
          </a:bodyPr>
          <a:lstStyle/>
          <a:p>
            <a:r>
              <a:rPr lang="en-US">
                <a:latin typeface="Calibri Light"/>
                <a:ea typeface="Calibri Light"/>
                <a:cs typeface="Calibri Light"/>
              </a:rPr>
              <a:t>Impact of Employment Status</a:t>
            </a:r>
          </a:p>
        </p:txBody>
      </p:sp>
      <p:sp>
        <p:nvSpPr>
          <p:cNvPr id="10" name="TextBox 9">
            <a:extLst>
              <a:ext uri="{FF2B5EF4-FFF2-40B4-BE49-F238E27FC236}">
                <a16:creationId xmlns:a16="http://schemas.microsoft.com/office/drawing/2014/main" id="{A42FF314-C32D-6FDB-10CB-9925BAC54886}"/>
              </a:ext>
            </a:extLst>
          </p:cNvPr>
          <p:cNvSpPr txBox="1"/>
          <p:nvPr/>
        </p:nvSpPr>
        <p:spPr>
          <a:xfrm>
            <a:off x="381001" y="2425148"/>
            <a:ext cx="3198778" cy="341632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Clear trend that more engagement in the RN workforce is correlated to more retention. It appears those who work less time or less reliably, are more likely to leave the workforce in the near future.</a:t>
            </a:r>
          </a:p>
        </p:txBody>
      </p:sp>
      <p:grpSp>
        <p:nvGrpSpPr>
          <p:cNvPr id="5" name="Group 4">
            <a:extLst>
              <a:ext uri="{FF2B5EF4-FFF2-40B4-BE49-F238E27FC236}">
                <a16:creationId xmlns:a16="http://schemas.microsoft.com/office/drawing/2014/main" id="{DDF72871-9276-99D9-2C2B-968E7BA43DC1}"/>
              </a:ext>
            </a:extLst>
          </p:cNvPr>
          <p:cNvGrpSpPr/>
          <p:nvPr/>
        </p:nvGrpSpPr>
        <p:grpSpPr>
          <a:xfrm>
            <a:off x="4114635" y="365125"/>
            <a:ext cx="7950364" cy="6360291"/>
            <a:chOff x="4114635" y="365125"/>
            <a:chExt cx="7950364" cy="6360291"/>
          </a:xfrm>
        </p:grpSpPr>
        <p:pic>
          <p:nvPicPr>
            <p:cNvPr id="14" name="Picture 13" descr="A screenshot of a graph&#10;&#10;Description automatically generated">
              <a:extLst>
                <a:ext uri="{FF2B5EF4-FFF2-40B4-BE49-F238E27FC236}">
                  <a16:creationId xmlns:a16="http://schemas.microsoft.com/office/drawing/2014/main" id="{726D8896-0256-AB7C-97AA-C857BBD42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636" y="365125"/>
              <a:ext cx="7950363" cy="6360291"/>
            </a:xfrm>
            <a:prstGeom prst="rect">
              <a:avLst/>
            </a:prstGeom>
          </p:spPr>
        </p:pic>
        <p:sp>
          <p:nvSpPr>
            <p:cNvPr id="3" name="TextBox 2">
              <a:extLst>
                <a:ext uri="{FF2B5EF4-FFF2-40B4-BE49-F238E27FC236}">
                  <a16:creationId xmlns:a16="http://schemas.microsoft.com/office/drawing/2014/main" id="{3D093AA6-1F97-778B-513D-B6D2F763FB2C}"/>
                </a:ext>
              </a:extLst>
            </p:cNvPr>
            <p:cNvSpPr txBox="1"/>
            <p:nvPr/>
          </p:nvSpPr>
          <p:spPr>
            <a:xfrm>
              <a:off x="4114636" y="456956"/>
              <a:ext cx="3090077" cy="369332"/>
            </a:xfrm>
            <a:prstGeom prst="rect">
              <a:avLst/>
            </a:prstGeom>
            <a:solidFill>
              <a:schemeClr val="bg1"/>
            </a:solidFill>
          </p:spPr>
          <p:txBody>
            <a:bodyPr wrap="none" rtlCol="0">
              <a:spAutoFit/>
            </a:bodyPr>
            <a:lstStyle/>
            <a:p>
              <a:r>
                <a:rPr lang="en-US" b="1" dirty="0"/>
                <a:t>Employment Status in 2020</a:t>
              </a:r>
            </a:p>
          </p:txBody>
        </p:sp>
        <p:sp>
          <p:nvSpPr>
            <p:cNvPr id="4" name="TextBox 3">
              <a:extLst>
                <a:ext uri="{FF2B5EF4-FFF2-40B4-BE49-F238E27FC236}">
                  <a16:creationId xmlns:a16="http://schemas.microsoft.com/office/drawing/2014/main" id="{F6A9AC37-3DDF-00C0-9984-188024C33205}"/>
                </a:ext>
              </a:extLst>
            </p:cNvPr>
            <p:cNvSpPr txBox="1"/>
            <p:nvPr/>
          </p:nvSpPr>
          <p:spPr>
            <a:xfrm>
              <a:off x="4114635" y="3763976"/>
              <a:ext cx="5528373" cy="369332"/>
            </a:xfrm>
            <a:prstGeom prst="rect">
              <a:avLst/>
            </a:prstGeom>
            <a:solidFill>
              <a:schemeClr val="bg1"/>
            </a:solidFill>
          </p:spPr>
          <p:txBody>
            <a:bodyPr wrap="none" rtlCol="0">
              <a:spAutoFit/>
            </a:bodyPr>
            <a:lstStyle/>
            <a:p>
              <a:r>
                <a:rPr lang="en-US" b="1" dirty="0"/>
                <a:t>Active Status in 2022 by Employment Status in 2020</a:t>
              </a:r>
            </a:p>
          </p:txBody>
        </p:sp>
      </p:grpSp>
    </p:spTree>
    <p:extLst>
      <p:ext uri="{BB962C8B-B14F-4D97-AF65-F5344CB8AC3E}">
        <p14:creationId xmlns:p14="http://schemas.microsoft.com/office/powerpoint/2010/main" val="369343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a:xfrm>
            <a:off x="194086" y="-92234"/>
            <a:ext cx="10515600" cy="1325563"/>
          </a:xfrm>
        </p:spPr>
        <p:txBody>
          <a:bodyPr/>
          <a:lstStyle/>
          <a:p>
            <a:r>
              <a:rPr lang="en-US" dirty="0">
                <a:latin typeface="Calibri Light"/>
                <a:ea typeface="Calibri Light"/>
                <a:cs typeface="Calibri Light"/>
              </a:rPr>
              <a:t>Impact of Hours Worked</a:t>
            </a:r>
          </a:p>
        </p:txBody>
      </p:sp>
      <p:sp>
        <p:nvSpPr>
          <p:cNvPr id="10" name="TextBox 9">
            <a:extLst>
              <a:ext uri="{FF2B5EF4-FFF2-40B4-BE49-F238E27FC236}">
                <a16:creationId xmlns:a16="http://schemas.microsoft.com/office/drawing/2014/main" id="{4467DE42-E408-5E21-DC72-3EDDC7C3FCD7}"/>
              </a:ext>
            </a:extLst>
          </p:cNvPr>
          <p:cNvSpPr txBox="1"/>
          <p:nvPr/>
        </p:nvSpPr>
        <p:spPr>
          <a:xfrm>
            <a:off x="7299647" y="5429782"/>
            <a:ext cx="4698266"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 higher proportion of RNs who left the workforce were part-time, working less than 36 hours per week, compared to RNs who were retained in the workforce from 2020-2022.</a:t>
            </a:r>
          </a:p>
        </p:txBody>
      </p:sp>
      <p:grpSp>
        <p:nvGrpSpPr>
          <p:cNvPr id="5" name="Group 4">
            <a:extLst>
              <a:ext uri="{FF2B5EF4-FFF2-40B4-BE49-F238E27FC236}">
                <a16:creationId xmlns:a16="http://schemas.microsoft.com/office/drawing/2014/main" id="{DFEFBF54-B162-5F01-EE5A-8B630E6A8823}"/>
              </a:ext>
            </a:extLst>
          </p:cNvPr>
          <p:cNvGrpSpPr/>
          <p:nvPr/>
        </p:nvGrpSpPr>
        <p:grpSpPr>
          <a:xfrm>
            <a:off x="194086" y="935134"/>
            <a:ext cx="6892295" cy="5522258"/>
            <a:chOff x="194086" y="935134"/>
            <a:chExt cx="6892295" cy="5522258"/>
          </a:xfrm>
        </p:grpSpPr>
        <p:pic>
          <p:nvPicPr>
            <p:cNvPr id="9" name="Picture 8" descr="A graph of a work week&#10;&#10;Description automatically generated with medium confidence">
              <a:extLst>
                <a:ext uri="{FF2B5EF4-FFF2-40B4-BE49-F238E27FC236}">
                  <a16:creationId xmlns:a16="http://schemas.microsoft.com/office/drawing/2014/main" id="{BF8B2762-CECF-586F-7459-BDEDD4B38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86" y="943556"/>
              <a:ext cx="6892295" cy="5513836"/>
            </a:xfrm>
            <a:prstGeom prst="rect">
              <a:avLst/>
            </a:prstGeom>
          </p:spPr>
        </p:pic>
        <p:sp>
          <p:nvSpPr>
            <p:cNvPr id="3" name="TextBox 2">
              <a:extLst>
                <a:ext uri="{FF2B5EF4-FFF2-40B4-BE49-F238E27FC236}">
                  <a16:creationId xmlns:a16="http://schemas.microsoft.com/office/drawing/2014/main" id="{E5B248A5-7A57-131F-3830-50DA7CC54300}"/>
                </a:ext>
              </a:extLst>
            </p:cNvPr>
            <p:cNvSpPr txBox="1"/>
            <p:nvPr/>
          </p:nvSpPr>
          <p:spPr>
            <a:xfrm>
              <a:off x="259181" y="935134"/>
              <a:ext cx="3487686" cy="369332"/>
            </a:xfrm>
            <a:prstGeom prst="rect">
              <a:avLst/>
            </a:prstGeom>
            <a:solidFill>
              <a:schemeClr val="bg1"/>
            </a:solidFill>
          </p:spPr>
          <p:txBody>
            <a:bodyPr wrap="none" rtlCol="0">
              <a:spAutoFit/>
            </a:bodyPr>
            <a:lstStyle/>
            <a:p>
              <a:r>
                <a:rPr lang="en-US" b="1" dirty="0"/>
                <a:t>Hours Worked per Week in 2020</a:t>
              </a:r>
            </a:p>
          </p:txBody>
        </p:sp>
      </p:grpSp>
      <p:grpSp>
        <p:nvGrpSpPr>
          <p:cNvPr id="8" name="Group 7">
            <a:extLst>
              <a:ext uri="{FF2B5EF4-FFF2-40B4-BE49-F238E27FC236}">
                <a16:creationId xmlns:a16="http://schemas.microsoft.com/office/drawing/2014/main" id="{AAD0337B-7E87-F611-0EAA-8D3F28BBED71}"/>
              </a:ext>
            </a:extLst>
          </p:cNvPr>
          <p:cNvGrpSpPr/>
          <p:nvPr/>
        </p:nvGrpSpPr>
        <p:grpSpPr>
          <a:xfrm>
            <a:off x="7299647" y="1077238"/>
            <a:ext cx="4267419" cy="4208744"/>
            <a:chOff x="7299647" y="1077238"/>
            <a:chExt cx="4267419" cy="4208744"/>
          </a:xfrm>
        </p:grpSpPr>
        <p:pic>
          <p:nvPicPr>
            <p:cNvPr id="4" name="Picture 3" descr="A graph of blue and pink bars&#10;&#10;Description automatically generated">
              <a:extLst>
                <a:ext uri="{FF2B5EF4-FFF2-40B4-BE49-F238E27FC236}">
                  <a16:creationId xmlns:a16="http://schemas.microsoft.com/office/drawing/2014/main" id="{D3F9BFD9-8C27-5137-F386-9FD618E274CC}"/>
                </a:ext>
              </a:extLst>
            </p:cNvPr>
            <p:cNvPicPr>
              <a:picLocks noChangeAspect="1"/>
            </p:cNvPicPr>
            <p:nvPr/>
          </p:nvPicPr>
          <p:blipFill>
            <a:blip r:embed="rId3">
              <a:extLst>
                <a:ext uri="{28A0092B-C50C-407E-A947-70E740481C1C}">
                  <a14:useLocalDpi xmlns:a14="http://schemas.microsoft.com/office/drawing/2010/main" val="0"/>
                </a:ext>
              </a:extLst>
            </a:blip>
            <a:srcRect t="5590"/>
            <a:stretch/>
          </p:blipFill>
          <p:spPr>
            <a:xfrm>
              <a:off x="7299647" y="1077238"/>
              <a:ext cx="4267419" cy="4208744"/>
            </a:xfrm>
            <a:prstGeom prst="rect">
              <a:avLst/>
            </a:prstGeom>
          </p:spPr>
        </p:pic>
        <p:sp>
          <p:nvSpPr>
            <p:cNvPr id="6" name="TextBox 5">
              <a:extLst>
                <a:ext uri="{FF2B5EF4-FFF2-40B4-BE49-F238E27FC236}">
                  <a16:creationId xmlns:a16="http://schemas.microsoft.com/office/drawing/2014/main" id="{9DBE7579-1EB3-C9EA-90E3-2C4E94E20D92}"/>
                </a:ext>
              </a:extLst>
            </p:cNvPr>
            <p:cNvSpPr txBox="1"/>
            <p:nvPr/>
          </p:nvSpPr>
          <p:spPr>
            <a:xfrm>
              <a:off x="7913048" y="1107274"/>
              <a:ext cx="1735732" cy="276999"/>
            </a:xfrm>
            <a:prstGeom prst="rect">
              <a:avLst/>
            </a:prstGeom>
            <a:solidFill>
              <a:schemeClr val="bg1"/>
            </a:solidFill>
          </p:spPr>
          <p:txBody>
            <a:bodyPr wrap="none" rtlCol="0">
              <a:spAutoFit/>
            </a:bodyPr>
            <a:lstStyle/>
            <a:p>
              <a:r>
                <a:rPr lang="en-US" sz="1200" b="1" dirty="0"/>
                <a:t>Full Time (&gt;= 36 hours)</a:t>
              </a:r>
            </a:p>
          </p:txBody>
        </p:sp>
        <p:sp>
          <p:nvSpPr>
            <p:cNvPr id="7" name="TextBox 6">
              <a:extLst>
                <a:ext uri="{FF2B5EF4-FFF2-40B4-BE49-F238E27FC236}">
                  <a16:creationId xmlns:a16="http://schemas.microsoft.com/office/drawing/2014/main" id="{C585A04A-D3A0-A598-314B-4CBB87EA0824}"/>
                </a:ext>
              </a:extLst>
            </p:cNvPr>
            <p:cNvSpPr txBox="1"/>
            <p:nvPr/>
          </p:nvSpPr>
          <p:spPr>
            <a:xfrm>
              <a:off x="9775845" y="1103491"/>
              <a:ext cx="1675587" cy="276999"/>
            </a:xfrm>
            <a:prstGeom prst="rect">
              <a:avLst/>
            </a:prstGeom>
            <a:solidFill>
              <a:schemeClr val="bg1"/>
            </a:solidFill>
          </p:spPr>
          <p:txBody>
            <a:bodyPr wrap="none" rtlCol="0">
              <a:spAutoFit/>
            </a:bodyPr>
            <a:lstStyle/>
            <a:p>
              <a:r>
                <a:rPr lang="en-US" sz="1200" b="1" dirty="0"/>
                <a:t>Part Time (&lt; 36 hours)</a:t>
              </a:r>
            </a:p>
          </p:txBody>
        </p:sp>
      </p:grpSp>
    </p:spTree>
    <p:extLst>
      <p:ext uri="{BB962C8B-B14F-4D97-AF65-F5344CB8AC3E}">
        <p14:creationId xmlns:p14="http://schemas.microsoft.com/office/powerpoint/2010/main" val="1470746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BE07-14AC-33F5-348F-3C369AC4041D}"/>
              </a:ext>
            </a:extLst>
          </p:cNvPr>
          <p:cNvSpPr>
            <a:spLocks noGrp="1"/>
          </p:cNvSpPr>
          <p:nvPr>
            <p:ph type="title"/>
          </p:nvPr>
        </p:nvSpPr>
        <p:spPr>
          <a:xfrm>
            <a:off x="831850" y="1428029"/>
            <a:ext cx="10252364" cy="2852737"/>
          </a:xfrm>
        </p:spPr>
        <p:txBody>
          <a:bodyPr>
            <a:normAutofit/>
          </a:bodyPr>
          <a:lstStyle/>
          <a:p>
            <a:r>
              <a:rPr lang="en-US" sz="4800" dirty="0">
                <a:latin typeface="Calibri Light"/>
                <a:ea typeface="Calibri Light"/>
                <a:cs typeface="Calibri Light"/>
              </a:rPr>
              <a:t>Do the observed trends persist through time to other analysis cohorts?</a:t>
            </a:r>
          </a:p>
        </p:txBody>
      </p:sp>
      <p:sp>
        <p:nvSpPr>
          <p:cNvPr id="3" name="Text Placeholder 2">
            <a:extLst>
              <a:ext uri="{FF2B5EF4-FFF2-40B4-BE49-F238E27FC236}">
                <a16:creationId xmlns:a16="http://schemas.microsoft.com/office/drawing/2014/main" id="{79E1E6DB-6B3A-3C1A-BD19-84BF4104A207}"/>
              </a:ext>
            </a:extLst>
          </p:cNvPr>
          <p:cNvSpPr>
            <a:spLocks noGrp="1"/>
          </p:cNvSpPr>
          <p:nvPr>
            <p:ph type="body" idx="1"/>
          </p:nvPr>
        </p:nvSpPr>
        <p:spPr/>
        <p:txBody>
          <a:bodyPr vert="horz" lIns="91440" tIns="45720" rIns="91440" bIns="45720" rtlCol="0" anchor="t">
            <a:normAutofit/>
          </a:bodyPr>
          <a:lstStyle/>
          <a:p>
            <a:pPr marL="457200" indent="-457200">
              <a:buChar char="•"/>
            </a:pPr>
            <a:r>
              <a:rPr lang="en-US" sz="2800" dirty="0">
                <a:solidFill>
                  <a:schemeClr val="tx1"/>
                </a:solidFill>
                <a:latin typeface="Calibri" panose="020F0502020204030204" pitchFamily="34" charset="0"/>
                <a:cs typeface="Calibri" panose="020F0502020204030204" pitchFamily="34" charset="0"/>
              </a:rPr>
              <a:t>Use later analysis cohort to see if trends continue</a:t>
            </a:r>
            <a:endParaRPr lang="en-US" dirty="0">
              <a:solidFill>
                <a:schemeClr val="tx1"/>
              </a:solidFill>
              <a:latin typeface="Calibri" panose="020F0502020204030204" pitchFamily="34" charset="0"/>
              <a:cs typeface="Calibri" panose="020F0502020204030204" pitchFamily="34" charset="0"/>
            </a:endParaRPr>
          </a:p>
          <a:p>
            <a:pPr marL="457200" indent="-457200">
              <a:buChar char="•"/>
            </a:pPr>
            <a:r>
              <a:rPr lang="en-US" sz="2800" dirty="0">
                <a:solidFill>
                  <a:schemeClr val="tx1"/>
                </a:solidFill>
                <a:latin typeface="Calibri" panose="020F0502020204030204" pitchFamily="34" charset="0"/>
                <a:cs typeface="Calibri" panose="020F0502020204030204" pitchFamily="34" charset="0"/>
              </a:rPr>
              <a:t>Use earlier analysis cohorts to control for effect of Covid-19 </a:t>
            </a:r>
          </a:p>
        </p:txBody>
      </p:sp>
    </p:spTree>
    <p:extLst>
      <p:ext uri="{BB962C8B-B14F-4D97-AF65-F5344CB8AC3E}">
        <p14:creationId xmlns:p14="http://schemas.microsoft.com/office/powerpoint/2010/main" val="4217982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p:txBody>
          <a:bodyPr>
            <a:normAutofit/>
          </a:bodyPr>
          <a:lstStyle/>
          <a:p>
            <a:r>
              <a:rPr lang="en-US" sz="4000">
                <a:latin typeface="Calibri Light"/>
                <a:ea typeface="Calibri Light"/>
                <a:cs typeface="Calibri Light"/>
              </a:rPr>
              <a:t>Additional Analysis Cohorts using Same Methods</a:t>
            </a:r>
          </a:p>
        </p:txBody>
      </p:sp>
      <p:graphicFrame>
        <p:nvGraphicFramePr>
          <p:cNvPr id="5" name="Content Placeholder 4">
            <a:extLst>
              <a:ext uri="{FF2B5EF4-FFF2-40B4-BE49-F238E27FC236}">
                <a16:creationId xmlns:a16="http://schemas.microsoft.com/office/drawing/2014/main" id="{1F8FC43F-9A1B-47F0-546F-4FD359BA2E88}"/>
              </a:ext>
            </a:extLst>
          </p:cNvPr>
          <p:cNvGraphicFramePr>
            <a:graphicFrameLocks noGrp="1"/>
          </p:cNvGraphicFramePr>
          <p:nvPr>
            <p:ph idx="1"/>
            <p:extLst>
              <p:ext uri="{D42A27DB-BD31-4B8C-83A1-F6EECF244321}">
                <p14:modId xmlns:p14="http://schemas.microsoft.com/office/powerpoint/2010/main" val="4111909387"/>
              </p:ext>
            </p:extLst>
          </p:nvPr>
        </p:nvGraphicFramePr>
        <p:xfrm>
          <a:off x="858981" y="1717964"/>
          <a:ext cx="10472577" cy="4684820"/>
        </p:xfrm>
        <a:graphic>
          <a:graphicData uri="http://schemas.openxmlformats.org/drawingml/2006/table">
            <a:tbl>
              <a:tblPr firstRow="1" bandRow="1">
                <a:tableStyleId>{1E171933-4619-4E11-9A3F-F7608DF75F80}</a:tableStyleId>
              </a:tblPr>
              <a:tblGrid>
                <a:gridCol w="1975555">
                  <a:extLst>
                    <a:ext uri="{9D8B030D-6E8A-4147-A177-3AD203B41FA5}">
                      <a16:colId xmlns:a16="http://schemas.microsoft.com/office/drawing/2014/main" val="3483019494"/>
                    </a:ext>
                  </a:extLst>
                </a:gridCol>
                <a:gridCol w="2076938">
                  <a:extLst>
                    <a:ext uri="{9D8B030D-6E8A-4147-A177-3AD203B41FA5}">
                      <a16:colId xmlns:a16="http://schemas.microsoft.com/office/drawing/2014/main" val="2425208887"/>
                    </a:ext>
                  </a:extLst>
                </a:gridCol>
                <a:gridCol w="2156678">
                  <a:extLst>
                    <a:ext uri="{9D8B030D-6E8A-4147-A177-3AD203B41FA5}">
                      <a16:colId xmlns:a16="http://schemas.microsoft.com/office/drawing/2014/main" val="2752992683"/>
                    </a:ext>
                  </a:extLst>
                </a:gridCol>
                <a:gridCol w="2187221">
                  <a:extLst>
                    <a:ext uri="{9D8B030D-6E8A-4147-A177-3AD203B41FA5}">
                      <a16:colId xmlns:a16="http://schemas.microsoft.com/office/drawing/2014/main" val="3202443585"/>
                    </a:ext>
                  </a:extLst>
                </a:gridCol>
                <a:gridCol w="2076185">
                  <a:extLst>
                    <a:ext uri="{9D8B030D-6E8A-4147-A177-3AD203B41FA5}">
                      <a16:colId xmlns:a16="http://schemas.microsoft.com/office/drawing/2014/main" val="1768301736"/>
                    </a:ext>
                  </a:extLst>
                </a:gridCol>
              </a:tblGrid>
              <a:tr h="863533">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469CD4"/>
                    </a:solidFill>
                  </a:tcPr>
                </a:tc>
                <a:tc>
                  <a:txBody>
                    <a:bodyPr/>
                    <a:lstStyle/>
                    <a:p>
                      <a:pPr algn="ctr"/>
                      <a:r>
                        <a:rPr lang="en-US" sz="2400"/>
                        <a:t>2016 – 2018 Cohort</a:t>
                      </a:r>
                    </a:p>
                  </a:txBody>
                  <a:tcPr>
                    <a:lnL w="12700">
                      <a:solidFill>
                        <a:schemeClr val="tx1"/>
                      </a:solidFill>
                    </a:lnL>
                    <a:lnR w="12700">
                      <a:solidFill>
                        <a:schemeClr val="tx1"/>
                      </a:solidFill>
                    </a:lnR>
                    <a:lnT w="12700">
                      <a:solidFill>
                        <a:schemeClr val="tx1"/>
                      </a:solidFill>
                    </a:lnT>
                    <a:lnB w="12700">
                      <a:solidFill>
                        <a:schemeClr val="tx1"/>
                      </a:solidFill>
                    </a:lnB>
                    <a:solidFill>
                      <a:srgbClr val="469CD4"/>
                    </a:solidFill>
                  </a:tcPr>
                </a:tc>
                <a:tc>
                  <a:txBody>
                    <a:bodyPr/>
                    <a:lstStyle/>
                    <a:p>
                      <a:pPr algn="ctr"/>
                      <a:r>
                        <a:rPr lang="en-US" sz="2400"/>
                        <a:t>2017 – 2019 Cohort</a:t>
                      </a:r>
                    </a:p>
                  </a:txBody>
                  <a:tcPr>
                    <a:lnL w="12700">
                      <a:solidFill>
                        <a:schemeClr val="tx1"/>
                      </a:solidFill>
                    </a:lnL>
                    <a:lnR w="12700">
                      <a:solidFill>
                        <a:schemeClr val="tx1"/>
                      </a:solidFill>
                    </a:lnR>
                    <a:lnT w="12700">
                      <a:solidFill>
                        <a:schemeClr val="tx1"/>
                      </a:solidFill>
                    </a:lnT>
                    <a:lnB w="12700">
                      <a:solidFill>
                        <a:schemeClr val="tx1"/>
                      </a:solidFill>
                    </a:lnB>
                    <a:solidFill>
                      <a:srgbClr val="469CD4"/>
                    </a:solidFill>
                  </a:tcPr>
                </a:tc>
                <a:tc>
                  <a:txBody>
                    <a:bodyPr/>
                    <a:lstStyle/>
                    <a:p>
                      <a:pPr algn="ctr"/>
                      <a:r>
                        <a:rPr lang="en-US" sz="2400"/>
                        <a:t>2020 – 2022 Cohort</a:t>
                      </a:r>
                    </a:p>
                  </a:txBody>
                  <a:tcPr>
                    <a:lnL w="12700">
                      <a:solidFill>
                        <a:schemeClr val="tx1"/>
                      </a:solidFill>
                    </a:lnL>
                    <a:lnR w="12700">
                      <a:solidFill>
                        <a:schemeClr val="tx1"/>
                      </a:solidFill>
                    </a:lnR>
                    <a:lnT w="12700">
                      <a:solidFill>
                        <a:schemeClr val="tx1"/>
                      </a:solidFill>
                    </a:lnT>
                    <a:lnB w="12700">
                      <a:solidFill>
                        <a:schemeClr val="tx1"/>
                      </a:solidFill>
                    </a:lnB>
                    <a:solidFill>
                      <a:srgbClr val="469CD4"/>
                    </a:solidFill>
                  </a:tcPr>
                </a:tc>
                <a:tc>
                  <a:txBody>
                    <a:bodyPr/>
                    <a:lstStyle/>
                    <a:p>
                      <a:pPr algn="ctr"/>
                      <a:r>
                        <a:rPr lang="en-US" sz="2400"/>
                        <a:t>2021-2023 Cohort</a:t>
                      </a:r>
                    </a:p>
                  </a:txBody>
                  <a:tcPr>
                    <a:lnL w="12700">
                      <a:solidFill>
                        <a:schemeClr val="tx1"/>
                      </a:solidFill>
                    </a:lnL>
                    <a:lnR w="12700">
                      <a:solidFill>
                        <a:schemeClr val="tx1"/>
                      </a:solidFill>
                    </a:lnR>
                    <a:lnT w="12700">
                      <a:solidFill>
                        <a:schemeClr val="tx1"/>
                      </a:solidFill>
                    </a:lnT>
                    <a:lnB w="12700">
                      <a:solidFill>
                        <a:schemeClr val="tx1"/>
                      </a:solidFill>
                    </a:lnB>
                    <a:solidFill>
                      <a:srgbClr val="469CD4"/>
                    </a:solidFill>
                  </a:tcPr>
                </a:tc>
                <a:extLst>
                  <a:ext uri="{0D108BD9-81ED-4DB2-BD59-A6C34878D82A}">
                    <a16:rowId xmlns:a16="http://schemas.microsoft.com/office/drawing/2014/main" val="498052220"/>
                  </a:ext>
                </a:extLst>
              </a:tr>
              <a:tr h="931333">
                <a:tc>
                  <a:txBody>
                    <a:bodyPr/>
                    <a:lstStyle/>
                    <a:p>
                      <a:r>
                        <a:rPr lang="en-US" dirty="0"/>
                        <a:t>Total RNs with Renewed License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46,253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48,961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50,529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52,461</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07239628"/>
                  </a:ext>
                </a:extLst>
              </a:tr>
              <a:tr h="973666">
                <a:tc>
                  <a:txBody>
                    <a:bodyPr/>
                    <a:lstStyle/>
                    <a:p>
                      <a:r>
                        <a:rPr lang="en-US"/>
                        <a:t>Active RNs </a:t>
                      </a:r>
                    </a:p>
                    <a:p>
                      <a:pPr lvl="0">
                        <a:buNone/>
                      </a:pPr>
                      <a:r>
                        <a:rPr lang="en-US"/>
                        <a:t>2 years later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41,056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sz="1800" b="0" i="0" u="none" strike="noStrike" noProof="0">
                          <a:solidFill>
                            <a:srgbClr val="000000"/>
                          </a:solidFill>
                          <a:latin typeface="Aptos"/>
                        </a:rPr>
                        <a:t>42,139</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43,288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44,521</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56258229"/>
                  </a:ext>
                </a:extLst>
              </a:tr>
              <a:tr h="1001888">
                <a:tc>
                  <a:txBody>
                    <a:bodyPr/>
                    <a:lstStyle/>
                    <a:p>
                      <a:r>
                        <a:rPr lang="en-US"/>
                        <a:t>Inactive RNs </a:t>
                      </a:r>
                    </a:p>
                    <a:p>
                      <a:pPr lvl="0">
                        <a:buNone/>
                      </a:pPr>
                      <a:r>
                        <a:rPr lang="en-US"/>
                        <a:t>2 years later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5,197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6,822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7,241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7,940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94848194"/>
                  </a:ext>
                </a:extLst>
              </a:tr>
              <a:tr h="655094">
                <a:tc>
                  <a:txBody>
                    <a:bodyPr/>
                    <a:lstStyle/>
                    <a:p>
                      <a:r>
                        <a:rPr lang="en-US"/>
                        <a:t>Percent of RNs Retained</a:t>
                      </a: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88.76%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86.07%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a:p>
                    <a:p>
                      <a:pPr lvl="0" algn="ctr">
                        <a:buNone/>
                      </a:pPr>
                      <a:r>
                        <a:rPr lang="en-US"/>
                        <a:t>85.67%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n-US" dirty="0"/>
                    </a:p>
                    <a:p>
                      <a:pPr lvl="0" algn="ctr">
                        <a:buNone/>
                      </a:pPr>
                      <a:r>
                        <a:rPr lang="en-US" dirty="0"/>
                        <a:t>84.86%</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29033907"/>
                  </a:ext>
                </a:extLst>
              </a:tr>
            </a:tbl>
          </a:graphicData>
        </a:graphic>
      </p:graphicFrame>
    </p:spTree>
    <p:extLst>
      <p:ext uri="{BB962C8B-B14F-4D97-AF65-F5344CB8AC3E}">
        <p14:creationId xmlns:p14="http://schemas.microsoft.com/office/powerpoint/2010/main" val="496846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bars&#10;&#10;Description automatically generated">
            <a:extLst>
              <a:ext uri="{FF2B5EF4-FFF2-40B4-BE49-F238E27FC236}">
                <a16:creationId xmlns:a16="http://schemas.microsoft.com/office/drawing/2014/main" id="{0DE9CDBC-833C-98E3-0016-7147EE867A1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1440"/>
          <a:stretch/>
        </p:blipFill>
        <p:spPr>
          <a:xfrm>
            <a:off x="4002826" y="1958216"/>
            <a:ext cx="5360846" cy="4351338"/>
          </a:xfrm>
          <a:ln>
            <a:noFill/>
          </a:ln>
        </p:spPr>
      </p:pic>
      <p:sp>
        <p:nvSpPr>
          <p:cNvPr id="12" name="Title 1">
            <a:extLst>
              <a:ext uri="{FF2B5EF4-FFF2-40B4-BE49-F238E27FC236}">
                <a16:creationId xmlns:a16="http://schemas.microsoft.com/office/drawing/2014/main" id="{9E995F01-0C4B-66A2-0C14-B5FA2F2858F8}"/>
              </a:ext>
            </a:extLst>
          </p:cNvPr>
          <p:cNvSpPr>
            <a:spLocks noGrp="1"/>
          </p:cNvSpPr>
          <p:nvPr>
            <p:ph type="title"/>
          </p:nvPr>
        </p:nvSpPr>
        <p:spPr>
          <a:xfrm>
            <a:off x="86818" y="-103723"/>
            <a:ext cx="8004389" cy="1925390"/>
          </a:xfrm>
        </p:spPr>
        <p:txBody>
          <a:bodyPr>
            <a:normAutofit/>
          </a:bodyPr>
          <a:lstStyle/>
          <a:p>
            <a:r>
              <a:rPr lang="en-US" sz="3600" dirty="0">
                <a:latin typeface="Calibri Light"/>
                <a:ea typeface="Calibri Light"/>
                <a:cs typeface="Calibri Light"/>
              </a:rPr>
              <a:t>Breakdown of Reason Inactive by Age </a:t>
            </a:r>
            <a:br>
              <a:rPr lang="en-US" sz="3600" dirty="0">
                <a:latin typeface="Calibri Light"/>
                <a:ea typeface="Calibri Light"/>
                <a:cs typeface="Calibri Light"/>
              </a:rPr>
            </a:br>
            <a:r>
              <a:rPr lang="en-US" sz="3200" dirty="0">
                <a:latin typeface="Calibri Light"/>
                <a:ea typeface="Calibri Light"/>
                <a:cs typeface="Calibri Light"/>
              </a:rPr>
              <a:t>(inactive group for all analysis cohorts)</a:t>
            </a:r>
            <a:endParaRPr lang="en-US" sz="4000" dirty="0">
              <a:latin typeface="Calibri Light"/>
              <a:ea typeface="Calibri Light"/>
              <a:cs typeface="Calibri Light"/>
            </a:endParaRPr>
          </a:p>
        </p:txBody>
      </p:sp>
      <p:pic>
        <p:nvPicPr>
          <p:cNvPr id="9" name="Picture 8" descr="A graph of different colored squares&#10;&#10;Description automatically generated">
            <a:extLst>
              <a:ext uri="{FF2B5EF4-FFF2-40B4-BE49-F238E27FC236}">
                <a16:creationId xmlns:a16="http://schemas.microsoft.com/office/drawing/2014/main" id="{89530CA9-C16B-799E-0D32-C0DE26381956}"/>
              </a:ext>
            </a:extLst>
          </p:cNvPr>
          <p:cNvPicPr>
            <a:picLocks noChangeAspect="1"/>
          </p:cNvPicPr>
          <p:nvPr/>
        </p:nvPicPr>
        <p:blipFill>
          <a:blip r:embed="rId4">
            <a:extLst>
              <a:ext uri="{28A0092B-C50C-407E-A947-70E740481C1C}">
                <a14:useLocalDpi xmlns:a14="http://schemas.microsoft.com/office/drawing/2010/main" val="0"/>
              </a:ext>
            </a:extLst>
          </a:blip>
          <a:srcRect l="63990" r="5632" b="70928"/>
          <a:stretch/>
        </p:blipFill>
        <p:spPr>
          <a:xfrm>
            <a:off x="7380514" y="284952"/>
            <a:ext cx="2514968" cy="1925390"/>
          </a:xfrm>
          <a:prstGeom prst="rect">
            <a:avLst/>
          </a:prstGeom>
          <a:ln>
            <a:noFill/>
          </a:ln>
        </p:spPr>
      </p:pic>
      <p:pic>
        <p:nvPicPr>
          <p:cNvPr id="20" name="Picture 19" descr="A screenshot of a graph&#10;&#10;Description automatically generated">
            <a:extLst>
              <a:ext uri="{FF2B5EF4-FFF2-40B4-BE49-F238E27FC236}">
                <a16:creationId xmlns:a16="http://schemas.microsoft.com/office/drawing/2014/main" id="{0D8C2A57-D1C0-F23B-B8F2-EE746F5800F2}"/>
              </a:ext>
            </a:extLst>
          </p:cNvPr>
          <p:cNvPicPr>
            <a:picLocks noChangeAspect="1"/>
          </p:cNvPicPr>
          <p:nvPr/>
        </p:nvPicPr>
        <p:blipFill>
          <a:blip r:embed="rId5">
            <a:extLst>
              <a:ext uri="{28A0092B-C50C-407E-A947-70E740481C1C}">
                <a14:useLocalDpi xmlns:a14="http://schemas.microsoft.com/office/drawing/2010/main" val="0"/>
              </a:ext>
            </a:extLst>
          </a:blip>
          <a:srcRect r="55034"/>
          <a:stretch/>
        </p:blipFill>
        <p:spPr>
          <a:xfrm>
            <a:off x="9298674" y="1300526"/>
            <a:ext cx="2855495" cy="5080261"/>
          </a:xfrm>
          <a:prstGeom prst="rect">
            <a:avLst/>
          </a:prstGeom>
          <a:ln>
            <a:noFill/>
          </a:ln>
        </p:spPr>
      </p:pic>
      <p:grpSp>
        <p:nvGrpSpPr>
          <p:cNvPr id="22" name="Group 21">
            <a:extLst>
              <a:ext uri="{FF2B5EF4-FFF2-40B4-BE49-F238E27FC236}">
                <a16:creationId xmlns:a16="http://schemas.microsoft.com/office/drawing/2014/main" id="{14AAF399-2D08-D790-E890-8FB2EBCDC66C}"/>
              </a:ext>
            </a:extLst>
          </p:cNvPr>
          <p:cNvGrpSpPr/>
          <p:nvPr/>
        </p:nvGrpSpPr>
        <p:grpSpPr>
          <a:xfrm>
            <a:off x="26680" y="1602377"/>
            <a:ext cx="3885859" cy="4878769"/>
            <a:chOff x="26680" y="1602377"/>
            <a:chExt cx="3885859" cy="4878769"/>
          </a:xfrm>
        </p:grpSpPr>
        <p:pic>
          <p:nvPicPr>
            <p:cNvPr id="14" name="Picture 13" descr="A graph of different colored squares&#10;&#10;Description automatically generated">
              <a:extLst>
                <a:ext uri="{FF2B5EF4-FFF2-40B4-BE49-F238E27FC236}">
                  <a16:creationId xmlns:a16="http://schemas.microsoft.com/office/drawing/2014/main" id="{EBCC3EAA-9378-A8FA-050B-1A3860BC4C62}"/>
                </a:ext>
              </a:extLst>
            </p:cNvPr>
            <p:cNvPicPr>
              <a:picLocks noChangeAspect="1"/>
            </p:cNvPicPr>
            <p:nvPr/>
          </p:nvPicPr>
          <p:blipFill>
            <a:blip r:embed="rId6">
              <a:extLst>
                <a:ext uri="{28A0092B-C50C-407E-A947-70E740481C1C}">
                  <a14:useLocalDpi xmlns:a14="http://schemas.microsoft.com/office/drawing/2010/main" val="0"/>
                </a:ext>
              </a:extLst>
            </a:blip>
            <a:srcRect r="36281"/>
            <a:stretch/>
          </p:blipFill>
          <p:spPr>
            <a:xfrm>
              <a:off x="26680" y="1602377"/>
              <a:ext cx="3885859" cy="4878769"/>
            </a:xfrm>
            <a:prstGeom prst="rect">
              <a:avLst/>
            </a:prstGeom>
          </p:spPr>
        </p:pic>
        <p:sp>
          <p:nvSpPr>
            <p:cNvPr id="21" name="TextBox 20">
              <a:extLst>
                <a:ext uri="{FF2B5EF4-FFF2-40B4-BE49-F238E27FC236}">
                  <a16:creationId xmlns:a16="http://schemas.microsoft.com/office/drawing/2014/main" id="{A510B1F9-50AD-E07A-7EB2-870CEF4E11CA}"/>
                </a:ext>
              </a:extLst>
            </p:cNvPr>
            <p:cNvSpPr txBox="1"/>
            <p:nvPr/>
          </p:nvSpPr>
          <p:spPr>
            <a:xfrm>
              <a:off x="37831" y="1619662"/>
              <a:ext cx="3691844" cy="338554"/>
            </a:xfrm>
            <a:prstGeom prst="rect">
              <a:avLst/>
            </a:prstGeom>
            <a:solidFill>
              <a:schemeClr val="bg1"/>
            </a:solidFill>
          </p:spPr>
          <p:txBody>
            <a:bodyPr wrap="none" rtlCol="0">
              <a:spAutoFit/>
            </a:bodyPr>
            <a:lstStyle/>
            <a:p>
              <a:r>
                <a:rPr lang="en-US" sz="1600" b="1" dirty="0"/>
                <a:t>Reason Inactive by Age for all Cohorts</a:t>
              </a:r>
            </a:p>
          </p:txBody>
        </p:sp>
      </p:grpSp>
      <p:sp>
        <p:nvSpPr>
          <p:cNvPr id="2" name="TextBox 1">
            <a:extLst>
              <a:ext uri="{FF2B5EF4-FFF2-40B4-BE49-F238E27FC236}">
                <a16:creationId xmlns:a16="http://schemas.microsoft.com/office/drawing/2014/main" id="{287949E5-A161-56AC-2F56-9DB43E934982}"/>
              </a:ext>
            </a:extLst>
          </p:cNvPr>
          <p:cNvSpPr txBox="1"/>
          <p:nvPr/>
        </p:nvSpPr>
        <p:spPr>
          <a:xfrm>
            <a:off x="1478071" y="6498431"/>
            <a:ext cx="1210588" cy="369332"/>
          </a:xfrm>
          <a:prstGeom prst="rect">
            <a:avLst/>
          </a:prstGeom>
          <a:noFill/>
        </p:spPr>
        <p:txBody>
          <a:bodyPr wrap="none" rtlCol="0">
            <a:spAutoFit/>
          </a:bodyPr>
          <a:lstStyle/>
          <a:p>
            <a:r>
              <a:rPr lang="en-US" dirty="0"/>
              <a:t>n = 27,200</a:t>
            </a:r>
          </a:p>
        </p:txBody>
      </p:sp>
    </p:spTree>
    <p:extLst>
      <p:ext uri="{BB962C8B-B14F-4D97-AF65-F5344CB8AC3E}">
        <p14:creationId xmlns:p14="http://schemas.microsoft.com/office/powerpoint/2010/main" val="380471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DCE1-E824-E7D6-9C03-56D7BB7ECE68}"/>
              </a:ext>
            </a:extLst>
          </p:cNvPr>
          <p:cNvSpPr>
            <a:spLocks noGrp="1"/>
          </p:cNvSpPr>
          <p:nvPr>
            <p:ph type="title"/>
          </p:nvPr>
        </p:nvSpPr>
        <p:spPr>
          <a:xfrm>
            <a:off x="305504" y="0"/>
            <a:ext cx="10515600" cy="1325563"/>
          </a:xfrm>
        </p:spPr>
        <p:txBody>
          <a:bodyPr/>
          <a:lstStyle/>
          <a:p>
            <a:r>
              <a:rPr lang="en-US" dirty="0">
                <a:latin typeface="Calibri Light"/>
                <a:ea typeface="Calibri Light"/>
                <a:cs typeface="Calibri Light"/>
              </a:rPr>
              <a:t>Setting</a:t>
            </a:r>
          </a:p>
        </p:txBody>
      </p:sp>
      <p:pic>
        <p:nvPicPr>
          <p:cNvPr id="19" name="Content Placeholder 18" descr="A graph of a number of people&#10;&#10;Description automatically generated with medium confidence">
            <a:extLst>
              <a:ext uri="{FF2B5EF4-FFF2-40B4-BE49-F238E27FC236}">
                <a16:creationId xmlns:a16="http://schemas.microsoft.com/office/drawing/2014/main" id="{E8CE77AB-3CB3-2361-1D01-A128661F9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444" y="271439"/>
            <a:ext cx="8233200" cy="6586561"/>
          </a:xfrm>
          <a:ln>
            <a:noFill/>
          </a:ln>
        </p:spPr>
      </p:pic>
      <p:sp>
        <p:nvSpPr>
          <p:cNvPr id="20" name="TextBox 19">
            <a:extLst>
              <a:ext uri="{FF2B5EF4-FFF2-40B4-BE49-F238E27FC236}">
                <a16:creationId xmlns:a16="http://schemas.microsoft.com/office/drawing/2014/main" id="{661E8BA7-9F0A-E84B-84DA-AB7476B7D4B3}"/>
              </a:ext>
            </a:extLst>
          </p:cNvPr>
          <p:cNvSpPr txBox="1"/>
          <p:nvPr/>
        </p:nvSpPr>
        <p:spPr>
          <a:xfrm>
            <a:off x="2853444" y="354496"/>
            <a:ext cx="8084329" cy="400110"/>
          </a:xfrm>
          <a:prstGeom prst="rect">
            <a:avLst/>
          </a:prstGeom>
          <a:solidFill>
            <a:schemeClr val="bg1"/>
          </a:solidFill>
        </p:spPr>
        <p:txBody>
          <a:bodyPr wrap="none" rtlCol="0">
            <a:spAutoFit/>
          </a:bodyPr>
          <a:lstStyle/>
          <a:p>
            <a:r>
              <a:rPr lang="en-US" sz="2000" b="1" dirty="0"/>
              <a:t>Active Status 2 Years Later by Practice Setting in Initial Analysis Year</a:t>
            </a:r>
          </a:p>
        </p:txBody>
      </p:sp>
      <p:pic>
        <p:nvPicPr>
          <p:cNvPr id="21" name="Content Placeholder 14" descr="A close up of text&#10;&#10;Description automatically generated">
            <a:extLst>
              <a:ext uri="{FF2B5EF4-FFF2-40B4-BE49-F238E27FC236}">
                <a16:creationId xmlns:a16="http://schemas.microsoft.com/office/drawing/2014/main" id="{AAA2A91D-9AA8-A447-DED2-77F413411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88" y="5950487"/>
            <a:ext cx="2761573" cy="907513"/>
          </a:xfrm>
          <a:prstGeom prst="rect">
            <a:avLst/>
          </a:prstGeom>
          <a:ln>
            <a:noFill/>
          </a:ln>
        </p:spPr>
      </p:pic>
      <p:sp>
        <p:nvSpPr>
          <p:cNvPr id="22" name="Rectangle 21">
            <a:extLst>
              <a:ext uri="{FF2B5EF4-FFF2-40B4-BE49-F238E27FC236}">
                <a16:creationId xmlns:a16="http://schemas.microsoft.com/office/drawing/2014/main" id="{61175A9F-D0DD-815F-001C-C2777DDB6F02}"/>
              </a:ext>
            </a:extLst>
          </p:cNvPr>
          <p:cNvSpPr/>
          <p:nvPr/>
        </p:nvSpPr>
        <p:spPr>
          <a:xfrm>
            <a:off x="4284617" y="3543300"/>
            <a:ext cx="1727563" cy="274339"/>
          </a:xfrm>
          <a:prstGeom prst="rect">
            <a:avLst/>
          </a:prstGeom>
          <a:noFill/>
          <a:ln w="25400">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B63F524-62A5-4A9A-0327-5FF564086E34}"/>
              </a:ext>
            </a:extLst>
          </p:cNvPr>
          <p:cNvSpPr/>
          <p:nvPr/>
        </p:nvSpPr>
        <p:spPr>
          <a:xfrm>
            <a:off x="5086350" y="5047142"/>
            <a:ext cx="925830" cy="274339"/>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9D4F17-FBCE-A17E-1653-A23EEC781FDB}"/>
              </a:ext>
            </a:extLst>
          </p:cNvPr>
          <p:cNvSpPr/>
          <p:nvPr/>
        </p:nvSpPr>
        <p:spPr>
          <a:xfrm>
            <a:off x="4400550" y="1084039"/>
            <a:ext cx="1611630" cy="274339"/>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D8BF5BF-B3D2-2D39-D30F-4EE038D7FAC1}"/>
              </a:ext>
            </a:extLst>
          </p:cNvPr>
          <p:cNvSpPr/>
          <p:nvPr/>
        </p:nvSpPr>
        <p:spPr>
          <a:xfrm>
            <a:off x="4606290" y="5359562"/>
            <a:ext cx="1409700" cy="274339"/>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4E3D957-5932-36A3-EEA5-67C03D67AF97}"/>
              </a:ext>
            </a:extLst>
          </p:cNvPr>
          <p:cNvSpPr/>
          <p:nvPr/>
        </p:nvSpPr>
        <p:spPr>
          <a:xfrm>
            <a:off x="4149091" y="1409700"/>
            <a:ext cx="1866900" cy="274339"/>
          </a:xfrm>
          <a:prstGeom prst="rect">
            <a:avLst/>
          </a:prstGeom>
          <a:noFill/>
          <a:ln w="25400">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43EB74F-0747-0B32-B0E2-721406300D8D}"/>
              </a:ext>
            </a:extLst>
          </p:cNvPr>
          <p:cNvSpPr txBox="1"/>
          <p:nvPr/>
        </p:nvSpPr>
        <p:spPr>
          <a:xfrm>
            <a:off x="305504" y="1228009"/>
            <a:ext cx="2547940" cy="34163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ambulatory care</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public health</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school health service </a:t>
            </a:r>
            <a:r>
              <a:rPr lang="en-US" dirty="0">
                <a:latin typeface="Calibri" panose="020F0502020204030204" pitchFamily="34" charset="0"/>
                <a:cs typeface="Calibri" panose="020F0502020204030204" pitchFamily="34" charset="0"/>
              </a:rPr>
              <a:t>settings, RNs were more likely to be </a:t>
            </a:r>
            <a:r>
              <a:rPr lang="en-US" b="1" dirty="0">
                <a:latin typeface="Calibri" panose="020F0502020204030204" pitchFamily="34" charset="0"/>
                <a:cs typeface="Calibri" panose="020F0502020204030204" pitchFamily="34" charset="0"/>
              </a:rPr>
              <a:t>retained</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insurance claims/benefits </a:t>
            </a:r>
            <a:r>
              <a:rPr lang="en-US" dirty="0">
                <a:latin typeface="Calibri" panose="020F0502020204030204" pitchFamily="34" charset="0"/>
                <a:cs typeface="Calibri" panose="020F0502020204030204" pitchFamily="34" charset="0"/>
              </a:rPr>
              <a:t>and </a:t>
            </a:r>
            <a:r>
              <a:rPr lang="en-US" b="1" dirty="0">
                <a:latin typeface="Calibri" panose="020F0502020204030204" pitchFamily="34" charset="0"/>
                <a:cs typeface="Calibri" panose="020F0502020204030204" pitchFamily="34" charset="0"/>
              </a:rPr>
              <a:t>assisted living facility </a:t>
            </a:r>
            <a:r>
              <a:rPr lang="en-US" dirty="0">
                <a:latin typeface="Calibri" panose="020F0502020204030204" pitchFamily="34" charset="0"/>
                <a:cs typeface="Calibri" panose="020F0502020204030204" pitchFamily="34" charset="0"/>
              </a:rPr>
              <a:t>settings, RNs were more likely to </a:t>
            </a:r>
            <a:r>
              <a:rPr lang="en-US" b="1" dirty="0">
                <a:latin typeface="Calibri" panose="020F0502020204030204" pitchFamily="34" charset="0"/>
                <a:cs typeface="Calibri" panose="020F0502020204030204" pitchFamily="34" charset="0"/>
              </a:rPr>
              <a:t>exit</a:t>
            </a:r>
            <a:r>
              <a:rPr lang="en-US" dirty="0">
                <a:latin typeface="Calibri" panose="020F0502020204030204" pitchFamily="34" charset="0"/>
                <a:cs typeface="Calibri" panose="020F0502020204030204" pitchFamily="34" charset="0"/>
              </a:rPr>
              <a:t> the workforce.</a:t>
            </a:r>
          </a:p>
        </p:txBody>
      </p:sp>
    </p:spTree>
    <p:extLst>
      <p:ext uri="{BB962C8B-B14F-4D97-AF65-F5344CB8AC3E}">
        <p14:creationId xmlns:p14="http://schemas.microsoft.com/office/powerpoint/2010/main" val="1223718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F9B7-0B5E-15C2-CAB7-706ACB1D2F0C}"/>
              </a:ext>
            </a:extLst>
          </p:cNvPr>
          <p:cNvSpPr>
            <a:spLocks noGrp="1"/>
          </p:cNvSpPr>
          <p:nvPr>
            <p:ph type="title"/>
          </p:nvPr>
        </p:nvSpPr>
        <p:spPr>
          <a:xfrm>
            <a:off x="226782" y="0"/>
            <a:ext cx="10515600" cy="1325563"/>
          </a:xfrm>
        </p:spPr>
        <p:txBody>
          <a:bodyPr/>
          <a:lstStyle/>
          <a:p>
            <a:r>
              <a:rPr lang="en-US" dirty="0">
                <a:latin typeface="Calibri Light"/>
                <a:ea typeface="Calibri Light"/>
                <a:cs typeface="Calibri Light"/>
              </a:rPr>
              <a:t>Region</a:t>
            </a:r>
          </a:p>
        </p:txBody>
      </p:sp>
      <p:pic>
        <p:nvPicPr>
          <p:cNvPr id="12" name="Content Placeholder 11" descr="A graph with red and blue bars&#10;&#10;Description automatically generated">
            <a:extLst>
              <a:ext uri="{FF2B5EF4-FFF2-40B4-BE49-F238E27FC236}">
                <a16:creationId xmlns:a16="http://schemas.microsoft.com/office/drawing/2014/main" id="{BBAAEF7D-FE97-79F0-8F82-A0AEC5360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068" y="240166"/>
            <a:ext cx="8272292" cy="6617834"/>
          </a:xfrm>
          <a:ln>
            <a:noFill/>
          </a:ln>
        </p:spPr>
      </p:pic>
      <p:sp>
        <p:nvSpPr>
          <p:cNvPr id="8" name="TextBox 7">
            <a:extLst>
              <a:ext uri="{FF2B5EF4-FFF2-40B4-BE49-F238E27FC236}">
                <a16:creationId xmlns:a16="http://schemas.microsoft.com/office/drawing/2014/main" id="{A75D82A7-0A59-E0EB-3E45-4DFEDCF6D661}"/>
              </a:ext>
            </a:extLst>
          </p:cNvPr>
          <p:cNvSpPr txBox="1"/>
          <p:nvPr/>
        </p:nvSpPr>
        <p:spPr>
          <a:xfrm>
            <a:off x="2922068" y="262671"/>
            <a:ext cx="7038081" cy="400110"/>
          </a:xfrm>
          <a:prstGeom prst="rect">
            <a:avLst/>
          </a:prstGeom>
          <a:solidFill>
            <a:schemeClr val="bg1"/>
          </a:solidFill>
        </p:spPr>
        <p:txBody>
          <a:bodyPr wrap="none" rtlCol="0">
            <a:spAutoFit/>
          </a:bodyPr>
          <a:lstStyle/>
          <a:p>
            <a:r>
              <a:rPr lang="en-US" sz="2000" b="1" dirty="0"/>
              <a:t>Active Status 2 Years Later by Region in Initial Analysis Year</a:t>
            </a:r>
          </a:p>
        </p:txBody>
      </p:sp>
      <p:pic>
        <p:nvPicPr>
          <p:cNvPr id="13" name="Content Placeholder 14" descr="A close up of text&#10;&#10;Description automatically generated">
            <a:extLst>
              <a:ext uri="{FF2B5EF4-FFF2-40B4-BE49-F238E27FC236}">
                <a16:creationId xmlns:a16="http://schemas.microsoft.com/office/drawing/2014/main" id="{777C2120-F2F7-E596-B155-99FC096AF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95" y="5950487"/>
            <a:ext cx="2761573" cy="907513"/>
          </a:xfrm>
          <a:prstGeom prst="rect">
            <a:avLst/>
          </a:prstGeom>
          <a:ln>
            <a:noFill/>
          </a:ln>
        </p:spPr>
      </p:pic>
      <p:sp>
        <p:nvSpPr>
          <p:cNvPr id="14" name="Rectangle 13">
            <a:extLst>
              <a:ext uri="{FF2B5EF4-FFF2-40B4-BE49-F238E27FC236}">
                <a16:creationId xmlns:a16="http://schemas.microsoft.com/office/drawing/2014/main" id="{D9EDDFD6-2CBF-951F-B39E-CDFAE8789EC8}"/>
              </a:ext>
            </a:extLst>
          </p:cNvPr>
          <p:cNvSpPr/>
          <p:nvPr/>
        </p:nvSpPr>
        <p:spPr>
          <a:xfrm>
            <a:off x="3566160" y="1428559"/>
            <a:ext cx="777240" cy="434531"/>
          </a:xfrm>
          <a:prstGeom prst="rect">
            <a:avLst/>
          </a:prstGeom>
          <a:noFill/>
          <a:ln w="25400">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BC01E6-49E2-6E67-F7D4-A23680953C4B}"/>
              </a:ext>
            </a:extLst>
          </p:cNvPr>
          <p:cNvSpPr/>
          <p:nvPr/>
        </p:nvSpPr>
        <p:spPr>
          <a:xfrm>
            <a:off x="3135630" y="5089969"/>
            <a:ext cx="1203960" cy="434531"/>
          </a:xfrm>
          <a:prstGeom prst="rect">
            <a:avLst/>
          </a:prstGeom>
          <a:noFill/>
          <a:ln w="25400">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23E262-8D14-BF88-8064-FA7C2C353F0F}"/>
              </a:ext>
            </a:extLst>
          </p:cNvPr>
          <p:cNvSpPr/>
          <p:nvPr/>
        </p:nvSpPr>
        <p:spPr>
          <a:xfrm>
            <a:off x="3562350" y="2636329"/>
            <a:ext cx="777240" cy="434531"/>
          </a:xfrm>
          <a:prstGeom prst="rect">
            <a:avLst/>
          </a:prstGeom>
          <a:noFill/>
          <a:ln w="25400">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865ECC-B832-78D5-98EC-D5A89A8BC0C5}"/>
              </a:ext>
            </a:extLst>
          </p:cNvPr>
          <p:cNvSpPr/>
          <p:nvPr/>
        </p:nvSpPr>
        <p:spPr>
          <a:xfrm>
            <a:off x="3794760" y="3259264"/>
            <a:ext cx="563880" cy="434531"/>
          </a:xfrm>
          <a:prstGeom prst="rect">
            <a:avLst/>
          </a:prstGeom>
          <a:noFill/>
          <a:ln w="25400">
            <a:solidFill>
              <a:srgbClr val="469C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23D893-018E-0BA3-2069-99F2D409A7CC}"/>
              </a:ext>
            </a:extLst>
          </p:cNvPr>
          <p:cNvSpPr/>
          <p:nvPr/>
        </p:nvSpPr>
        <p:spPr>
          <a:xfrm>
            <a:off x="3562350" y="5691949"/>
            <a:ext cx="796290" cy="434531"/>
          </a:xfrm>
          <a:prstGeom prst="rect">
            <a:avLst/>
          </a:prstGeom>
          <a:noFill/>
          <a:ln w="25400">
            <a:solidFill>
              <a:srgbClr val="469C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F926E6B-DF05-93A8-7BB4-AE0BAB8F298D}"/>
              </a:ext>
            </a:extLst>
          </p:cNvPr>
          <p:cNvSpPr txBox="1"/>
          <p:nvPr/>
        </p:nvSpPr>
        <p:spPr>
          <a:xfrm>
            <a:off x="305504" y="1228009"/>
            <a:ext cx="2547940" cy="313932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Area L </a:t>
            </a:r>
            <a:r>
              <a:rPr lang="en-US" dirty="0">
                <a:latin typeface="Calibri" panose="020F0502020204030204" pitchFamily="34" charset="0"/>
                <a:cs typeface="Calibri" panose="020F0502020204030204" pitchFamily="34" charset="0"/>
              </a:rPr>
              <a:t>and </a:t>
            </a:r>
            <a:r>
              <a:rPr lang="en-US" b="1" dirty="0">
                <a:latin typeface="Calibri" panose="020F0502020204030204" pitchFamily="34" charset="0"/>
                <a:cs typeface="Calibri" panose="020F0502020204030204" pitchFamily="34" charset="0"/>
              </a:rPr>
              <a:t>Northwest  </a:t>
            </a:r>
            <a:r>
              <a:rPr lang="en-US" dirty="0">
                <a:latin typeface="Calibri" panose="020F0502020204030204" pitchFamily="34" charset="0"/>
                <a:cs typeface="Calibri" panose="020F0502020204030204" pitchFamily="34" charset="0"/>
              </a:rPr>
              <a:t>AHEC regions, RNs were more likely to be </a:t>
            </a:r>
            <a:r>
              <a:rPr lang="en-US" b="1" dirty="0">
                <a:latin typeface="Calibri" panose="020F0502020204030204" pitchFamily="34" charset="0"/>
                <a:cs typeface="Calibri" panose="020F0502020204030204" pitchFamily="34" charset="0"/>
              </a:rPr>
              <a:t>retained</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Mountain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Southeast</a:t>
            </a:r>
            <a:r>
              <a:rPr lang="en-US" dirty="0">
                <a:latin typeface="Calibri" panose="020F0502020204030204" pitchFamily="34" charset="0"/>
                <a:cs typeface="Calibri" panose="020F0502020204030204" pitchFamily="34" charset="0"/>
              </a:rPr>
              <a:t>, and </a:t>
            </a:r>
            <a:r>
              <a:rPr lang="en-US" b="1" dirty="0">
                <a:latin typeface="Calibri" panose="020F0502020204030204" pitchFamily="34" charset="0"/>
                <a:cs typeface="Calibri" panose="020F0502020204030204" pitchFamily="34" charset="0"/>
              </a:rPr>
              <a:t>Southern Regional </a:t>
            </a:r>
            <a:r>
              <a:rPr lang="en-US" dirty="0">
                <a:latin typeface="Calibri" panose="020F0502020204030204" pitchFamily="34" charset="0"/>
                <a:cs typeface="Calibri" panose="020F0502020204030204" pitchFamily="34" charset="0"/>
              </a:rPr>
              <a:t>AHEC regions, RNs were more likely to </a:t>
            </a:r>
            <a:r>
              <a:rPr lang="en-US" b="1" dirty="0">
                <a:latin typeface="Calibri" panose="020F0502020204030204" pitchFamily="34" charset="0"/>
                <a:cs typeface="Calibri" panose="020F0502020204030204" pitchFamily="34" charset="0"/>
              </a:rPr>
              <a:t>exit</a:t>
            </a:r>
            <a:r>
              <a:rPr lang="en-US" dirty="0">
                <a:latin typeface="Calibri" panose="020F0502020204030204" pitchFamily="34" charset="0"/>
                <a:cs typeface="Calibri" panose="020F0502020204030204" pitchFamily="34" charset="0"/>
              </a:rPr>
              <a:t> the workforce.</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4412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CB3D-70EE-827F-C17A-D9B69474EDF5}"/>
              </a:ext>
            </a:extLst>
          </p:cNvPr>
          <p:cNvSpPr>
            <a:spLocks noGrp="1"/>
          </p:cNvSpPr>
          <p:nvPr>
            <p:ph type="title"/>
          </p:nvPr>
        </p:nvSpPr>
        <p:spPr>
          <a:xfrm>
            <a:off x="225015" y="0"/>
            <a:ext cx="10515600" cy="1325563"/>
          </a:xfrm>
        </p:spPr>
        <p:txBody>
          <a:bodyPr/>
          <a:lstStyle/>
          <a:p>
            <a:r>
              <a:rPr lang="en-US" dirty="0">
                <a:latin typeface="Calibri Light"/>
                <a:ea typeface="Calibri Light"/>
                <a:cs typeface="Calibri Light"/>
              </a:rPr>
              <a:t>Position</a:t>
            </a:r>
          </a:p>
        </p:txBody>
      </p:sp>
      <p:pic>
        <p:nvPicPr>
          <p:cNvPr id="15" name="Content Placeholder 14" descr="A close up of text&#10;&#10;Description automatically generated">
            <a:extLst>
              <a:ext uri="{FF2B5EF4-FFF2-40B4-BE49-F238E27FC236}">
                <a16:creationId xmlns:a16="http://schemas.microsoft.com/office/drawing/2014/main" id="{E6ACF80A-9F04-718C-3ED7-220E2DB237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15" y="5950487"/>
            <a:ext cx="2761573" cy="907513"/>
          </a:xfrm>
          <a:ln>
            <a:noFill/>
          </a:ln>
        </p:spPr>
      </p:pic>
      <p:pic>
        <p:nvPicPr>
          <p:cNvPr id="17" name="Picture 16" descr="A graph of a number of people&#10;&#10;Description automatically generated with medium confidence">
            <a:extLst>
              <a:ext uri="{FF2B5EF4-FFF2-40B4-BE49-F238E27FC236}">
                <a16:creationId xmlns:a16="http://schemas.microsoft.com/office/drawing/2014/main" id="{C8D263C3-7DE8-D5A3-093D-C0429E700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545" y="351464"/>
            <a:ext cx="8133169" cy="6506536"/>
          </a:xfrm>
          <a:prstGeom prst="rect">
            <a:avLst/>
          </a:prstGeom>
        </p:spPr>
      </p:pic>
      <p:sp>
        <p:nvSpPr>
          <p:cNvPr id="11" name="TextBox 10">
            <a:extLst>
              <a:ext uri="{FF2B5EF4-FFF2-40B4-BE49-F238E27FC236}">
                <a16:creationId xmlns:a16="http://schemas.microsoft.com/office/drawing/2014/main" id="{644D2486-7426-D28B-B516-3C8E82FEE130}"/>
              </a:ext>
            </a:extLst>
          </p:cNvPr>
          <p:cNvSpPr txBox="1"/>
          <p:nvPr/>
        </p:nvSpPr>
        <p:spPr>
          <a:xfrm>
            <a:off x="3133545" y="462726"/>
            <a:ext cx="7189982" cy="400110"/>
          </a:xfrm>
          <a:prstGeom prst="rect">
            <a:avLst/>
          </a:prstGeom>
          <a:solidFill>
            <a:schemeClr val="bg1"/>
          </a:solidFill>
        </p:spPr>
        <p:txBody>
          <a:bodyPr wrap="none" rtlCol="0">
            <a:spAutoFit/>
          </a:bodyPr>
          <a:lstStyle/>
          <a:p>
            <a:r>
              <a:rPr lang="en-US" sz="2000" b="1" dirty="0"/>
              <a:t>Active Status 2 Years Later by Position in Initial Analysis Year</a:t>
            </a:r>
          </a:p>
        </p:txBody>
      </p:sp>
      <p:sp>
        <p:nvSpPr>
          <p:cNvPr id="18" name="Rectangle 17">
            <a:extLst>
              <a:ext uri="{FF2B5EF4-FFF2-40B4-BE49-F238E27FC236}">
                <a16:creationId xmlns:a16="http://schemas.microsoft.com/office/drawing/2014/main" id="{183E849B-807C-4B75-65A6-BFCDFC4AA91D}"/>
              </a:ext>
            </a:extLst>
          </p:cNvPr>
          <p:cNvSpPr/>
          <p:nvPr/>
        </p:nvSpPr>
        <p:spPr>
          <a:xfrm>
            <a:off x="3902526" y="1894113"/>
            <a:ext cx="1045029" cy="359229"/>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F82609-D60E-21FD-463A-FCF7C59ECED3}"/>
              </a:ext>
            </a:extLst>
          </p:cNvPr>
          <p:cNvSpPr/>
          <p:nvPr/>
        </p:nvSpPr>
        <p:spPr>
          <a:xfrm>
            <a:off x="3336477" y="5314946"/>
            <a:ext cx="1611074" cy="359229"/>
          </a:xfrm>
          <a:prstGeom prst="rect">
            <a:avLst/>
          </a:prstGeom>
          <a:noFill/>
          <a:ln w="25400">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AA5294-DAAD-9E25-8CF1-03F68653A5E6}"/>
              </a:ext>
            </a:extLst>
          </p:cNvPr>
          <p:cNvSpPr/>
          <p:nvPr/>
        </p:nvSpPr>
        <p:spPr>
          <a:xfrm>
            <a:off x="4506686" y="1420501"/>
            <a:ext cx="440865" cy="337542"/>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189767A-384D-ACC3-2604-4796CF34C7E3}"/>
              </a:ext>
            </a:extLst>
          </p:cNvPr>
          <p:cNvSpPr/>
          <p:nvPr/>
        </p:nvSpPr>
        <p:spPr>
          <a:xfrm>
            <a:off x="4147457" y="3853537"/>
            <a:ext cx="800094" cy="359229"/>
          </a:xfrm>
          <a:prstGeom prst="rect">
            <a:avLst/>
          </a:prstGeom>
          <a:noFill/>
          <a:ln w="25400">
            <a:solidFill>
              <a:srgbClr val="F60A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B064AF-3571-8C17-9AAA-6069F4B30A07}"/>
              </a:ext>
            </a:extLst>
          </p:cNvPr>
          <p:cNvSpPr txBox="1"/>
          <p:nvPr/>
        </p:nvSpPr>
        <p:spPr>
          <a:xfrm>
            <a:off x="305504" y="1228009"/>
            <a:ext cx="2547940" cy="369331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Advanced Practice Registered Nurses </a:t>
            </a:r>
            <a:r>
              <a:rPr lang="en-US" dirty="0">
                <a:latin typeface="Calibri" panose="020F0502020204030204" pitchFamily="34" charset="0"/>
                <a:cs typeface="Calibri" panose="020F0502020204030204" pitchFamily="34" charset="0"/>
              </a:rPr>
              <a:t>and </a:t>
            </a:r>
            <a:r>
              <a:rPr lang="en-US" b="1" dirty="0">
                <a:latin typeface="Calibri" panose="020F0502020204030204" pitchFamily="34" charset="0"/>
                <a:cs typeface="Calibri" panose="020F0502020204030204" pitchFamily="34" charset="0"/>
              </a:rPr>
              <a:t>Nurse Managers </a:t>
            </a:r>
            <a:r>
              <a:rPr lang="en-US" dirty="0">
                <a:latin typeface="Calibri" panose="020F0502020204030204" pitchFamily="34" charset="0"/>
                <a:cs typeface="Calibri" panose="020F0502020204030204" pitchFamily="34" charset="0"/>
              </a:rPr>
              <a:t>were more likely to be </a:t>
            </a:r>
            <a:r>
              <a:rPr lang="en-US" b="1" dirty="0">
                <a:latin typeface="Calibri" panose="020F0502020204030204" pitchFamily="34" charset="0"/>
                <a:cs typeface="Calibri" panose="020F0502020204030204" pitchFamily="34" charset="0"/>
              </a:rPr>
              <a:t>retained</a:t>
            </a:r>
            <a:r>
              <a:rPr lang="en-US" dirty="0">
                <a:latin typeface="Calibri" panose="020F0502020204030204" pitchFamily="34" charset="0"/>
                <a:cs typeface="Calibri" panose="020F0502020204030204" pitchFamily="34" charset="0"/>
              </a:rPr>
              <a:t>. Both of these positions represent more advanced RN positions.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Consultants </a:t>
            </a:r>
            <a:r>
              <a:rPr lang="en-US" dirty="0">
                <a:latin typeface="Calibri" panose="020F0502020204030204" pitchFamily="34" charset="0"/>
                <a:cs typeface="Calibri" panose="020F0502020204030204" pitchFamily="34" charset="0"/>
              </a:rPr>
              <a:t>and </a:t>
            </a:r>
            <a:r>
              <a:rPr lang="en-US" b="1" dirty="0">
                <a:latin typeface="Calibri" panose="020F0502020204030204" pitchFamily="34" charset="0"/>
                <a:cs typeface="Calibri" panose="020F0502020204030204" pitchFamily="34" charset="0"/>
              </a:rPr>
              <a:t>Other not health related </a:t>
            </a:r>
            <a:r>
              <a:rPr lang="en-US" dirty="0">
                <a:latin typeface="Calibri" panose="020F0502020204030204" pitchFamily="34" charset="0"/>
                <a:cs typeface="Calibri" panose="020F0502020204030204" pitchFamily="34" charset="0"/>
              </a:rPr>
              <a:t>positions</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were more likely to </a:t>
            </a:r>
            <a:r>
              <a:rPr lang="en-US" b="1" dirty="0">
                <a:latin typeface="Calibri" panose="020F0502020204030204" pitchFamily="34" charset="0"/>
                <a:cs typeface="Calibri" panose="020F0502020204030204" pitchFamily="34" charset="0"/>
              </a:rPr>
              <a:t>exit</a:t>
            </a:r>
            <a:r>
              <a:rPr lang="en-US" dirty="0">
                <a:latin typeface="Calibri" panose="020F0502020204030204" pitchFamily="34" charset="0"/>
                <a:cs typeface="Calibri" panose="020F0502020204030204" pitchFamily="34" charset="0"/>
              </a:rPr>
              <a:t> the RN workforce.</a:t>
            </a:r>
          </a:p>
        </p:txBody>
      </p:sp>
    </p:spTree>
    <p:extLst>
      <p:ext uri="{BB962C8B-B14F-4D97-AF65-F5344CB8AC3E}">
        <p14:creationId xmlns:p14="http://schemas.microsoft.com/office/powerpoint/2010/main" val="277489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with numbers and a red square&#10;&#10;Description automatically generated with medium confidence">
            <a:extLst>
              <a:ext uri="{FF2B5EF4-FFF2-40B4-BE49-F238E27FC236}">
                <a16:creationId xmlns:a16="http://schemas.microsoft.com/office/drawing/2014/main" id="{2333CBFE-C28B-A0B1-0450-CA3B6D2C1B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49" y="2802654"/>
            <a:ext cx="8136010" cy="3031218"/>
          </a:xfrm>
          <a:ln>
            <a:noFill/>
          </a:ln>
        </p:spPr>
      </p:pic>
      <p:sp>
        <p:nvSpPr>
          <p:cNvPr id="2" name="Title 1">
            <a:extLst>
              <a:ext uri="{FF2B5EF4-FFF2-40B4-BE49-F238E27FC236}">
                <a16:creationId xmlns:a16="http://schemas.microsoft.com/office/drawing/2014/main" id="{BBBA442C-2224-136C-BAFF-F124502EA73D}"/>
              </a:ext>
            </a:extLst>
          </p:cNvPr>
          <p:cNvSpPr>
            <a:spLocks noGrp="1"/>
          </p:cNvSpPr>
          <p:nvPr>
            <p:ph type="title"/>
          </p:nvPr>
        </p:nvSpPr>
        <p:spPr>
          <a:xfrm>
            <a:off x="334561" y="0"/>
            <a:ext cx="9380938" cy="2334986"/>
          </a:xfrm>
        </p:spPr>
        <p:txBody>
          <a:bodyPr>
            <a:normAutofit/>
          </a:bodyPr>
          <a:lstStyle/>
          <a:p>
            <a:r>
              <a:rPr lang="en-US" sz="4000" dirty="0">
                <a:latin typeface="Calibri Light" panose="020F0302020204030204" pitchFamily="34" charset="0"/>
                <a:cs typeface="Calibri Light" panose="020F0302020204030204" pitchFamily="34" charset="0"/>
              </a:rPr>
              <a:t>There is a positive correlation between retention and the level to which </a:t>
            </a:r>
            <a:br>
              <a:rPr lang="en-US" sz="4000" dirty="0">
                <a:latin typeface="Calibri Light" panose="020F0302020204030204" pitchFamily="34" charset="0"/>
                <a:cs typeface="Calibri Light" panose="020F0302020204030204" pitchFamily="34" charset="0"/>
              </a:rPr>
            </a:br>
            <a:r>
              <a:rPr lang="en-US" sz="4000" dirty="0">
                <a:latin typeface="Calibri Light" panose="020F0302020204030204" pitchFamily="34" charset="0"/>
                <a:cs typeface="Calibri Light" panose="020F0302020204030204" pitchFamily="34" charset="0"/>
              </a:rPr>
              <a:t>RN is engaged in the workforce</a:t>
            </a:r>
          </a:p>
        </p:txBody>
      </p:sp>
      <p:sp>
        <p:nvSpPr>
          <p:cNvPr id="9" name="TextBox 8">
            <a:extLst>
              <a:ext uri="{FF2B5EF4-FFF2-40B4-BE49-F238E27FC236}">
                <a16:creationId xmlns:a16="http://schemas.microsoft.com/office/drawing/2014/main" id="{160439EF-8131-0031-F924-59E6C1E78881}"/>
              </a:ext>
            </a:extLst>
          </p:cNvPr>
          <p:cNvSpPr txBox="1"/>
          <p:nvPr/>
        </p:nvSpPr>
        <p:spPr>
          <a:xfrm>
            <a:off x="131749" y="2802654"/>
            <a:ext cx="7668638" cy="369332"/>
          </a:xfrm>
          <a:prstGeom prst="rect">
            <a:avLst/>
          </a:prstGeom>
          <a:solidFill>
            <a:schemeClr val="bg1"/>
          </a:solidFill>
        </p:spPr>
        <p:txBody>
          <a:bodyPr wrap="none" rtlCol="0">
            <a:spAutoFit/>
          </a:bodyPr>
          <a:lstStyle/>
          <a:p>
            <a:r>
              <a:rPr lang="en-US" b="1" dirty="0"/>
              <a:t>Active Status 2 Years Later by Employment Status in Initial Analysis Year</a:t>
            </a:r>
          </a:p>
        </p:txBody>
      </p:sp>
      <p:grpSp>
        <p:nvGrpSpPr>
          <p:cNvPr id="3" name="Group 2">
            <a:extLst>
              <a:ext uri="{FF2B5EF4-FFF2-40B4-BE49-F238E27FC236}">
                <a16:creationId xmlns:a16="http://schemas.microsoft.com/office/drawing/2014/main" id="{C6D04920-17CF-6BCA-7DFE-BC76AE7F5CE2}"/>
              </a:ext>
            </a:extLst>
          </p:cNvPr>
          <p:cNvGrpSpPr/>
          <p:nvPr/>
        </p:nvGrpSpPr>
        <p:grpSpPr>
          <a:xfrm>
            <a:off x="8109374" y="1423629"/>
            <a:ext cx="3976242" cy="4410243"/>
            <a:chOff x="8109374" y="1423629"/>
            <a:chExt cx="3976242" cy="4410243"/>
          </a:xfrm>
        </p:grpSpPr>
        <p:pic>
          <p:nvPicPr>
            <p:cNvPr id="8" name="Picture 7" descr="A graph of a number of people&#10;&#10;Description automatically generated with medium confidence">
              <a:extLst>
                <a:ext uri="{FF2B5EF4-FFF2-40B4-BE49-F238E27FC236}">
                  <a16:creationId xmlns:a16="http://schemas.microsoft.com/office/drawing/2014/main" id="{B8D6ED48-AB90-99C2-B183-22F238F0C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5758" y="1423629"/>
              <a:ext cx="3869858" cy="4410243"/>
            </a:xfrm>
            <a:prstGeom prst="rect">
              <a:avLst/>
            </a:prstGeom>
            <a:ln>
              <a:noFill/>
            </a:ln>
          </p:spPr>
        </p:pic>
        <p:sp>
          <p:nvSpPr>
            <p:cNvPr id="10" name="TextBox 9">
              <a:extLst>
                <a:ext uri="{FF2B5EF4-FFF2-40B4-BE49-F238E27FC236}">
                  <a16:creationId xmlns:a16="http://schemas.microsoft.com/office/drawing/2014/main" id="{64B403F2-73F8-5357-D6F7-73CEB676A013}"/>
                </a:ext>
              </a:extLst>
            </p:cNvPr>
            <p:cNvSpPr txBox="1"/>
            <p:nvPr/>
          </p:nvSpPr>
          <p:spPr>
            <a:xfrm>
              <a:off x="8109374" y="1423629"/>
              <a:ext cx="3976242" cy="369332"/>
            </a:xfrm>
            <a:prstGeom prst="rect">
              <a:avLst/>
            </a:prstGeom>
            <a:solidFill>
              <a:schemeClr val="bg1"/>
            </a:solidFill>
            <a:ln>
              <a:noFill/>
            </a:ln>
          </p:spPr>
          <p:txBody>
            <a:bodyPr wrap="square" rtlCol="0">
              <a:spAutoFit/>
            </a:bodyPr>
            <a:lstStyle/>
            <a:p>
              <a:r>
                <a:rPr lang="en-US" b="1" dirty="0"/>
                <a:t>Hours Worked in Initial Analysis Year</a:t>
              </a:r>
            </a:p>
          </p:txBody>
        </p:sp>
      </p:grpSp>
      <p:pic>
        <p:nvPicPr>
          <p:cNvPr id="11" name="Content Placeholder 14" descr="A close up of text&#10;&#10;Description automatically generated">
            <a:extLst>
              <a:ext uri="{FF2B5EF4-FFF2-40B4-BE49-F238E27FC236}">
                <a16:creationId xmlns:a16="http://schemas.microsoft.com/office/drawing/2014/main" id="{31010455-50A1-8C03-8904-165A6799A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561" y="5950487"/>
            <a:ext cx="2761573" cy="907513"/>
          </a:xfrm>
          <a:prstGeom prst="rect">
            <a:avLst/>
          </a:prstGeom>
          <a:ln>
            <a:noFill/>
          </a:ln>
        </p:spPr>
      </p:pic>
    </p:spTree>
    <p:extLst>
      <p:ext uri="{BB962C8B-B14F-4D97-AF65-F5344CB8AC3E}">
        <p14:creationId xmlns:p14="http://schemas.microsoft.com/office/powerpoint/2010/main" val="4060274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a:xfrm>
            <a:off x="313275" y="194491"/>
            <a:ext cx="10515600" cy="1325563"/>
          </a:xfrm>
        </p:spPr>
        <p:txBody>
          <a:bodyPr>
            <a:normAutofit/>
          </a:bodyPr>
          <a:lstStyle/>
          <a:p>
            <a:r>
              <a:rPr lang="en-US" sz="4000" dirty="0">
                <a:latin typeface="Calibri Light"/>
                <a:ea typeface="Calibri Light"/>
                <a:cs typeface="Calibri Light"/>
              </a:rPr>
              <a:t>There is a negative correlation between age and hours worked per week for both RN groups</a:t>
            </a:r>
          </a:p>
        </p:txBody>
      </p:sp>
      <p:pic>
        <p:nvPicPr>
          <p:cNvPr id="7" name="Content Placeholder 6" descr="A graph of a line and a black line&#10;&#10;Description automatically generated">
            <a:extLst>
              <a:ext uri="{FF2B5EF4-FFF2-40B4-BE49-F238E27FC236}">
                <a16:creationId xmlns:a16="http://schemas.microsoft.com/office/drawing/2014/main" id="{01D6FF51-CC23-99A4-58BC-33606A6CCB0E}"/>
              </a:ext>
            </a:extLst>
          </p:cNvPr>
          <p:cNvPicPr>
            <a:picLocks noGrp="1" noChangeAspect="1"/>
          </p:cNvPicPr>
          <p:nvPr>
            <p:ph idx="1"/>
          </p:nvPr>
        </p:nvPicPr>
        <p:blipFill>
          <a:blip r:embed="rId2"/>
          <a:stretch>
            <a:fillRect/>
          </a:stretch>
        </p:blipFill>
        <p:spPr>
          <a:xfrm>
            <a:off x="6082147" y="2211555"/>
            <a:ext cx="5915891" cy="3822391"/>
          </a:xfrm>
          <a:ln>
            <a:noFill/>
          </a:ln>
        </p:spPr>
      </p:pic>
      <p:pic>
        <p:nvPicPr>
          <p:cNvPr id="8" name="Picture 7" descr="A graph of a line&#10;&#10;Description automatically generated">
            <a:extLst>
              <a:ext uri="{FF2B5EF4-FFF2-40B4-BE49-F238E27FC236}">
                <a16:creationId xmlns:a16="http://schemas.microsoft.com/office/drawing/2014/main" id="{3BD0B894-DD02-95F9-C290-27A1AFFCC47F}"/>
              </a:ext>
            </a:extLst>
          </p:cNvPr>
          <p:cNvPicPr>
            <a:picLocks noChangeAspect="1"/>
          </p:cNvPicPr>
          <p:nvPr/>
        </p:nvPicPr>
        <p:blipFill>
          <a:blip r:embed="rId3">
            <a:alphaModFix/>
          </a:blip>
          <a:stretch>
            <a:fillRect/>
          </a:stretch>
        </p:blipFill>
        <p:spPr>
          <a:xfrm>
            <a:off x="166258" y="2212071"/>
            <a:ext cx="5915890" cy="3821875"/>
          </a:xfrm>
          <a:prstGeom prst="rect">
            <a:avLst/>
          </a:prstGeom>
          <a:ln>
            <a:noFill/>
          </a:ln>
        </p:spPr>
      </p:pic>
      <p:sp>
        <p:nvSpPr>
          <p:cNvPr id="3" name="TextBox 2">
            <a:extLst>
              <a:ext uri="{FF2B5EF4-FFF2-40B4-BE49-F238E27FC236}">
                <a16:creationId xmlns:a16="http://schemas.microsoft.com/office/drawing/2014/main" id="{9F58B1DF-FFD5-F4AB-2B6C-624ACA4C2081}"/>
              </a:ext>
            </a:extLst>
          </p:cNvPr>
          <p:cNvSpPr txBox="1"/>
          <p:nvPr/>
        </p:nvSpPr>
        <p:spPr>
          <a:xfrm>
            <a:off x="6109852" y="1870307"/>
            <a:ext cx="2340962" cy="369332"/>
          </a:xfrm>
          <a:prstGeom prst="rect">
            <a:avLst/>
          </a:prstGeom>
          <a:noFill/>
        </p:spPr>
        <p:txBody>
          <a:bodyPr wrap="none" rtlCol="0">
            <a:spAutoFit/>
          </a:bodyPr>
          <a:lstStyle/>
          <a:p>
            <a:r>
              <a:rPr lang="en-US" b="1" dirty="0"/>
              <a:t>Inactive 2 years later</a:t>
            </a:r>
          </a:p>
        </p:txBody>
      </p:sp>
      <p:sp>
        <p:nvSpPr>
          <p:cNvPr id="4" name="TextBox 3">
            <a:extLst>
              <a:ext uri="{FF2B5EF4-FFF2-40B4-BE49-F238E27FC236}">
                <a16:creationId xmlns:a16="http://schemas.microsoft.com/office/drawing/2014/main" id="{8D897234-A8D2-82C0-363C-A19D87B5D47E}"/>
              </a:ext>
            </a:extLst>
          </p:cNvPr>
          <p:cNvSpPr txBox="1"/>
          <p:nvPr/>
        </p:nvSpPr>
        <p:spPr>
          <a:xfrm>
            <a:off x="193962" y="1870307"/>
            <a:ext cx="2156616" cy="369332"/>
          </a:xfrm>
          <a:prstGeom prst="rect">
            <a:avLst/>
          </a:prstGeom>
          <a:noFill/>
        </p:spPr>
        <p:txBody>
          <a:bodyPr wrap="none" rtlCol="0">
            <a:spAutoFit/>
          </a:bodyPr>
          <a:lstStyle/>
          <a:p>
            <a:r>
              <a:rPr lang="en-US" b="1" dirty="0"/>
              <a:t>Active 2 years later</a:t>
            </a:r>
          </a:p>
        </p:txBody>
      </p:sp>
    </p:spTree>
    <p:extLst>
      <p:ext uri="{BB962C8B-B14F-4D97-AF65-F5344CB8AC3E}">
        <p14:creationId xmlns:p14="http://schemas.microsoft.com/office/powerpoint/2010/main" val="222888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a:xfrm>
            <a:off x="838200" y="559089"/>
            <a:ext cx="4585855" cy="1339417"/>
          </a:xfrm>
        </p:spPr>
        <p:txBody>
          <a:bodyPr>
            <a:normAutofit fontScale="90000"/>
          </a:bodyPr>
          <a:lstStyle/>
          <a:p>
            <a:r>
              <a:rPr lang="en-US">
                <a:latin typeface="Calibri Light"/>
                <a:ea typeface="Calibri Light"/>
                <a:cs typeface="Calibri Light"/>
              </a:rPr>
              <a:t>Health Professions Data System (HPDS)</a:t>
            </a:r>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a:xfrm>
            <a:off x="838200" y="2129428"/>
            <a:ext cx="4348829" cy="4539124"/>
          </a:xfrm>
        </p:spPr>
        <p:txBody>
          <a:bodyPr vert="horz" lIns="91440" tIns="45720" rIns="91440" bIns="45720" rtlCol="0" anchor="t">
            <a:normAutofit/>
          </a:bodyPr>
          <a:lstStyle/>
          <a:p>
            <a:r>
              <a:rPr lang="en-US" sz="2400">
                <a:latin typeface="Calibri"/>
                <a:ea typeface="Calibri"/>
                <a:cs typeface="Calibri"/>
              </a:rPr>
              <a:t>Annual licensing board data for 21 health professions </a:t>
            </a:r>
          </a:p>
          <a:p>
            <a:r>
              <a:rPr lang="en-US" sz="2400">
                <a:solidFill>
                  <a:srgbClr val="000000"/>
                </a:solidFill>
                <a:latin typeface="Calibri"/>
                <a:ea typeface="Calibri"/>
                <a:cs typeface="Calibri"/>
              </a:rPr>
              <a:t>Aggregated data available online as interactive visualizations and for download</a:t>
            </a:r>
          </a:p>
          <a:p>
            <a:r>
              <a:rPr lang="en-US" sz="2400">
                <a:solidFill>
                  <a:srgbClr val="000000"/>
                </a:solidFill>
                <a:latin typeface="Calibri"/>
                <a:ea typeface="Calibri"/>
                <a:cs typeface="Calibri"/>
              </a:rPr>
              <a:t>Organizations can request individual level data from HPDS for research projects</a:t>
            </a:r>
          </a:p>
          <a:p>
            <a:pPr marL="0" indent="0">
              <a:buNone/>
            </a:pPr>
            <a:endParaRPr lang="en-US" sz="2400">
              <a:solidFill>
                <a:srgbClr val="000000"/>
              </a:solidFill>
              <a:latin typeface="Calibri"/>
              <a:ea typeface="Calibri"/>
              <a:cs typeface="Calibri"/>
            </a:endParaRPr>
          </a:p>
          <a:p>
            <a:endParaRPr lang="en-US">
              <a:solidFill>
                <a:srgbClr val="000000"/>
              </a:solidFill>
              <a:latin typeface="Calibri"/>
              <a:ea typeface="Calibri"/>
              <a:cs typeface="Calibri"/>
            </a:endParaRPr>
          </a:p>
          <a:p>
            <a:pPr marL="0" indent="0">
              <a:buNone/>
            </a:pPr>
            <a:endParaRPr lang="en-US" sz="1300">
              <a:solidFill>
                <a:srgbClr val="4A4A4A"/>
              </a:solidFill>
              <a:latin typeface="system-ui"/>
              <a:ea typeface="Calibri"/>
              <a:cs typeface="Calibri"/>
            </a:endParaRPr>
          </a:p>
          <a:p>
            <a:pPr marL="0" indent="0">
              <a:buNone/>
            </a:pPr>
            <a:endParaRPr lang="en-US">
              <a:solidFill>
                <a:srgbClr val="000000"/>
              </a:solidFill>
              <a:latin typeface="Calibri"/>
              <a:ea typeface="Calibri"/>
              <a:cs typeface="Calibri"/>
            </a:endParaRPr>
          </a:p>
        </p:txBody>
      </p:sp>
      <p:pic>
        <p:nvPicPr>
          <p:cNvPr id="5" name="Picture 4" descr="A map of the state of north carolina&#10;&#10;Description automatically generated">
            <a:extLst>
              <a:ext uri="{FF2B5EF4-FFF2-40B4-BE49-F238E27FC236}">
                <a16:creationId xmlns:a16="http://schemas.microsoft.com/office/drawing/2014/main" id="{EB4B1181-192F-7B82-C314-D27878420474}"/>
              </a:ext>
            </a:extLst>
          </p:cNvPr>
          <p:cNvPicPr>
            <a:picLocks noChangeAspect="1"/>
          </p:cNvPicPr>
          <p:nvPr/>
        </p:nvPicPr>
        <p:blipFill>
          <a:blip r:embed="rId3"/>
          <a:srcRect r="4642" b="-253"/>
          <a:stretch/>
        </p:blipFill>
        <p:spPr>
          <a:xfrm>
            <a:off x="6001183" y="845127"/>
            <a:ext cx="5952689" cy="4807566"/>
          </a:xfrm>
          <a:prstGeom prst="rect">
            <a:avLst/>
          </a:prstGeom>
          <a:ln>
            <a:noFill/>
          </a:ln>
        </p:spPr>
      </p:pic>
    </p:spTree>
    <p:extLst>
      <p:ext uri="{BB962C8B-B14F-4D97-AF65-F5344CB8AC3E}">
        <p14:creationId xmlns:p14="http://schemas.microsoft.com/office/powerpoint/2010/main" val="902901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p:txBody>
          <a:bodyPr/>
          <a:lstStyle/>
          <a:p>
            <a:r>
              <a:rPr lang="en-US">
                <a:latin typeface="Calibri Light"/>
                <a:ea typeface="Calibri Light"/>
                <a:cs typeface="Calibri Light"/>
              </a:rPr>
              <a:t>Limitations</a:t>
            </a:r>
          </a:p>
        </p:txBody>
      </p:sp>
      <p:sp>
        <p:nvSpPr>
          <p:cNvPr id="8" name="Content Placeholder 7">
            <a:extLst>
              <a:ext uri="{FF2B5EF4-FFF2-40B4-BE49-F238E27FC236}">
                <a16:creationId xmlns:a16="http://schemas.microsoft.com/office/drawing/2014/main" id="{1862EB8C-931E-7361-48F0-8086EFE24465}"/>
              </a:ext>
            </a:extLst>
          </p:cNvPr>
          <p:cNvSpPr>
            <a:spLocks noGrp="1"/>
          </p:cNvSpPr>
          <p:nvPr>
            <p:ph idx="1"/>
          </p:nvPr>
        </p:nvSpPr>
        <p:spPr>
          <a:xfrm>
            <a:off x="838200" y="1690688"/>
            <a:ext cx="11022446" cy="4351338"/>
          </a:xfrm>
        </p:spPr>
        <p:txBody>
          <a:bodyPr>
            <a:normAutofit/>
          </a:bodyPr>
          <a:lstStyle/>
          <a:p>
            <a:r>
              <a:rPr lang="en-US" dirty="0">
                <a:latin typeface="Calibri" panose="020F0502020204030204" pitchFamily="34" charset="0"/>
                <a:cs typeface="Calibri" panose="020F0502020204030204" pitchFamily="34" charset="0"/>
              </a:rPr>
              <a:t>Null data</a:t>
            </a:r>
          </a:p>
          <a:p>
            <a:pPr lvl="1"/>
            <a:r>
              <a:rPr lang="en-US" sz="2200" dirty="0">
                <a:latin typeface="Calibri" panose="020F0502020204030204" pitchFamily="34" charset="0"/>
                <a:cs typeface="Calibri" panose="020F0502020204030204" pitchFamily="34" charset="0"/>
              </a:rPr>
              <a:t>The nursing board collects data from nurses in NC which is transferred to HPDS</a:t>
            </a:r>
          </a:p>
          <a:p>
            <a:pPr lvl="1"/>
            <a:r>
              <a:rPr lang="en-US" sz="2200" dirty="0">
                <a:latin typeface="Calibri" panose="020F0502020204030204" pitchFamily="34" charset="0"/>
                <a:cs typeface="Calibri" panose="020F0502020204030204" pitchFamily="34" charset="0"/>
              </a:rPr>
              <a:t>A lot of the data is self-reported and contains optional fields</a:t>
            </a:r>
          </a:p>
          <a:p>
            <a:r>
              <a:rPr lang="en-US" dirty="0">
                <a:latin typeface="Calibri" panose="020F0502020204030204" pitchFamily="34" charset="0"/>
                <a:cs typeface="Calibri" panose="020F0502020204030204" pitchFamily="34" charset="0"/>
              </a:rPr>
              <a:t>Hidden information within variables</a:t>
            </a:r>
          </a:p>
          <a:p>
            <a:pPr lvl="1"/>
            <a:r>
              <a:rPr lang="en-US" sz="2200" dirty="0">
                <a:latin typeface="Calibri" panose="020F0502020204030204" pitchFamily="34" charset="0"/>
                <a:cs typeface="Calibri" panose="020F0502020204030204" pitchFamily="34" charset="0"/>
              </a:rPr>
              <a:t>In order to store data in a database, some information must be simplified</a:t>
            </a:r>
          </a:p>
          <a:p>
            <a:pPr lvl="1"/>
            <a:r>
              <a:rPr lang="en-US" sz="2200" dirty="0">
                <a:latin typeface="Calibri" panose="020F0502020204030204" pitchFamily="34" charset="0"/>
                <a:cs typeface="Calibri" panose="020F0502020204030204" pitchFamily="34" charset="0"/>
              </a:rPr>
              <a:t>There can only be one value per variable</a:t>
            </a:r>
          </a:p>
          <a:p>
            <a:r>
              <a:rPr lang="en-US" dirty="0">
                <a:latin typeface="Calibri" panose="020F0502020204030204" pitchFamily="34" charset="0"/>
                <a:cs typeface="Calibri" panose="020F0502020204030204" pitchFamily="34" charset="0"/>
              </a:rPr>
              <a:t>Annual data and 2-year license renewal cycle</a:t>
            </a:r>
          </a:p>
          <a:p>
            <a:pPr lvl="1"/>
            <a:r>
              <a:rPr lang="en-US" sz="2200" dirty="0">
                <a:latin typeface="Calibri" panose="020F0502020204030204" pitchFamily="34" charset="0"/>
                <a:cs typeface="Calibri" panose="020F0502020204030204" pitchFamily="34" charset="0"/>
              </a:rPr>
              <a:t>License renewal cycle makes longitudinal RN data is less continuous because data is usually only updated every 2 years</a:t>
            </a:r>
          </a:p>
          <a:p>
            <a:pPr lvl="1"/>
            <a:r>
              <a:rPr lang="en-US" sz="2200" dirty="0">
                <a:latin typeface="Calibri" panose="020F0502020204030204" pitchFamily="34" charset="0"/>
                <a:cs typeface="Calibri" panose="020F0502020204030204" pitchFamily="34" charset="0"/>
              </a:rPr>
              <a:t>Cannot visualize trends at higher time resolution</a:t>
            </a:r>
            <a:endParaRPr lang="en-US" dirty="0"/>
          </a:p>
          <a:p>
            <a:pPr lvl="1"/>
            <a:endParaRPr lang="en-US" dirty="0"/>
          </a:p>
        </p:txBody>
      </p:sp>
    </p:spTree>
    <p:extLst>
      <p:ext uri="{BB962C8B-B14F-4D97-AF65-F5344CB8AC3E}">
        <p14:creationId xmlns:p14="http://schemas.microsoft.com/office/powerpoint/2010/main" val="387235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E88A-3A0C-D9FD-BB7D-92AF584E3AFE}"/>
              </a:ext>
            </a:extLst>
          </p:cNvPr>
          <p:cNvSpPr>
            <a:spLocks noGrp="1"/>
          </p:cNvSpPr>
          <p:nvPr>
            <p:ph type="title"/>
          </p:nvPr>
        </p:nvSpPr>
        <p:spPr>
          <a:xfrm>
            <a:off x="726510" y="264917"/>
            <a:ext cx="10515600" cy="1325563"/>
          </a:xfrm>
        </p:spPr>
        <p:txBody>
          <a:bodyPr/>
          <a:lstStyle/>
          <a:p>
            <a:r>
              <a:rPr lang="en-US" dirty="0">
                <a:latin typeface="Calibri Light"/>
                <a:ea typeface="Calibri Light"/>
                <a:cs typeface="Calibri Light"/>
              </a:rPr>
              <a:t>Conclusions and Findings</a:t>
            </a:r>
          </a:p>
        </p:txBody>
      </p:sp>
      <p:sp>
        <p:nvSpPr>
          <p:cNvPr id="3" name="Content Placeholder 2">
            <a:extLst>
              <a:ext uri="{FF2B5EF4-FFF2-40B4-BE49-F238E27FC236}">
                <a16:creationId xmlns:a16="http://schemas.microsoft.com/office/drawing/2014/main" id="{A662865A-1B2A-7760-57A5-D9FE91538C15}"/>
              </a:ext>
            </a:extLst>
          </p:cNvPr>
          <p:cNvSpPr>
            <a:spLocks noGrp="1"/>
          </p:cNvSpPr>
          <p:nvPr>
            <p:ph idx="1"/>
          </p:nvPr>
        </p:nvSpPr>
        <p:spPr>
          <a:xfrm>
            <a:off x="726510" y="1377725"/>
            <a:ext cx="11181470" cy="5722935"/>
          </a:xfrm>
        </p:spPr>
        <p:txBody>
          <a:bodyPr vert="horz" lIns="91440" tIns="45720" rIns="91440" bIns="45720" rtlCol="0" anchor="t">
            <a:normAutofit lnSpcReduction="10000"/>
          </a:bodyPr>
          <a:lstStyle/>
          <a:p>
            <a:pPr marL="514350" indent="-514350">
              <a:buAutoNum type="arabicPeriod"/>
            </a:pPr>
            <a:r>
              <a:rPr lang="en-US" sz="2600" dirty="0">
                <a:latin typeface="Calibri" panose="020F0502020204030204" pitchFamily="34" charset="0"/>
                <a:ea typeface="Calibri"/>
                <a:cs typeface="Calibri" panose="020F0502020204030204" pitchFamily="34" charset="0"/>
              </a:rPr>
              <a:t>New strategies must be implemented to address the projected nursing shortage in NC in addition to increasing nursing graduates. </a:t>
            </a:r>
          </a:p>
          <a:p>
            <a:pPr marL="514350" indent="-514350">
              <a:buAutoNum type="arabicPeriod"/>
            </a:pPr>
            <a:r>
              <a:rPr lang="en-US" sz="2600" dirty="0">
                <a:latin typeface="Calibri" panose="020F0502020204030204" pitchFamily="34" charset="0"/>
                <a:ea typeface="Calibri"/>
                <a:cs typeface="Calibri" panose="020F0502020204030204" pitchFamily="34" charset="0"/>
              </a:rPr>
              <a:t>The rates of RN retention in North Carolina appear to be decreasing, emphasizing the need for intervention to address the nursing shortage.</a:t>
            </a:r>
          </a:p>
          <a:p>
            <a:pPr marL="514350" indent="-514350">
              <a:buAutoNum type="arabicPeriod"/>
            </a:pPr>
            <a:r>
              <a:rPr lang="en-US" sz="2600" dirty="0">
                <a:latin typeface="Calibri" panose="020F0502020204030204" pitchFamily="34" charset="0"/>
                <a:ea typeface="Calibri"/>
                <a:cs typeface="Calibri" panose="020F0502020204030204" pitchFamily="34" charset="0"/>
              </a:rPr>
              <a:t>The observed trends that influence retention or exit from the workforce can inform targets for retention and reengagement interventions.</a:t>
            </a:r>
          </a:p>
          <a:p>
            <a:pPr marL="971550" lvl="1" indent="-514350">
              <a:buFont typeface="Courier New" panose="020B0604020202020204" pitchFamily="34" charset="0"/>
              <a:buChar char="o"/>
            </a:pPr>
            <a:r>
              <a:rPr lang="en-US" dirty="0">
                <a:latin typeface="Calibri"/>
                <a:ea typeface="Calibri"/>
                <a:cs typeface="Calibri"/>
              </a:rPr>
              <a:t>RNs that exit the workforce are mostly early career or late career</a:t>
            </a:r>
            <a:endParaRPr lang="en-US" dirty="0">
              <a:latin typeface="Calibri" panose="020F0502020204030204" pitchFamily="34" charset="0"/>
              <a:ea typeface="Calibri"/>
              <a:cs typeface="Calibri" panose="020F0502020204030204" pitchFamily="34" charset="0"/>
            </a:endParaRPr>
          </a:p>
          <a:p>
            <a:pPr marL="1428750" lvl="2">
              <a:buFont typeface="Wingdings" panose="020B0604020202020204" pitchFamily="34" charset="0"/>
              <a:buChar char="§"/>
            </a:pPr>
            <a:r>
              <a:rPr lang="en-US" dirty="0">
                <a:latin typeface="Calibri"/>
                <a:ea typeface="Calibri"/>
                <a:cs typeface="Calibri"/>
              </a:rPr>
              <a:t>Early career RNs who exit may be best candidates for intervention </a:t>
            </a:r>
            <a:endParaRPr lang="en-US" dirty="0">
              <a:latin typeface="Calibri" panose="020F0502020204030204" pitchFamily="34" charset="0"/>
              <a:ea typeface="Calibri"/>
              <a:cs typeface="Calibri" panose="020F0502020204030204" pitchFamily="34" charset="0"/>
            </a:endParaRPr>
          </a:p>
          <a:p>
            <a:pPr marL="971550" lvl="1" indent="-514350">
              <a:buFont typeface="Courier New" panose="020B0604020202020204" pitchFamily="34" charset="0"/>
              <a:buChar char="o"/>
            </a:pPr>
            <a:r>
              <a:rPr lang="en-US" dirty="0">
                <a:latin typeface="Calibri"/>
                <a:ea typeface="Calibri"/>
                <a:cs typeface="Calibri"/>
              </a:rPr>
              <a:t>Reasons for unemployment can inform where additional support for RNs is needed to improve retention and reengagement</a:t>
            </a:r>
          </a:p>
          <a:p>
            <a:pPr marL="1428750" lvl="2">
              <a:buFont typeface="Wingdings" panose="020B0604020202020204" pitchFamily="34" charset="0"/>
              <a:buChar char="§"/>
            </a:pPr>
            <a:r>
              <a:rPr lang="en-US" dirty="0">
                <a:latin typeface="Calibri"/>
                <a:ea typeface="Calibri"/>
                <a:cs typeface="Calibri"/>
              </a:rPr>
              <a:t>For example: unemployed and taking care of family or seeking nursing work</a:t>
            </a:r>
          </a:p>
          <a:p>
            <a:pPr marL="971550" lvl="1" indent="-514350">
              <a:buFont typeface="Courier New" panose="020B0604020202020204" pitchFamily="34" charset="0"/>
              <a:buChar char="o"/>
            </a:pPr>
            <a:r>
              <a:rPr lang="en-US" dirty="0">
                <a:latin typeface="Calibri"/>
                <a:ea typeface="Calibri"/>
                <a:cs typeface="Calibri"/>
              </a:rPr>
              <a:t>RNs that work less than full time are much more likely to exit the workforce</a:t>
            </a:r>
            <a:endParaRPr lang="en-US" dirty="0">
              <a:latin typeface="Calibri" panose="020F0502020204030204" pitchFamily="34" charset="0"/>
              <a:ea typeface="Calibri"/>
              <a:cs typeface="Calibri" panose="020F0502020204030204" pitchFamily="34" charset="0"/>
            </a:endParaRPr>
          </a:p>
          <a:p>
            <a:pPr marL="1428750" lvl="2">
              <a:buFont typeface="Wingdings" panose="020B0604020202020204" pitchFamily="34" charset="0"/>
              <a:buChar char="§"/>
            </a:pPr>
            <a:r>
              <a:rPr lang="en-US" dirty="0">
                <a:latin typeface="Calibri"/>
                <a:ea typeface="Calibri"/>
                <a:cs typeface="Calibri"/>
              </a:rPr>
              <a:t>Less than full time RNs would be good candidates for intervention</a:t>
            </a:r>
          </a:p>
          <a:p>
            <a:pPr marL="971550" lvl="1" indent="-514350">
              <a:buFont typeface="Courier New" panose="020B0604020202020204" pitchFamily="34" charset="0"/>
              <a:buChar char="o"/>
            </a:pPr>
            <a:r>
              <a:rPr lang="en-US" dirty="0">
                <a:latin typeface="Calibri"/>
                <a:ea typeface="Calibri"/>
                <a:cs typeface="Calibri"/>
              </a:rPr>
              <a:t>The state regions, positions, and practice settings with higher rates of exit can be focuses of retention and reengagement interventions</a:t>
            </a:r>
            <a:endParaRPr lang="en-US" dirty="0">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2294440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p:txBody>
          <a:bodyPr/>
          <a:lstStyle/>
          <a:p>
            <a:r>
              <a:rPr lang="en-US">
                <a:latin typeface="Calibri Light"/>
                <a:ea typeface="Calibri Light"/>
                <a:cs typeface="Calibri Light"/>
              </a:rPr>
              <a:t>Future Directions</a:t>
            </a:r>
          </a:p>
        </p:txBody>
      </p:sp>
      <p:sp>
        <p:nvSpPr>
          <p:cNvPr id="3" name="Content Placeholder 2">
            <a:extLst>
              <a:ext uri="{FF2B5EF4-FFF2-40B4-BE49-F238E27FC236}">
                <a16:creationId xmlns:a16="http://schemas.microsoft.com/office/drawing/2014/main" id="{E302B344-129B-F584-88E9-63DB73216806}"/>
              </a:ext>
            </a:extLst>
          </p:cNvPr>
          <p:cNvSpPr>
            <a:spLocks noGrp="1"/>
          </p:cNvSpPr>
          <p:nvPr>
            <p:ph idx="1"/>
          </p:nvPr>
        </p:nvSpPr>
        <p:spPr>
          <a:xfrm>
            <a:off x="838200" y="1690688"/>
            <a:ext cx="10515600" cy="4667251"/>
          </a:xfrm>
        </p:spPr>
        <p:txBody>
          <a:bodyPr vert="horz" lIns="91440" tIns="45720" rIns="91440" bIns="45720" rtlCol="0" anchor="t">
            <a:normAutofit/>
          </a:bodyPr>
          <a:lstStyle/>
          <a:p>
            <a:r>
              <a:rPr lang="en-US" dirty="0">
                <a:latin typeface="Calibri"/>
                <a:ea typeface="Calibri"/>
                <a:cs typeface="Calibri"/>
              </a:rPr>
              <a:t>For me: </a:t>
            </a:r>
          </a:p>
          <a:p>
            <a:pPr lvl="1"/>
            <a:r>
              <a:rPr lang="en-US" dirty="0">
                <a:latin typeface="Calibri"/>
                <a:ea typeface="Calibri"/>
                <a:cs typeface="Calibri"/>
              </a:rPr>
              <a:t>Create blog post about this work and my findings to be posted on the NC Health Workforce Website</a:t>
            </a:r>
            <a:endParaRPr lang="en-US" dirty="0">
              <a:latin typeface="Calibri" panose="020F0502020204030204" pitchFamily="34" charset="0"/>
              <a:ea typeface="Calibri"/>
              <a:cs typeface="Calibri" panose="020F0502020204030204" pitchFamily="34" charset="0"/>
            </a:endParaRPr>
          </a:p>
          <a:p>
            <a:r>
              <a:rPr lang="en-US" dirty="0">
                <a:latin typeface="Calibri"/>
                <a:ea typeface="Calibri"/>
                <a:cs typeface="Calibri"/>
              </a:rPr>
              <a:t>For Sheps:</a:t>
            </a:r>
          </a:p>
          <a:p>
            <a:pPr lvl="1"/>
            <a:r>
              <a:rPr lang="en-US" dirty="0">
                <a:latin typeface="Calibri"/>
                <a:ea typeface="Calibri"/>
                <a:cs typeface="Calibri"/>
              </a:rPr>
              <a:t>Continue literature search to determine best practices to retain and reengage RNs to the workforce</a:t>
            </a:r>
          </a:p>
          <a:p>
            <a:pPr lvl="1"/>
            <a:r>
              <a:rPr lang="en-US" dirty="0">
                <a:latin typeface="Calibri"/>
                <a:ea typeface="Calibri"/>
                <a:cs typeface="Calibri"/>
              </a:rPr>
              <a:t>Continue data analysis to determine targets for intervention and additional predictive factors</a:t>
            </a:r>
          </a:p>
          <a:p>
            <a:pPr lvl="2"/>
            <a:r>
              <a:rPr lang="en-US" dirty="0">
                <a:latin typeface="Calibri"/>
                <a:ea typeface="Calibri"/>
                <a:cs typeface="Calibri"/>
              </a:rPr>
              <a:t>Additional years and analysis cohorts</a:t>
            </a:r>
          </a:p>
          <a:p>
            <a:pPr lvl="2"/>
            <a:r>
              <a:rPr lang="en-US" dirty="0">
                <a:latin typeface="Calibri"/>
                <a:ea typeface="Calibri"/>
                <a:cs typeface="Calibri"/>
              </a:rPr>
              <a:t>Analyze RNs with data that reflects reengagement to the workforce</a:t>
            </a:r>
          </a:p>
          <a:p>
            <a:pPr lvl="1"/>
            <a:r>
              <a:rPr lang="en-US" dirty="0">
                <a:latin typeface="Calibri"/>
                <a:ea typeface="Calibri"/>
                <a:cs typeface="Calibri"/>
              </a:rPr>
              <a:t>Eventually report findings that will inform policy and interventions to increase retention and reengagement of RNs in NC to address the shortage</a:t>
            </a:r>
          </a:p>
        </p:txBody>
      </p:sp>
    </p:spTree>
    <p:extLst>
      <p:ext uri="{BB962C8B-B14F-4D97-AF65-F5344CB8AC3E}">
        <p14:creationId xmlns:p14="http://schemas.microsoft.com/office/powerpoint/2010/main" val="3445708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EBF0-B287-95B0-AF76-46DD379A8388}"/>
              </a:ext>
            </a:extLst>
          </p:cNvPr>
          <p:cNvSpPr>
            <a:spLocks noGrp="1"/>
          </p:cNvSpPr>
          <p:nvPr>
            <p:ph type="title"/>
          </p:nvPr>
        </p:nvSpPr>
        <p:spPr>
          <a:xfrm>
            <a:off x="838096" y="398098"/>
            <a:ext cx="10515600" cy="2852737"/>
          </a:xfrm>
        </p:spPr>
        <p:txBody>
          <a:bodyPr>
            <a:normAutofit/>
          </a:bodyPr>
          <a:lstStyle/>
          <a:p>
            <a:pPr algn="ctr"/>
            <a:r>
              <a:rPr lang="en-US" sz="7200">
                <a:latin typeface="Calibri Light"/>
                <a:ea typeface="Calibri Light"/>
                <a:cs typeface="Calibri Light"/>
              </a:rPr>
              <a:t>Thank you!</a:t>
            </a:r>
          </a:p>
        </p:txBody>
      </p:sp>
      <p:sp>
        <p:nvSpPr>
          <p:cNvPr id="3" name="Text Placeholder 2">
            <a:extLst>
              <a:ext uri="{FF2B5EF4-FFF2-40B4-BE49-F238E27FC236}">
                <a16:creationId xmlns:a16="http://schemas.microsoft.com/office/drawing/2014/main" id="{3E2657F6-512F-39D2-09DF-EA01E9014FDA}"/>
              </a:ext>
            </a:extLst>
          </p:cNvPr>
          <p:cNvSpPr>
            <a:spLocks noGrp="1"/>
          </p:cNvSpPr>
          <p:nvPr>
            <p:ph type="body" idx="1"/>
          </p:nvPr>
        </p:nvSpPr>
        <p:spPr>
          <a:xfrm>
            <a:off x="819358" y="3646332"/>
            <a:ext cx="10515600" cy="1500187"/>
          </a:xfrm>
        </p:spPr>
        <p:txBody>
          <a:bodyPr vert="horz" lIns="91440" tIns="45720" rIns="91440" bIns="45720" rtlCol="0" anchor="t">
            <a:normAutofit/>
          </a:bodyPr>
          <a:lstStyle/>
          <a:p>
            <a:pPr algn="ctr"/>
            <a:r>
              <a:rPr lang="en-US" sz="2800">
                <a:solidFill>
                  <a:schemeClr val="tx1"/>
                </a:solidFill>
              </a:rPr>
              <a:t>Especially to my mentors, Evan Galloway and Abhi Joshi</a:t>
            </a:r>
          </a:p>
        </p:txBody>
      </p:sp>
      <p:pic>
        <p:nvPicPr>
          <p:cNvPr id="5" name="Picture 4" descr="A close-up of a logo&#10;&#10;Description automatically generated">
            <a:extLst>
              <a:ext uri="{FF2B5EF4-FFF2-40B4-BE49-F238E27FC236}">
                <a16:creationId xmlns:a16="http://schemas.microsoft.com/office/drawing/2014/main" id="{4A16D3F9-502E-DF5A-F00C-79CE064A0DFF}"/>
              </a:ext>
            </a:extLst>
          </p:cNvPr>
          <p:cNvPicPr>
            <a:picLocks noChangeAspect="1"/>
          </p:cNvPicPr>
          <p:nvPr/>
        </p:nvPicPr>
        <p:blipFill>
          <a:blip r:embed="rId2"/>
          <a:stretch>
            <a:fillRect/>
          </a:stretch>
        </p:blipFill>
        <p:spPr>
          <a:xfrm>
            <a:off x="4632960" y="6098363"/>
            <a:ext cx="2885440" cy="655674"/>
          </a:xfrm>
          <a:prstGeom prst="rect">
            <a:avLst/>
          </a:prstGeom>
          <a:ln>
            <a:solidFill>
              <a:schemeClr val="bg1"/>
            </a:solidFill>
          </a:ln>
        </p:spPr>
      </p:pic>
      <p:pic>
        <p:nvPicPr>
          <p:cNvPr id="7" name="Graphic 6">
            <a:extLst>
              <a:ext uri="{FF2B5EF4-FFF2-40B4-BE49-F238E27FC236}">
                <a16:creationId xmlns:a16="http://schemas.microsoft.com/office/drawing/2014/main" id="{82AB3BAF-C508-BD97-901E-4B0F49D328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5760" y="6199893"/>
            <a:ext cx="4268437" cy="467063"/>
          </a:xfrm>
          <a:prstGeom prst="rect">
            <a:avLst/>
          </a:prstGeom>
        </p:spPr>
      </p:pic>
    </p:spTree>
    <p:extLst>
      <p:ext uri="{BB962C8B-B14F-4D97-AF65-F5344CB8AC3E}">
        <p14:creationId xmlns:p14="http://schemas.microsoft.com/office/powerpoint/2010/main" val="202444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466D-C6FA-1021-E6BF-5AA2BBC62517}"/>
              </a:ext>
            </a:extLst>
          </p:cNvPr>
          <p:cNvSpPr>
            <a:spLocks noGrp="1"/>
          </p:cNvSpPr>
          <p:nvPr>
            <p:ph type="title"/>
          </p:nvPr>
        </p:nvSpPr>
        <p:spPr/>
        <p:txBody>
          <a:bodyPr/>
          <a:lstStyle/>
          <a:p>
            <a:r>
              <a:rPr lang="en-US">
                <a:latin typeface="Calibri Light"/>
                <a:ea typeface="Calibri Light"/>
                <a:cs typeface="Calibri Light"/>
              </a:rPr>
              <a:t>Resources</a:t>
            </a:r>
          </a:p>
        </p:txBody>
      </p:sp>
      <p:sp>
        <p:nvSpPr>
          <p:cNvPr id="3" name="Content Placeholder 2">
            <a:extLst>
              <a:ext uri="{FF2B5EF4-FFF2-40B4-BE49-F238E27FC236}">
                <a16:creationId xmlns:a16="http://schemas.microsoft.com/office/drawing/2014/main" id="{E302B344-129B-F584-88E9-63DB73216806}"/>
              </a:ext>
            </a:extLst>
          </p:cNvPr>
          <p:cNvSpPr>
            <a:spLocks noGrp="1"/>
          </p:cNvSpPr>
          <p:nvPr>
            <p:ph idx="1"/>
          </p:nvPr>
        </p:nvSpPr>
        <p:spPr/>
        <p:txBody>
          <a:bodyPr vert="horz" lIns="91440" tIns="45720" rIns="91440" bIns="45720" rtlCol="0" anchor="t">
            <a:normAutofit/>
          </a:bodyPr>
          <a:lstStyle/>
          <a:p>
            <a:r>
              <a:rPr lang="en-US" sz="2000" dirty="0">
                <a:latin typeface="Calibri" panose="020F0502020204030204" pitchFamily="34" charset="0"/>
                <a:ea typeface="Calibri"/>
                <a:cs typeface="Calibri" panose="020F0502020204030204" pitchFamily="34" charset="0"/>
              </a:rPr>
              <a:t>The Program on Health Workforce Research and Policy at the Cecil G Sheps Center. “NC </a:t>
            </a:r>
            <a:r>
              <a:rPr lang="en-US" sz="2000" dirty="0" err="1">
                <a:latin typeface="Calibri" panose="020F0502020204030204" pitchFamily="34" charset="0"/>
                <a:ea typeface="Calibri"/>
                <a:cs typeface="Calibri" panose="020F0502020204030204" pitchFamily="34" charset="0"/>
              </a:rPr>
              <a:t>Nursecast</a:t>
            </a:r>
            <a:r>
              <a:rPr lang="en-US" sz="2000" dirty="0">
                <a:latin typeface="Calibri" panose="020F0502020204030204" pitchFamily="34" charset="0"/>
                <a:ea typeface="Calibri"/>
                <a:cs typeface="Calibri" panose="020F0502020204030204" pitchFamily="34" charset="0"/>
              </a:rPr>
              <a:t>: A Supply and Demand Model for Nurses in North Carolina.” November 1, 2021. </a:t>
            </a:r>
            <a:r>
              <a:rPr lang="en-US" sz="2000" dirty="0">
                <a:latin typeface="Calibri" panose="020F0502020204030204" pitchFamily="34" charset="0"/>
                <a:ea typeface="Calibri"/>
                <a:cs typeface="Calibri" panose="020F0502020204030204" pitchFamily="34" charset="0"/>
                <a:hlinkClick r:id="rId2">
                  <a:extLst>
                    <a:ext uri="{A12FA001-AC4F-418D-AE19-62706E023703}">
                      <ahyp:hlinkClr xmlns:ahyp="http://schemas.microsoft.com/office/drawing/2018/hyperlinkcolor" val="tx"/>
                    </a:ext>
                  </a:extLst>
                </a:hlinkClick>
              </a:rPr>
              <a:t>https://ncnursecast.unc.edu/model/</a:t>
            </a:r>
            <a:endParaRPr lang="en-US" sz="2000" dirty="0">
              <a:latin typeface="Calibri" panose="020F0502020204030204" pitchFamily="34" charset="0"/>
              <a:ea typeface="Calibri"/>
              <a:cs typeface="Calibri" panose="020F0502020204030204" pitchFamily="34" charset="0"/>
            </a:endParaRPr>
          </a:p>
          <a:p>
            <a:r>
              <a:rPr lang="en-US" sz="2000" dirty="0">
                <a:latin typeface="Calibri" panose="020F0502020204030204" pitchFamily="34" charset="0"/>
                <a:ea typeface="Calibri"/>
                <a:cs typeface="Calibri" panose="020F0502020204030204" pitchFamily="34" charset="0"/>
              </a:rPr>
              <a:t>North Carolina Health Professions Data System, </a:t>
            </a:r>
            <a:r>
              <a:rPr lang="en-US" sz="2000" dirty="0">
                <a:latin typeface="Calibri" panose="020F0502020204030204" pitchFamily="34" charset="0"/>
                <a:ea typeface="Calibri"/>
                <a:cs typeface="Calibri" panose="020F0502020204030204" pitchFamily="34" charset="0"/>
                <a:hlinkClick r:id="rId3">
                  <a:extLst>
                    <a:ext uri="{A12FA001-AC4F-418D-AE19-62706E023703}">
                      <ahyp:hlinkClr xmlns:ahyp="http://schemas.microsoft.com/office/drawing/2018/hyperlinkcolor" val="tx"/>
                    </a:ext>
                  </a:extLst>
                </a:hlinkClick>
              </a:rPr>
              <a:t>Program on Health Workforce Research and Policy</a:t>
            </a:r>
            <a:r>
              <a:rPr lang="en-US" sz="2000" dirty="0">
                <a:latin typeface="Calibri" panose="020F0502020204030204" pitchFamily="34" charset="0"/>
                <a:ea typeface="Calibri"/>
                <a:cs typeface="Calibri" panose="020F0502020204030204" pitchFamily="34" charset="0"/>
              </a:rPr>
              <a:t>, Cecil G. Sheps Center for Health Services Research, University of North Carolina at Chapel Hill. Created December 04, 2024 at </a:t>
            </a:r>
            <a:r>
              <a:rPr lang="en-US" sz="2000" dirty="0">
                <a:latin typeface="Calibri" panose="020F0502020204030204" pitchFamily="34" charset="0"/>
                <a:ea typeface="Calibri"/>
                <a:cs typeface="Calibri" panose="020F0502020204030204" pitchFamily="34" charset="0"/>
                <a:hlinkClick r:id="rId4">
                  <a:extLst>
                    <a:ext uri="{A12FA001-AC4F-418D-AE19-62706E023703}">
                      <ahyp:hlinkClr xmlns:ahyp="http://schemas.microsoft.com/office/drawing/2018/hyperlinkcolor" val="tx"/>
                    </a:ext>
                  </a:extLst>
                </a:hlinkClick>
              </a:rPr>
              <a:t>https://nchealthworkforce.unc.edu/interactive/supply/</a:t>
            </a:r>
            <a:r>
              <a:rPr lang="en-US" sz="2000" dirty="0">
                <a:latin typeface="Calibri" panose="020F0502020204030204" pitchFamily="34" charset="0"/>
                <a:ea typeface="Calibri"/>
                <a:cs typeface="Calibri" panose="020F0502020204030204" pitchFamily="34" charset="0"/>
              </a:rPr>
              <a:t> </a:t>
            </a:r>
          </a:p>
        </p:txBody>
      </p:sp>
    </p:spTree>
    <p:extLst>
      <p:ext uri="{BB962C8B-B14F-4D97-AF65-F5344CB8AC3E}">
        <p14:creationId xmlns:p14="http://schemas.microsoft.com/office/powerpoint/2010/main" val="49587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p:txBody>
          <a:bodyPr/>
          <a:lstStyle/>
          <a:p>
            <a:r>
              <a:rPr lang="en-US">
                <a:latin typeface="Calibri Light"/>
                <a:ea typeface="Calibri Light"/>
                <a:cs typeface="Calibri Light"/>
              </a:rPr>
              <a:t>HPDS Processing</a:t>
            </a:r>
            <a:endParaRPr lang="en-US"/>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a:xfrm>
            <a:off x="838200" y="1690688"/>
            <a:ext cx="10515600" cy="4486275"/>
          </a:xfrm>
        </p:spPr>
        <p:txBody>
          <a:bodyPr vert="horz" lIns="91440" tIns="45720" rIns="91440" bIns="45720" rtlCol="0" anchor="t">
            <a:normAutofit/>
          </a:bodyPr>
          <a:lstStyle/>
          <a:p>
            <a:pPr marL="457200" indent="-457200"/>
            <a:r>
              <a:rPr lang="en-US" dirty="0">
                <a:latin typeface="Calibri" panose="020F0502020204030204" pitchFamily="34" charset="0"/>
                <a:ea typeface="Calibri"/>
                <a:cs typeface="Calibri" panose="020F0502020204030204" pitchFamily="34" charset="0"/>
              </a:rPr>
              <a:t>HPDS Version 1 (Current)</a:t>
            </a:r>
            <a:endParaRPr lang="en-US" dirty="0">
              <a:latin typeface="Calibri" panose="020F0502020204030204" pitchFamily="34" charset="0"/>
              <a:cs typeface="Calibri" panose="020F0502020204030204" pitchFamily="34" charset="0"/>
            </a:endParaRPr>
          </a:p>
          <a:p>
            <a:pPr lvl="1">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Flat files (Excel, CSV, Text files) received from licensing boards</a:t>
            </a:r>
          </a:p>
          <a:p>
            <a:pPr lvl="1">
              <a:buFont typeface="Courier New,monospace" panose="020B0604020202020204" pitchFamily="34" charset="0"/>
              <a:buChar char="o"/>
            </a:pPr>
            <a:r>
              <a:rPr lang="en-US" sz="2000" dirty="0">
                <a:latin typeface="Calibri" panose="020F0502020204030204" pitchFamily="34" charset="0"/>
                <a:ea typeface="Calibri"/>
                <a:cs typeface="Calibri" panose="020F0502020204030204" pitchFamily="34" charset="0"/>
              </a:rPr>
              <a:t>Processed with SAS code --&gt; SAS data files --&gt; Stata files</a:t>
            </a:r>
          </a:p>
          <a:p>
            <a:pPr lvl="1">
              <a:buFont typeface="Courier New,monospace" panose="020B0604020202020204" pitchFamily="34" charset="0"/>
              <a:buChar char="o"/>
            </a:pPr>
            <a:r>
              <a:rPr lang="en-US" sz="2000" dirty="0">
                <a:latin typeface="Calibri" panose="020F0502020204030204" pitchFamily="34" charset="0"/>
                <a:cs typeface="Calibri" panose="020F0502020204030204" pitchFamily="34" charset="0"/>
              </a:rPr>
              <a:t>Stored as annual and longitudinal flat files for analysis for each profession</a:t>
            </a:r>
            <a:endParaRPr lang="en-US" dirty="0">
              <a:latin typeface="Calibri" panose="020F0502020204030204" pitchFamily="34" charset="0"/>
              <a:cs typeface="Calibri" panose="020F0502020204030204" pitchFamily="34" charset="0"/>
            </a:endParaRPr>
          </a:p>
          <a:p>
            <a:pPr marL="457200" indent="-457200"/>
            <a:r>
              <a:rPr lang="en-US" dirty="0">
                <a:latin typeface="Calibri" panose="020F0502020204030204" pitchFamily="34" charset="0"/>
                <a:ea typeface="Calibri"/>
                <a:cs typeface="Calibri" panose="020F0502020204030204" pitchFamily="34" charset="0"/>
              </a:rPr>
              <a:t>HPDS Version 2 (Work in Progress)</a:t>
            </a:r>
          </a:p>
          <a:p>
            <a:pPr lvl="1">
              <a:buFont typeface="Courier New" panose="02070309020205020404" pitchFamily="49" charset="0"/>
              <a:buChar char="o"/>
            </a:pPr>
            <a:r>
              <a:rPr lang="en-US" sz="2000" dirty="0">
                <a:latin typeface="Calibri" panose="020F0502020204030204" pitchFamily="34" charset="0"/>
                <a:ea typeface="Calibri"/>
                <a:cs typeface="Calibri" panose="020F0502020204030204" pitchFamily="34" charset="0"/>
              </a:rPr>
              <a:t>Data modernization project to standardize and create longitudinal data across professions</a:t>
            </a:r>
          </a:p>
          <a:p>
            <a:pPr lvl="1">
              <a:buFont typeface="Courier New" panose="02070309020205020404" pitchFamily="49" charset="0"/>
              <a:buChar char="o"/>
            </a:pPr>
            <a:r>
              <a:rPr lang="en-US" sz="2000" dirty="0">
                <a:latin typeface="Calibri" panose="020F0502020204030204" pitchFamily="34" charset="0"/>
                <a:ea typeface="Calibri"/>
                <a:cs typeface="Calibri" panose="020F0502020204030204" pitchFamily="34" charset="0"/>
              </a:rPr>
              <a:t>Relational database with person header table, professions tables, and crosswalk tables</a:t>
            </a:r>
          </a:p>
          <a:p>
            <a:pPr lvl="1">
              <a:buFont typeface="Courier New" panose="02070309020205020404" pitchFamily="49" charset="0"/>
              <a:buChar char="o"/>
            </a:pPr>
            <a:r>
              <a:rPr lang="en-US" sz="2000" dirty="0">
                <a:latin typeface="Calibri" panose="020F0502020204030204" pitchFamily="34" charset="0"/>
                <a:ea typeface="Calibri"/>
                <a:cs typeface="Calibri" panose="020F0502020204030204" pitchFamily="34" charset="0"/>
              </a:rPr>
              <a:t>Historical V1 file conversion and new original files processed with Python code</a:t>
            </a:r>
          </a:p>
          <a:p>
            <a:pPr marL="457200" indent="-457200"/>
            <a:r>
              <a:rPr lang="en-US" dirty="0">
                <a:latin typeface="Calibri" panose="020F0502020204030204" pitchFamily="34" charset="0"/>
                <a:ea typeface="Calibri"/>
                <a:cs typeface="Calibri" panose="020F0502020204030204" pitchFamily="34" charset="0"/>
              </a:rPr>
              <a:t>Task for my internship was to test HPDS Version 2 while contributing to one of the projects for the Program on Health Workforce </a:t>
            </a:r>
            <a:r>
              <a:rPr lang="en-US" sz="2700" dirty="0">
                <a:latin typeface="Calibri" panose="020F0502020204030204" pitchFamily="34" charset="0"/>
                <a:ea typeface="Calibri"/>
                <a:cs typeface="Calibri" panose="020F0502020204030204" pitchFamily="34" charset="0"/>
              </a:rPr>
              <a:t>Research and Policy: </a:t>
            </a:r>
            <a:r>
              <a:rPr lang="en-US" sz="2700" b="1" dirty="0">
                <a:latin typeface="Calibri" panose="020F0502020204030204" pitchFamily="34" charset="0"/>
                <a:ea typeface="Calibri"/>
                <a:cs typeface="Calibri" panose="020F0502020204030204" pitchFamily="34" charset="0"/>
              </a:rPr>
              <a:t>Nursing Retention and Reengagement</a:t>
            </a:r>
            <a:endParaRPr lang="en-US" b="1" dirty="0">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08391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p:txBody>
          <a:bodyPr/>
          <a:lstStyle/>
          <a:p>
            <a:r>
              <a:rPr lang="en-US">
                <a:latin typeface="Calibri Light"/>
                <a:ea typeface="Calibri Light"/>
                <a:cs typeface="Calibri Light"/>
              </a:rPr>
              <a:t>The Problem</a:t>
            </a:r>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a:xfrm>
            <a:off x="838200" y="1700934"/>
            <a:ext cx="11124156" cy="5016355"/>
          </a:xfrm>
        </p:spPr>
        <p:txBody>
          <a:bodyPr vert="horz" lIns="91440" tIns="45720" rIns="91440" bIns="45720" rtlCol="0" anchor="t">
            <a:normAutofit/>
          </a:bodyPr>
          <a:lstStyle/>
          <a:p>
            <a:pPr>
              <a:lnSpc>
                <a:spcPct val="100000"/>
              </a:lnSpc>
            </a:pPr>
            <a:r>
              <a:rPr lang="en-US" sz="2600" dirty="0">
                <a:latin typeface="Calibri"/>
                <a:ea typeface="Calibri"/>
                <a:cs typeface="Calibri"/>
              </a:rPr>
              <a:t>North Carolina is projected to experience a severe nursing shortage</a:t>
            </a:r>
          </a:p>
          <a:p>
            <a:pPr>
              <a:lnSpc>
                <a:spcPct val="100000"/>
              </a:lnSpc>
            </a:pPr>
            <a:r>
              <a:rPr lang="en-US" sz="2600" dirty="0">
                <a:latin typeface="Calibri"/>
                <a:ea typeface="Calibri"/>
                <a:cs typeface="Calibri"/>
              </a:rPr>
              <a:t>By 2033, it is estimated that there will be a shortage of nearly 12,500 RNs</a:t>
            </a:r>
          </a:p>
          <a:p>
            <a:pPr lvl="1">
              <a:lnSpc>
                <a:spcPct val="100000"/>
              </a:lnSpc>
              <a:buFont typeface="Courier New" panose="020B0604020202020204" pitchFamily="34" charset="0"/>
              <a:buChar char="o"/>
            </a:pPr>
            <a:r>
              <a:rPr lang="en-US" sz="2200">
                <a:latin typeface="Calibri"/>
                <a:ea typeface="Calibri"/>
                <a:cs typeface="Calibri"/>
              </a:rPr>
              <a:t>Source:</a:t>
            </a:r>
            <a:r>
              <a:rPr lang="en-US" sz="2200" dirty="0">
                <a:latin typeface="Calibri"/>
                <a:ea typeface="Calibri"/>
                <a:cs typeface="Calibri"/>
              </a:rPr>
              <a:t> NC </a:t>
            </a:r>
            <a:r>
              <a:rPr lang="en-US" sz="2200" dirty="0" err="1">
                <a:latin typeface="Calibri"/>
                <a:ea typeface="Calibri"/>
                <a:cs typeface="Calibri"/>
              </a:rPr>
              <a:t>Nursecast</a:t>
            </a:r>
            <a:r>
              <a:rPr lang="en-US" sz="2200" dirty="0">
                <a:latin typeface="Calibri"/>
                <a:ea typeface="Calibri"/>
                <a:cs typeface="Calibri"/>
              </a:rPr>
              <a:t>, an interactive web-based tool that forecasts future supply and demand for RNs in NC </a:t>
            </a:r>
          </a:p>
          <a:p>
            <a:pPr lvl="2">
              <a:lnSpc>
                <a:spcPct val="100000"/>
              </a:lnSpc>
              <a:buFont typeface="Wingdings" panose="020B0604020202020204" pitchFamily="34" charset="0"/>
              <a:buChar char="§"/>
            </a:pPr>
            <a:r>
              <a:rPr lang="en-US" sz="1800" dirty="0">
                <a:latin typeface="Calibri"/>
                <a:ea typeface="Calibri"/>
                <a:cs typeface="Calibri"/>
              </a:rPr>
              <a:t>Created by Sheps in partnership with NC Board of Nursing</a:t>
            </a:r>
          </a:p>
          <a:p>
            <a:pPr lvl="2">
              <a:lnSpc>
                <a:spcPct val="100000"/>
              </a:lnSpc>
              <a:buFont typeface="Wingdings" panose="020B0604020202020204" pitchFamily="34" charset="0"/>
              <a:buChar char="§"/>
            </a:pPr>
            <a:r>
              <a:rPr lang="en-US" sz="1800" dirty="0">
                <a:latin typeface="Calibri"/>
                <a:ea typeface="Calibri"/>
                <a:cs typeface="Calibri"/>
              </a:rPr>
              <a:t>Draws on historical board, HPDS, and population data to predict supply and demand out to 2033</a:t>
            </a:r>
          </a:p>
          <a:p>
            <a:pPr>
              <a:lnSpc>
                <a:spcPct val="100000"/>
              </a:lnSpc>
            </a:pPr>
            <a:r>
              <a:rPr lang="en-US" dirty="0">
                <a:latin typeface="Calibri"/>
                <a:ea typeface="Calibri"/>
                <a:cs typeface="Calibri"/>
              </a:rPr>
              <a:t>This necessitates immediate intervention to address the shortage</a:t>
            </a:r>
          </a:p>
          <a:p>
            <a:pPr lvl="1">
              <a:lnSpc>
                <a:spcPct val="100000"/>
              </a:lnSpc>
              <a:buFont typeface="Courier New" panose="020B0604020202020204" pitchFamily="34" charset="0"/>
              <a:buChar char="o"/>
            </a:pPr>
            <a:r>
              <a:rPr lang="en-US" sz="2200" dirty="0">
                <a:latin typeface="Calibri"/>
                <a:ea typeface="Calibri"/>
                <a:cs typeface="Calibri"/>
              </a:rPr>
              <a:t>2024 </a:t>
            </a:r>
            <a:r>
              <a:rPr lang="en-US" sz="2200">
                <a:latin typeface="Calibri"/>
                <a:ea typeface="Calibri"/>
                <a:cs typeface="Calibri"/>
              </a:rPr>
              <a:t>legislation </a:t>
            </a:r>
            <a:r>
              <a:rPr lang="en-US" sz="2200" dirty="0">
                <a:latin typeface="Calibri"/>
                <a:ea typeface="Calibri"/>
                <a:cs typeface="Calibri"/>
              </a:rPr>
              <a:t>for nursing program expansion grants </a:t>
            </a:r>
            <a:r>
              <a:rPr lang="en-US" sz="2200">
                <a:latin typeface="Calibri"/>
                <a:ea typeface="Calibri"/>
                <a:cs typeface="Calibri"/>
              </a:rPr>
              <a:t>to UNC</a:t>
            </a:r>
            <a:r>
              <a:rPr lang="en-US" sz="2200" dirty="0">
                <a:latin typeface="Calibri"/>
                <a:ea typeface="Calibri"/>
                <a:cs typeface="Calibri"/>
              </a:rPr>
              <a:t> system and NC community colleges to increase the number of nursing graduates (in response to </a:t>
            </a:r>
            <a:r>
              <a:rPr lang="en-US" sz="2200" dirty="0" err="1">
                <a:latin typeface="Calibri"/>
                <a:ea typeface="Calibri"/>
                <a:cs typeface="Calibri"/>
              </a:rPr>
              <a:t>Nursecast</a:t>
            </a:r>
            <a:r>
              <a:rPr lang="en-US" sz="2200" dirty="0">
                <a:latin typeface="Calibri"/>
                <a:ea typeface="Calibri"/>
                <a:cs typeface="Calibri"/>
              </a:rPr>
              <a:t> projection)</a:t>
            </a:r>
          </a:p>
          <a:p>
            <a:pPr lvl="1">
              <a:lnSpc>
                <a:spcPct val="100000"/>
              </a:lnSpc>
              <a:buFont typeface="Courier New" panose="020B0604020202020204" pitchFamily="34" charset="0"/>
              <a:buChar char="o"/>
            </a:pPr>
            <a:r>
              <a:rPr lang="en-US" sz="2200">
                <a:latin typeface="Calibri"/>
                <a:ea typeface="Calibri"/>
                <a:cs typeface="Calibri"/>
              </a:rPr>
              <a:t>Addressing the shortage will require a combination of increasing graduate supply, retaining current nurses, and recruiting nurses that have left back to the workforce</a:t>
            </a:r>
            <a:endParaRPr lang="en-US" sz="2200">
              <a:latin typeface="Calibri"/>
              <a:cs typeface="Calibri"/>
            </a:endParaRPr>
          </a:p>
          <a:p>
            <a:pPr marL="457200" lvl="1" indent="0">
              <a:lnSpc>
                <a:spcPct val="100000"/>
              </a:lnSpc>
              <a:buNone/>
            </a:pPr>
            <a:endParaRPr lang="en-US">
              <a:latin typeface="Calibri"/>
              <a:ea typeface="Calibri"/>
              <a:cs typeface="Calibri"/>
            </a:endParaRPr>
          </a:p>
          <a:p>
            <a:pPr lvl="1">
              <a:lnSpc>
                <a:spcPct val="100000"/>
              </a:lnSpc>
              <a:buFont typeface="Courier New" panose="020B0604020202020204" pitchFamily="34" charset="0"/>
              <a:buChar char="o"/>
            </a:pPr>
            <a:endParaRPr lang="en-US">
              <a:latin typeface="Calibri"/>
              <a:ea typeface="Calibri"/>
              <a:cs typeface="Calibri"/>
            </a:endParaRPr>
          </a:p>
          <a:p>
            <a:pPr lvl="1">
              <a:lnSpc>
                <a:spcPct val="100000"/>
              </a:lnSpc>
              <a:buFont typeface="Courier New" panose="020B0604020202020204" pitchFamily="34" charset="0"/>
              <a:buChar char="o"/>
            </a:pPr>
            <a:endParaRPr lang="en-US" dirty="0">
              <a:latin typeface="Calibri"/>
              <a:ea typeface="Calibri"/>
              <a:cs typeface="Calibri"/>
            </a:endParaRPr>
          </a:p>
          <a:p>
            <a:pPr>
              <a:lnSpc>
                <a:spcPct val="100000"/>
              </a:lnSpc>
            </a:pPr>
            <a:endParaRPr lang="en-US">
              <a:latin typeface="Calibri"/>
              <a:ea typeface="Calibri"/>
              <a:cs typeface="Calibri"/>
            </a:endParaRPr>
          </a:p>
          <a:p>
            <a:pPr>
              <a:lnSpc>
                <a:spcPct val="100000"/>
              </a:lnSpc>
            </a:pPr>
            <a:endParaRPr lang="en-US" dirty="0">
              <a:latin typeface="Calibri"/>
              <a:ea typeface="Calibri"/>
              <a:cs typeface="Calibri"/>
            </a:endParaRPr>
          </a:p>
        </p:txBody>
      </p:sp>
    </p:spTree>
    <p:extLst>
      <p:ext uri="{BB962C8B-B14F-4D97-AF65-F5344CB8AC3E}">
        <p14:creationId xmlns:p14="http://schemas.microsoft.com/office/powerpoint/2010/main" val="265241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930EA-FEBE-58F6-AF9C-347D72D4F860}"/>
              </a:ext>
            </a:extLst>
          </p:cNvPr>
          <p:cNvPicPr>
            <a:picLocks noChangeAspect="1"/>
          </p:cNvPicPr>
          <p:nvPr/>
        </p:nvPicPr>
        <p:blipFill>
          <a:blip r:embed="rId3"/>
          <a:srcRect l="950" r="95" b="-106"/>
          <a:stretch/>
        </p:blipFill>
        <p:spPr>
          <a:xfrm>
            <a:off x="884958" y="663569"/>
            <a:ext cx="6504412" cy="5891633"/>
          </a:xfrm>
          <a:prstGeom prst="rect">
            <a:avLst/>
          </a:prstGeom>
          <a:ln>
            <a:noFill/>
          </a:ln>
        </p:spPr>
      </p:pic>
      <p:sp>
        <p:nvSpPr>
          <p:cNvPr id="3" name="TextBox 2">
            <a:extLst>
              <a:ext uri="{FF2B5EF4-FFF2-40B4-BE49-F238E27FC236}">
                <a16:creationId xmlns:a16="http://schemas.microsoft.com/office/drawing/2014/main" id="{8A461840-A9C4-7E60-CB23-6DE06D3D3B72}"/>
              </a:ext>
            </a:extLst>
          </p:cNvPr>
          <p:cNvSpPr txBox="1"/>
          <p:nvPr/>
        </p:nvSpPr>
        <p:spPr>
          <a:xfrm>
            <a:off x="8219606" y="1349114"/>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Baseline projected shortage of 12,459 RNs in 2033.</a:t>
            </a:r>
          </a:p>
          <a:p>
            <a:endParaRPr lang="en-US"/>
          </a:p>
          <a:p>
            <a:r>
              <a:rPr lang="en-US"/>
              <a:t>This projection is created from historical data and notably does not account for the COVID-19 pandemic.</a:t>
            </a:r>
          </a:p>
        </p:txBody>
      </p:sp>
    </p:spTree>
    <p:extLst>
      <p:ext uri="{BB962C8B-B14F-4D97-AF65-F5344CB8AC3E}">
        <p14:creationId xmlns:p14="http://schemas.microsoft.com/office/powerpoint/2010/main" val="118850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95930D-8D95-09B7-6198-8CC9E0781B6F}"/>
              </a:ext>
            </a:extLst>
          </p:cNvPr>
          <p:cNvPicPr>
            <a:picLocks noChangeAspect="1"/>
          </p:cNvPicPr>
          <p:nvPr/>
        </p:nvPicPr>
        <p:blipFill>
          <a:blip r:embed="rId3"/>
          <a:srcRect r="967" b="373"/>
          <a:stretch/>
        </p:blipFill>
        <p:spPr>
          <a:xfrm>
            <a:off x="753001" y="177066"/>
            <a:ext cx="7533842" cy="6680599"/>
          </a:xfrm>
          <a:prstGeom prst="rect">
            <a:avLst/>
          </a:prstGeom>
          <a:ln>
            <a:noFill/>
          </a:ln>
        </p:spPr>
      </p:pic>
      <p:sp>
        <p:nvSpPr>
          <p:cNvPr id="2" name="TextBox 1">
            <a:extLst>
              <a:ext uri="{FF2B5EF4-FFF2-40B4-BE49-F238E27FC236}">
                <a16:creationId xmlns:a16="http://schemas.microsoft.com/office/drawing/2014/main" id="{7743B8DC-86B4-0AED-C572-FD22E112DB58}"/>
              </a:ext>
            </a:extLst>
          </p:cNvPr>
          <p:cNvSpPr txBox="1"/>
          <p:nvPr/>
        </p:nvSpPr>
        <p:spPr>
          <a:xfrm>
            <a:off x="8594360" y="949377"/>
            <a:ext cx="28618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Burnout scenario (RNs exit 5 years early, by age 65) worsens the RN shortage by 9.1% in 2033.</a:t>
            </a:r>
          </a:p>
          <a:p>
            <a:endParaRPr lang="en-US"/>
          </a:p>
          <a:p>
            <a:r>
              <a:rPr lang="en-US"/>
              <a:t>This is one possible impact of the Covid-19 pandemic on nursing supply and demand.</a:t>
            </a:r>
          </a:p>
        </p:txBody>
      </p:sp>
    </p:spTree>
    <p:extLst>
      <p:ext uri="{BB962C8B-B14F-4D97-AF65-F5344CB8AC3E}">
        <p14:creationId xmlns:p14="http://schemas.microsoft.com/office/powerpoint/2010/main" val="235760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with a green line and a green line&#10;&#10;Description automatically generated">
            <a:extLst>
              <a:ext uri="{FF2B5EF4-FFF2-40B4-BE49-F238E27FC236}">
                <a16:creationId xmlns:a16="http://schemas.microsoft.com/office/drawing/2014/main" id="{21ED12C6-461D-3B87-8E2D-FC42D24C2E7A}"/>
              </a:ext>
            </a:extLst>
          </p:cNvPr>
          <p:cNvPicPr>
            <a:picLocks noChangeAspect="1"/>
          </p:cNvPicPr>
          <p:nvPr/>
        </p:nvPicPr>
        <p:blipFill>
          <a:blip r:embed="rId3"/>
          <a:stretch>
            <a:fillRect/>
          </a:stretch>
        </p:blipFill>
        <p:spPr>
          <a:xfrm>
            <a:off x="917945" y="162112"/>
            <a:ext cx="7448111" cy="6698973"/>
          </a:xfrm>
          <a:prstGeom prst="rect">
            <a:avLst/>
          </a:prstGeom>
          <a:ln>
            <a:noFill/>
          </a:ln>
        </p:spPr>
      </p:pic>
      <p:sp>
        <p:nvSpPr>
          <p:cNvPr id="4" name="TextBox 3">
            <a:extLst>
              <a:ext uri="{FF2B5EF4-FFF2-40B4-BE49-F238E27FC236}">
                <a16:creationId xmlns:a16="http://schemas.microsoft.com/office/drawing/2014/main" id="{2651412B-6D15-4A51-F66E-8672F7494290}"/>
              </a:ext>
            </a:extLst>
          </p:cNvPr>
          <p:cNvSpPr txBox="1"/>
          <p:nvPr/>
        </p:nvSpPr>
        <p:spPr>
          <a:xfrm>
            <a:off x="8594360" y="949377"/>
            <a:ext cx="268074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Increased graduate scenario (10% increase in graduate supply) improves the RN shortage by 2.1% in 2033.</a:t>
            </a:r>
          </a:p>
          <a:p>
            <a:endParaRPr lang="en-US"/>
          </a:p>
          <a:p>
            <a:r>
              <a:rPr lang="en-US"/>
              <a:t>Current interventions and policy are targeted at increasing nursing graduate supply, but addressing the shortage completely will require additional interventions.</a:t>
            </a:r>
          </a:p>
        </p:txBody>
      </p:sp>
    </p:spTree>
    <p:extLst>
      <p:ext uri="{BB962C8B-B14F-4D97-AF65-F5344CB8AC3E}">
        <p14:creationId xmlns:p14="http://schemas.microsoft.com/office/powerpoint/2010/main" val="65040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CAEB-12B9-7248-DB53-B26572560869}"/>
              </a:ext>
            </a:extLst>
          </p:cNvPr>
          <p:cNvSpPr>
            <a:spLocks noGrp="1"/>
          </p:cNvSpPr>
          <p:nvPr>
            <p:ph type="title"/>
          </p:nvPr>
        </p:nvSpPr>
        <p:spPr/>
        <p:txBody>
          <a:bodyPr/>
          <a:lstStyle/>
          <a:p>
            <a:r>
              <a:rPr lang="en-US">
                <a:latin typeface="Calibri Light"/>
                <a:ea typeface="Calibri Light"/>
                <a:cs typeface="Calibri Light"/>
              </a:rPr>
              <a:t>Retention and Reengagement of RNs</a:t>
            </a:r>
          </a:p>
        </p:txBody>
      </p:sp>
      <p:sp>
        <p:nvSpPr>
          <p:cNvPr id="3" name="Content Placeholder 2">
            <a:extLst>
              <a:ext uri="{FF2B5EF4-FFF2-40B4-BE49-F238E27FC236}">
                <a16:creationId xmlns:a16="http://schemas.microsoft.com/office/drawing/2014/main" id="{99E23429-3159-8CE6-72AA-8E56959177AD}"/>
              </a:ext>
            </a:extLst>
          </p:cNvPr>
          <p:cNvSpPr>
            <a:spLocks noGrp="1"/>
          </p:cNvSpPr>
          <p:nvPr>
            <p:ph idx="1"/>
          </p:nvPr>
        </p:nvSpPr>
        <p:spPr>
          <a:xfrm>
            <a:off x="838200" y="1700934"/>
            <a:ext cx="10515600" cy="4462174"/>
          </a:xfrm>
        </p:spPr>
        <p:txBody>
          <a:bodyPr vert="horz" lIns="91440" tIns="45720" rIns="91440" bIns="45720" rtlCol="0" anchor="t">
            <a:noAutofit/>
          </a:bodyPr>
          <a:lstStyle/>
          <a:p>
            <a:pPr>
              <a:lnSpc>
                <a:spcPct val="100000"/>
              </a:lnSpc>
            </a:pPr>
            <a:r>
              <a:rPr lang="en-US" sz="2400">
                <a:solidFill>
                  <a:srgbClr val="242424"/>
                </a:solidFill>
                <a:latin typeface="Calibri"/>
                <a:ea typeface="Calibri"/>
                <a:cs typeface="Calibri"/>
              </a:rPr>
              <a:t>Project aims to leverage the longitudinal files created through the HPDS modernization project (HPDS Version 2) to analyze the number and characteristics of registered nurses who have exited or re-entered the workforce. </a:t>
            </a:r>
          </a:p>
          <a:p>
            <a:pPr lvl="1">
              <a:lnSpc>
                <a:spcPct val="100000"/>
              </a:lnSpc>
              <a:buFont typeface="Courier New" panose="020B0604020202020204" pitchFamily="34" charset="0"/>
              <a:buChar char="o"/>
            </a:pPr>
            <a:r>
              <a:rPr lang="en-US" sz="2000">
                <a:solidFill>
                  <a:srgbClr val="242424"/>
                </a:solidFill>
                <a:latin typeface="Calibri"/>
                <a:ea typeface="Calibri"/>
                <a:cs typeface="Calibri"/>
              </a:rPr>
              <a:t>Initial years of interest are 2020 to 2023</a:t>
            </a:r>
          </a:p>
          <a:p>
            <a:pPr>
              <a:lnSpc>
                <a:spcPct val="100000"/>
              </a:lnSpc>
            </a:pPr>
            <a:r>
              <a:rPr lang="en-US" sz="2400">
                <a:solidFill>
                  <a:srgbClr val="242424"/>
                </a:solidFill>
                <a:latin typeface="Calibri"/>
                <a:ea typeface="Calibri"/>
                <a:cs typeface="Calibri"/>
              </a:rPr>
              <a:t>This analysis will help to target interventions toward RNs mostly likely to leave, identify RNs who would be qualified to be reengaged to the workforce, and understand characteristics of those that have left or re-entered the workforce.</a:t>
            </a:r>
            <a:endParaRPr lang="en-US" sz="2400">
              <a:latin typeface="Calibri"/>
              <a:ea typeface="Calibri"/>
              <a:cs typeface="Calibri"/>
            </a:endParaRPr>
          </a:p>
          <a:p>
            <a:pPr>
              <a:lnSpc>
                <a:spcPct val="100000"/>
              </a:lnSpc>
            </a:pPr>
            <a:r>
              <a:rPr lang="en-US" sz="2400">
                <a:solidFill>
                  <a:srgbClr val="242424"/>
                </a:solidFill>
                <a:latin typeface="Calibri"/>
                <a:ea typeface="Calibri"/>
                <a:cs typeface="Calibri"/>
              </a:rPr>
              <a:t>Simultaneous literature review on existing best practices to retain healthcare workers and reengage professionals who have exited the workforce.</a:t>
            </a:r>
          </a:p>
          <a:p>
            <a:pPr>
              <a:lnSpc>
                <a:spcPct val="100000"/>
              </a:lnSpc>
            </a:pPr>
            <a:r>
              <a:rPr lang="en-US" sz="2400">
                <a:latin typeface="Calibri"/>
                <a:ea typeface="Calibri"/>
                <a:cs typeface="Calibri"/>
              </a:rPr>
              <a:t>Project stakeholders: Sheps Center, NC Board of Nursing, NC AHEC, NC Nurses, Nursing Associations, Employers, Policy Makers</a:t>
            </a:r>
          </a:p>
        </p:txBody>
      </p:sp>
    </p:spTree>
    <p:extLst>
      <p:ext uri="{BB962C8B-B14F-4D97-AF65-F5344CB8AC3E}">
        <p14:creationId xmlns:p14="http://schemas.microsoft.com/office/powerpoint/2010/main" val="398729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1eebfbe-306f-4c7b-b931-89732f2cd4e2">
      <Terms xmlns="http://schemas.microsoft.com/office/infopath/2007/PartnerControls"/>
    </lcf76f155ced4ddcb4097134ff3c332f>
    <TaxCatchAll xmlns="fada35b7-f97d-4382-9e4f-6aadb34e90d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0CA9BFEFA7CF745B2AD5D00C35F23E8" ma:contentTypeVersion="18" ma:contentTypeDescription="Create a new document." ma:contentTypeScope="" ma:versionID="79e56831ae8f16f823d4cdaa22521c13">
  <xsd:schema xmlns:xsd="http://www.w3.org/2001/XMLSchema" xmlns:xs="http://www.w3.org/2001/XMLSchema" xmlns:p="http://schemas.microsoft.com/office/2006/metadata/properties" xmlns:ns2="c1eebfbe-306f-4c7b-b931-89732f2cd4e2" xmlns:ns3="fada35b7-f97d-4382-9e4f-6aadb34e90d4" targetNamespace="http://schemas.microsoft.com/office/2006/metadata/properties" ma:root="true" ma:fieldsID="5856a0b988cec68144f445c99cdcbb14" ns2:_="" ns3:_="">
    <xsd:import namespace="c1eebfbe-306f-4c7b-b931-89732f2cd4e2"/>
    <xsd:import namespace="fada35b7-f97d-4382-9e4f-6aadb34e90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LengthInSecond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ebfbe-306f-4c7b-b931-89732f2cd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3fdc6da-32ca-4a2b-983e-32d6a4a8ae6b"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da35b7-f97d-4382-9e4f-6aadb34e90d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b761dd90-7520-4450-af2c-b5edcb02d873}" ma:internalName="TaxCatchAll" ma:showField="CatchAllData" ma:web="fada35b7-f97d-4382-9e4f-6aadb34e90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CCEB87-EE23-4043-8368-8604CD9CEE60}">
  <ds:schemaRefs>
    <ds:schemaRef ds:uri="c1eebfbe-306f-4c7b-b931-89732f2cd4e2"/>
    <ds:schemaRef ds:uri="fada35b7-f97d-4382-9e4f-6aadb34e90d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BAD91AB-05A6-4DBD-A6A4-944900DEE854}">
  <ds:schemaRefs>
    <ds:schemaRef ds:uri="c1eebfbe-306f-4c7b-b931-89732f2cd4e2"/>
    <ds:schemaRef ds:uri="fada35b7-f97d-4382-9e4f-6aadb34e90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ED543D-C092-44CE-B73A-7ECCD342C1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387</TotalTime>
  <Words>1888</Words>
  <Application>Microsoft Macintosh PowerPoint</Application>
  <PresentationFormat>Widescreen</PresentationFormat>
  <Paragraphs>231</Paragraphs>
  <Slides>34</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34</vt:i4>
      </vt:variant>
    </vt:vector>
  </HeadingPairs>
  <TitlesOfParts>
    <vt:vector size="47" baseType="lpstr">
      <vt:lpstr>Aptos</vt:lpstr>
      <vt:lpstr>Aptos Display</vt:lpstr>
      <vt:lpstr>Arial</vt:lpstr>
      <vt:lpstr>Calibri</vt:lpstr>
      <vt:lpstr>Calibri Light</vt:lpstr>
      <vt:lpstr>Courier New</vt:lpstr>
      <vt:lpstr>Courier New,monospace</vt:lpstr>
      <vt:lpstr>system-ui</vt:lpstr>
      <vt:lpstr>Wingdings</vt:lpstr>
      <vt:lpstr>Wingdings,Sans-Serif</vt:lpstr>
      <vt:lpstr>Office Theme</vt:lpstr>
      <vt:lpstr>1_Custom Design</vt:lpstr>
      <vt:lpstr>Custom Design</vt:lpstr>
      <vt:lpstr>Retention and Reengagement  of Nurses in North Carolina: A Data Investigation</vt:lpstr>
      <vt:lpstr>Organizational Background </vt:lpstr>
      <vt:lpstr>Health Professions Data System (HPDS)</vt:lpstr>
      <vt:lpstr>HPDS Processing</vt:lpstr>
      <vt:lpstr>The Problem</vt:lpstr>
      <vt:lpstr>PowerPoint Presentation</vt:lpstr>
      <vt:lpstr>PowerPoint Presentation</vt:lpstr>
      <vt:lpstr>PowerPoint Presentation</vt:lpstr>
      <vt:lpstr>Retention and Reengagement of RNs</vt:lpstr>
      <vt:lpstr>Methods</vt:lpstr>
      <vt:lpstr>Dataset Creation</vt:lpstr>
      <vt:lpstr>2020 – 2022 Analysis Cohort</vt:lpstr>
      <vt:lpstr>Age Breakdown</vt:lpstr>
      <vt:lpstr>Why did RNs exit the workforce in 2022?</vt:lpstr>
      <vt:lpstr>What factors may have contributed to retention or exit of RNs from the NC workforce?</vt:lpstr>
      <vt:lpstr>Regional Impact on  RN Retention</vt:lpstr>
      <vt:lpstr>County Rurality Impact</vt:lpstr>
      <vt:lpstr>Impact of Practice Setting</vt:lpstr>
      <vt:lpstr>Impact of Nursing Position</vt:lpstr>
      <vt:lpstr>Impact of Employment Status</vt:lpstr>
      <vt:lpstr>Impact of Hours Worked</vt:lpstr>
      <vt:lpstr>Do the observed trends persist through time to other analysis cohorts?</vt:lpstr>
      <vt:lpstr>Additional Analysis Cohorts using Same Methods</vt:lpstr>
      <vt:lpstr>Breakdown of Reason Inactive by Age  (inactive group for all analysis cohorts)</vt:lpstr>
      <vt:lpstr>Setting</vt:lpstr>
      <vt:lpstr>Region</vt:lpstr>
      <vt:lpstr>Position</vt:lpstr>
      <vt:lpstr>There is a positive correlation between retention and the level to which  RN is engaged in the workforce</vt:lpstr>
      <vt:lpstr>There is a negative correlation between age and hours worked per week for both RN groups</vt:lpstr>
      <vt:lpstr>Limitations</vt:lpstr>
      <vt:lpstr>Conclusions and Findings</vt:lpstr>
      <vt:lpstr>Future Directions</vt:lpstr>
      <vt:lpstr>Thank you!</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Mariell</dc:creator>
  <cp:lastModifiedBy>carolinespencer323@gmail.com</cp:lastModifiedBy>
  <cp:revision>8</cp:revision>
  <dcterms:created xsi:type="dcterms:W3CDTF">2022-10-31T18:18:59Z</dcterms:created>
  <dcterms:modified xsi:type="dcterms:W3CDTF">2025-02-05T18:29:04Z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0x01010080CA9BFEFA7CF745B2AD5D00C35F23E8</vt:lpwstr>
  </property>
</Properties>
</file>