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47CAFA3-AB88-4DC7-80E3-B400FDB8FE60}">
  <a:tblStyle styleId="{047CAFA3-AB88-4DC7-80E3-B400FDB8FE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Oswa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38525576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638525576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638525576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638525576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638525576_2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638525576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638525576_2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638525576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638525576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638525576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38525576_2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38525576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7e3c7812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7e3c7812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6402886f4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6402886f4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638525576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638525576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638525576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638525576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638525576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638525576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638525576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638525576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Both graph shows the transformation of the year and the age.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638525576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638525576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Compare the significance of this change. The year of the p value is not large so that gives that the wage is increasing over time however, there is a time that is rapid or slower. Explain the graph,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638525576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638525576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638525576_2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638525576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Wage analysis using Additive Models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Ann Joseph, Jihye Park, Meher Pooja Pranavi Punyamanthula, Ross Graham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Analytics using GAM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Model 4 - fewer predictors, age smoothing, factor smoothing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Motivated by taking model 3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“Maritl” and “race” → do not have any factor levels where the smoothing component was significant.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AIC  of 490.96 which is higher than the 484.21 of Model 3.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Adjusted R</a:t>
            </a:r>
            <a:r>
              <a:rPr baseline="30000" lang="en-GB"/>
              <a:t>2 </a:t>
            </a:r>
            <a:r>
              <a:rPr lang="en-GB"/>
              <a:t> is 41% and the RMSE is 0.283.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541425" y="3203400"/>
            <a:ext cx="8193600" cy="16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Average"/>
                <a:ea typeface="Average"/>
                <a:cs typeface="Average"/>
                <a:sym typeface="Average"/>
              </a:rPr>
              <a:t>model4 = gam(logwage ~ year  + maritl + race 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Average"/>
                <a:ea typeface="Average"/>
                <a:cs typeface="Average"/>
                <a:sym typeface="Average"/>
              </a:rPr>
              <a:t>+ s(age, by = education) + education 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Average"/>
                <a:ea typeface="Average"/>
                <a:cs typeface="Average"/>
                <a:sym typeface="Average"/>
              </a:rPr>
              <a:t>+ s(age, by = jobclass) + jobclass 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Average"/>
                <a:ea typeface="Average"/>
                <a:cs typeface="Average"/>
                <a:sym typeface="Average"/>
              </a:rPr>
              <a:t>+ s(age, by = health) + health 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Average"/>
                <a:ea typeface="Average"/>
                <a:cs typeface="Average"/>
                <a:sym typeface="Average"/>
              </a:rPr>
              <a:t>+ s(age, by = health_ins) + health_ins, data = train)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Analytics using GAM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Model 5 - </a:t>
            </a:r>
            <a:r>
              <a:rPr lang="en-GB"/>
              <a:t>classification</a:t>
            </a:r>
            <a:r>
              <a:rPr lang="en-GB"/>
              <a:t> model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Motivated by the idea that we may not wish to predict an exact wage, but rather whether an individual earns a wage over a certain level.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We are interested in a wage cut off of 100 ($100,000) → “logwage” cutoff of 4.60517.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Adjusted R</a:t>
            </a:r>
            <a:r>
              <a:rPr baseline="30000" lang="en-GB"/>
              <a:t>2 </a:t>
            </a:r>
            <a:r>
              <a:rPr lang="en-GB"/>
              <a:t>is around 32%.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AIC of this model is 2148.81</a:t>
            </a:r>
            <a:endParaRPr/>
          </a:p>
        </p:txBody>
      </p:sp>
      <p:sp>
        <p:nvSpPr>
          <p:cNvPr id="144" name="Google Shape;144;p23"/>
          <p:cNvSpPr/>
          <p:nvPr/>
        </p:nvSpPr>
        <p:spPr>
          <a:xfrm>
            <a:off x="595575" y="3194375"/>
            <a:ext cx="7968000" cy="175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Average"/>
                <a:ea typeface="Average"/>
                <a:cs typeface="Average"/>
                <a:sym typeface="Average"/>
              </a:rPr>
              <a:t>Y = as.factor(I(train$logwage &gt; log(100)))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Average"/>
                <a:ea typeface="Average"/>
                <a:cs typeface="Average"/>
                <a:sym typeface="Average"/>
              </a:rPr>
              <a:t>model5 = gam(Y ~ year  + s(age, by = maritl)+ maritl + race 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verage"/>
              <a:buChar char="+"/>
            </a:pPr>
            <a:r>
              <a:rPr lang="en-GB" sz="1500">
                <a:latin typeface="Average"/>
                <a:ea typeface="Average"/>
                <a:cs typeface="Average"/>
                <a:sym typeface="Average"/>
              </a:rPr>
              <a:t>s(age, by = education) + education 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verage"/>
              <a:buChar char="+"/>
            </a:pPr>
            <a:r>
              <a:rPr lang="en-GB" sz="1500">
                <a:latin typeface="Average"/>
                <a:ea typeface="Average"/>
                <a:cs typeface="Average"/>
                <a:sym typeface="Average"/>
              </a:rPr>
              <a:t>s(age, by = jobclass) + jobclass + s(age, by = health)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verage"/>
              <a:buChar char="+"/>
            </a:pPr>
            <a:r>
              <a:rPr lang="en-GB" sz="1500">
                <a:latin typeface="Average"/>
                <a:ea typeface="Average"/>
                <a:cs typeface="Average"/>
                <a:sym typeface="Average"/>
              </a:rPr>
              <a:t>health + s(age, by = health_ins) + health_ins, 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Average"/>
                <a:ea typeface="Average"/>
                <a:cs typeface="Average"/>
                <a:sym typeface="Average"/>
              </a:rPr>
              <a:t>         	data = train, family = binomial)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 Models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129250" y="1116550"/>
            <a:ext cx="460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Model 6 - ACE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Motivation of the model is to work with a transformed version of the response variable.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Adjusted R</a:t>
            </a:r>
            <a:r>
              <a:rPr baseline="30000" lang="en-GB"/>
              <a:t>2 </a:t>
            </a:r>
            <a:r>
              <a:rPr lang="en-GB"/>
              <a:t>is around 42%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Model 7 - AVAS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Motivation of the model is to trade off some fit accuracy to get constant variance.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Adjusted R</a:t>
            </a:r>
            <a:r>
              <a:rPr baseline="30000" lang="en-GB"/>
              <a:t>2 </a:t>
            </a:r>
            <a:r>
              <a:rPr lang="en-GB"/>
              <a:t>is around 40%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Model 8 - MARS with no Interactions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 MARS approach without interactions is a type of additive model.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Adjusted R</a:t>
            </a:r>
            <a:r>
              <a:rPr baseline="30000" lang="en-GB"/>
              <a:t>2 </a:t>
            </a:r>
            <a:r>
              <a:rPr lang="en-GB"/>
              <a:t>is around 41%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4"/>
          <p:cNvSpPr/>
          <p:nvPr/>
        </p:nvSpPr>
        <p:spPr>
          <a:xfrm>
            <a:off x="4735450" y="1116550"/>
            <a:ext cx="4038300" cy="349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Average"/>
                <a:ea typeface="Average"/>
                <a:cs typeface="Average"/>
                <a:sym typeface="Average"/>
              </a:rPr>
              <a:t>#Model 6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rage"/>
                <a:ea typeface="Average"/>
                <a:cs typeface="Average"/>
                <a:sym typeface="Average"/>
              </a:rPr>
              <a:t>X = model.matrix(train$logwage ~ ., 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rage"/>
                <a:ea typeface="Average"/>
                <a:cs typeface="Average"/>
                <a:sym typeface="Average"/>
              </a:rPr>
              <a:t>data= subset(train, select = -c(logwage)))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rage"/>
                <a:ea typeface="Average"/>
                <a:cs typeface="Average"/>
                <a:sym typeface="Average"/>
              </a:rPr>
              <a:t>acefit = ace(X,train$logwage) 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rage"/>
                <a:ea typeface="Average"/>
                <a:cs typeface="Average"/>
                <a:sym typeface="Average"/>
              </a:rPr>
              <a:t>model6 = lm(acefit$ty ~ .-1, data = data.frame(acefit$tx)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Average"/>
                <a:ea typeface="Average"/>
                <a:cs typeface="Average"/>
                <a:sym typeface="Average"/>
              </a:rPr>
              <a:t>#Model 7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rage"/>
                <a:ea typeface="Average"/>
                <a:cs typeface="Average"/>
                <a:sym typeface="Average"/>
              </a:rPr>
              <a:t>avasfit = avas(X,train$logwage) 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rage"/>
                <a:ea typeface="Average"/>
                <a:cs typeface="Average"/>
                <a:sym typeface="Average"/>
              </a:rPr>
              <a:t>y = avasfit$ty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rage"/>
                <a:ea typeface="Average"/>
                <a:cs typeface="Average"/>
                <a:sym typeface="Average"/>
              </a:rPr>
              <a:t>x = avasfit$tx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rage"/>
                <a:ea typeface="Average"/>
                <a:cs typeface="Average"/>
                <a:sym typeface="Average"/>
              </a:rPr>
              <a:t>model7 = lm(y ~ . -1, data = data.frame(x))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Average"/>
                <a:ea typeface="Average"/>
                <a:cs typeface="Average"/>
                <a:sym typeface="Average"/>
              </a:rPr>
              <a:t>#Model 8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rage"/>
                <a:ea typeface="Average"/>
                <a:cs typeface="Average"/>
                <a:sym typeface="Average"/>
              </a:rPr>
              <a:t>model8 = earth(logwage ~ . , 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rage"/>
                <a:ea typeface="Average"/>
                <a:cs typeface="Average"/>
                <a:sym typeface="Average"/>
              </a:rPr>
              <a:t>data = train, degree = 1)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Transformation of Response (ACE and AVAS) &amp; Important Variables given by MARS</a:t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8450" y="1714525"/>
            <a:ext cx="4034800" cy="283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400" y="1714525"/>
            <a:ext cx="4344601" cy="283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Conclusion/</a:t>
            </a:r>
            <a:r>
              <a:rPr lang="en-GB"/>
              <a:t>Discussion</a:t>
            </a:r>
            <a:endParaRPr/>
          </a:p>
        </p:txBody>
      </p:sp>
      <p:graphicFrame>
        <p:nvGraphicFramePr>
          <p:cNvPr id="164" name="Google Shape;164;p26"/>
          <p:cNvGraphicFramePr/>
          <p:nvPr/>
        </p:nvGraphicFramePr>
        <p:xfrm>
          <a:off x="952500" y="144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{047CAFA3-AB88-4DC7-80E3-B400FDB8FE60}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7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Model</a:t>
                      </a:r>
                      <a:endParaRPr b="1" sz="17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7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Adjusted R</a:t>
                      </a:r>
                      <a:r>
                        <a:rPr b="1" baseline="30000" lang="en-GB" sz="17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</a:t>
                      </a:r>
                      <a:endParaRPr b="1" sz="17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7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AIC</a:t>
                      </a:r>
                      <a:endParaRPr b="1" sz="17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7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RMSE</a:t>
                      </a:r>
                      <a:endParaRPr b="1" sz="1700"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7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Linear Model</a:t>
                      </a:r>
                      <a:endParaRPr b="1" sz="17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38%</a:t>
                      </a:r>
                      <a:endParaRPr sz="17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585.03</a:t>
                      </a:r>
                      <a:endParaRPr sz="17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0.2843646</a:t>
                      </a:r>
                      <a:endParaRPr sz="17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7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Model 1</a:t>
                      </a:r>
                      <a:endParaRPr b="1" sz="17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36%</a:t>
                      </a:r>
                      <a:endParaRPr sz="17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531</a:t>
                      </a:r>
                      <a:endParaRPr sz="17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44.22</a:t>
                      </a:r>
                      <a:endParaRPr sz="17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7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Model 2</a:t>
                      </a:r>
                      <a:endParaRPr b="1" sz="17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40%</a:t>
                      </a:r>
                      <a:endParaRPr sz="17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528.73</a:t>
                      </a:r>
                      <a:endParaRPr sz="17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0.281</a:t>
                      </a:r>
                      <a:endParaRPr sz="17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7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Model 3</a:t>
                      </a:r>
                      <a:endParaRPr b="1" sz="17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42%</a:t>
                      </a:r>
                      <a:endParaRPr sz="17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484.21</a:t>
                      </a:r>
                      <a:endParaRPr sz="17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0.2844065</a:t>
                      </a:r>
                      <a:endParaRPr sz="17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7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Model 4 </a:t>
                      </a:r>
                      <a:endParaRPr b="1" sz="17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41%</a:t>
                      </a:r>
                      <a:endParaRPr sz="17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490.96</a:t>
                      </a:r>
                      <a:endParaRPr sz="17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>
                          <a:solidFill>
                            <a:schemeClr val="accent3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0.283</a:t>
                      </a:r>
                      <a:endParaRPr sz="1700">
                        <a:solidFill>
                          <a:schemeClr val="accent3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Conclusion/Discussion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6079450" y="1070550"/>
            <a:ext cx="3113700" cy="3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The blue dots represent the actual values of wage in the test set and the black dots are the predictions made by Model 3 along with prediction intervals</a:t>
            </a:r>
            <a:endParaRPr sz="1500"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25" y="1111500"/>
            <a:ext cx="594360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</a:pPr>
            <a:r>
              <a:rPr lang="en-GB">
                <a:solidFill>
                  <a:srgbClr val="CCCCCC"/>
                </a:solidFill>
              </a:rPr>
              <a:t>James, G., Witten, D., Hastie, T., and Tibshirani, R. (2013) </a:t>
            </a:r>
            <a:r>
              <a:rPr i="1" lang="en-GB">
                <a:solidFill>
                  <a:srgbClr val="CCCCCC"/>
                </a:solidFill>
              </a:rPr>
              <a:t>An Introduction to Statistical Learning with applications in R</a:t>
            </a:r>
            <a:r>
              <a:rPr lang="en-GB">
                <a:solidFill>
                  <a:srgbClr val="CCCCCC"/>
                </a:solidFill>
              </a:rPr>
              <a:t>. Springer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Faraway J. J. (2009). </a:t>
            </a:r>
            <a:r>
              <a:rPr i="1" lang="en-GB"/>
              <a:t>Extending the Linear Model with R (Second Edition). </a:t>
            </a:r>
            <a:r>
              <a:rPr lang="en-GB"/>
              <a:t>Chapman &amp; Hall/CRC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the Topic/ Dataset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83900" y="1143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GB">
                <a:solidFill>
                  <a:schemeClr val="lt2"/>
                </a:solidFill>
              </a:rPr>
              <a:t>Generalized additive models (GAM)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-GB">
                <a:solidFill>
                  <a:schemeClr val="lt2"/>
                </a:solidFill>
              </a:rPr>
              <a:t>Since the </a:t>
            </a:r>
            <a:r>
              <a:rPr lang="en-GB">
                <a:solidFill>
                  <a:schemeClr val="lt2"/>
                </a:solidFill>
              </a:rPr>
              <a:t>response</a:t>
            </a:r>
            <a:r>
              <a:rPr lang="en-GB">
                <a:solidFill>
                  <a:schemeClr val="lt2"/>
                </a:solidFill>
              </a:rPr>
              <a:t> variable in this analysis is a </a:t>
            </a:r>
            <a:r>
              <a:rPr lang="en-GB">
                <a:solidFill>
                  <a:schemeClr val="lt2"/>
                </a:solidFill>
              </a:rPr>
              <a:t>continuous</a:t>
            </a:r>
            <a:r>
              <a:rPr lang="en-GB">
                <a:solidFill>
                  <a:schemeClr val="lt2"/>
                </a:solidFill>
              </a:rPr>
              <a:t> variable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GB">
                <a:solidFill>
                  <a:schemeClr val="lt2"/>
                </a:solidFill>
              </a:rPr>
              <a:t>GAM structure : </a:t>
            </a:r>
            <a:r>
              <a:rPr lang="en-GB">
                <a:solidFill>
                  <a:schemeClr val="lt2"/>
                </a:solidFill>
              </a:rPr>
              <a:t>y = β</a:t>
            </a:r>
            <a:r>
              <a:rPr baseline="-25000" lang="en-GB">
                <a:solidFill>
                  <a:schemeClr val="lt2"/>
                </a:solidFill>
              </a:rPr>
              <a:t>0</a:t>
            </a:r>
            <a:r>
              <a:rPr lang="en-GB">
                <a:solidFill>
                  <a:schemeClr val="lt2"/>
                </a:solidFill>
              </a:rPr>
              <a:t> + </a:t>
            </a:r>
            <a:r>
              <a:rPr baseline="30000" lang="en-GB">
                <a:solidFill>
                  <a:schemeClr val="lt2"/>
                </a:solidFill>
              </a:rPr>
              <a:t>p</a:t>
            </a:r>
            <a:r>
              <a:rPr lang="en-GB">
                <a:solidFill>
                  <a:schemeClr val="lt2"/>
                </a:solidFill>
              </a:rPr>
              <a:t> ∑ </a:t>
            </a:r>
            <a:r>
              <a:rPr baseline="-25000" lang="en-GB">
                <a:solidFill>
                  <a:schemeClr val="lt2"/>
                </a:solidFill>
              </a:rPr>
              <a:t>j=1</a:t>
            </a:r>
            <a:r>
              <a:rPr lang="en-GB">
                <a:solidFill>
                  <a:schemeClr val="lt2"/>
                </a:solidFill>
              </a:rPr>
              <a:t> f</a:t>
            </a:r>
            <a:r>
              <a:rPr baseline="-25000" lang="en-GB">
                <a:solidFill>
                  <a:schemeClr val="lt2"/>
                </a:solidFill>
              </a:rPr>
              <a:t>j</a:t>
            </a:r>
            <a:r>
              <a:rPr lang="en-GB">
                <a:solidFill>
                  <a:schemeClr val="lt2"/>
                </a:solidFill>
              </a:rPr>
              <a:t>(X</a:t>
            </a:r>
            <a:r>
              <a:rPr baseline="-25000" lang="en-GB">
                <a:solidFill>
                  <a:schemeClr val="lt2"/>
                </a:solidFill>
              </a:rPr>
              <a:t>j</a:t>
            </a:r>
            <a:r>
              <a:rPr lang="en-GB">
                <a:solidFill>
                  <a:schemeClr val="lt2"/>
                </a:solidFill>
              </a:rPr>
              <a:t>) +ε 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GB">
                <a:solidFill>
                  <a:schemeClr val="lt2"/>
                </a:solidFill>
              </a:rPr>
              <a:t>Why GAM?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-GB">
                <a:solidFill>
                  <a:schemeClr val="lt2"/>
                </a:solidFill>
              </a:rPr>
              <a:t>It allows a non-linear relationship between the predictors and the response variable.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GB">
                <a:solidFill>
                  <a:schemeClr val="lt2"/>
                </a:solidFill>
              </a:rPr>
              <a:t>Mid-Atlantic Wage Data</a:t>
            </a:r>
            <a:endParaRPr>
              <a:solidFill>
                <a:schemeClr val="lt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Wage and other data for a group of 3000 male workers in the Mid-Atlantic region.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Response variable is “logwage”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Predictors: year, age, maritl, race, education, region, jobclass, health, health_ins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GB">
                <a:solidFill>
                  <a:schemeClr val="lt2"/>
                </a:solidFill>
              </a:rPr>
              <a:t>Mid-Atlantic Wage Data</a:t>
            </a:r>
            <a:endParaRPr>
              <a:solidFill>
                <a:schemeClr val="lt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Wage and other data for a group of 3000 male workers in the Mid-Atlantic region.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Response variable is “logwage” and the other 10 variables: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400" y="1202725"/>
            <a:ext cx="3327975" cy="29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3775" y="1170125"/>
            <a:ext cx="5157825" cy="3273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</a:t>
            </a:r>
            <a:r>
              <a:rPr lang="en-GB"/>
              <a:t>Analysis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5862"/>
            <a:ext cx="5468000" cy="3478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5488525" y="1115175"/>
            <a:ext cx="352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By connecting with previous figure we can say that most of the higher education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5550" y="2491150"/>
            <a:ext cx="3333750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5488525" y="3149100"/>
            <a:ext cx="352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 wages were divided into 3 groups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Analytics using GAM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61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Linear model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Stepwise model selection by AIC.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Removed “jobclass” and “race” → only 6 predictors.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Adjusted R</a:t>
            </a:r>
            <a:r>
              <a:rPr baseline="30000" lang="en-GB" sz="1800"/>
              <a:t>2 </a:t>
            </a:r>
            <a:r>
              <a:rPr lang="en-GB" sz="1800"/>
              <a:t>is around 38%.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Suggesting non-linearity in the relationship between the response variable “logwage”, and the predictors.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AIC of this model was 585.03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311700" y="3699725"/>
            <a:ext cx="4209300" cy="92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Average"/>
                <a:ea typeface="Average"/>
                <a:cs typeface="Average"/>
                <a:sym typeface="Average"/>
              </a:rPr>
              <a:t>olm = lm(logwage~., data = train)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Average"/>
                <a:ea typeface="Average"/>
                <a:cs typeface="Average"/>
                <a:sym typeface="Average"/>
              </a:rPr>
              <a:t>olm = stepAIC(olm, trace = FALSE)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Analytics using GAM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Model 1  - all predictors, all continuous smoothing, no factor smoothing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AIC of the model is 531.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RMSE is 44.22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Adjusted R</a:t>
            </a:r>
            <a:r>
              <a:rPr baseline="30000" lang="en-GB"/>
              <a:t>2 </a:t>
            </a:r>
            <a:r>
              <a:rPr lang="en-GB"/>
              <a:t>is around 36%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62596"/>
            <a:ext cx="4018125" cy="247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8250" y="2362588"/>
            <a:ext cx="3964050" cy="2445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4412575" y="1579150"/>
            <a:ext cx="4530000" cy="65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Average"/>
                <a:ea typeface="Average"/>
                <a:cs typeface="Average"/>
                <a:sym typeface="Average"/>
              </a:rPr>
              <a:t>model1  &lt;- gam(logwage ~ s(year) + s(age)+ maritl  + race </a:t>
            </a:r>
            <a:endParaRPr sz="1300"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Average"/>
                <a:ea typeface="Average"/>
                <a:cs typeface="Average"/>
                <a:sym typeface="Average"/>
              </a:rPr>
              <a:t>+ education + jobclass +  health + health_ins, </a:t>
            </a:r>
            <a:endParaRPr sz="1300"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Average"/>
                <a:ea typeface="Average"/>
                <a:cs typeface="Average"/>
                <a:sym typeface="Average"/>
              </a:rPr>
              <a:t>data = train)</a:t>
            </a:r>
            <a:endParaRPr sz="13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Analytics using GAM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140050" y="1152475"/>
            <a:ext cx="3837600" cy="3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Model 2 - all predictors, age smoothing, no factor smoothing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Inspired by the almost linear relationship in the “year”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Adjusted R</a:t>
            </a:r>
            <a:r>
              <a:rPr baseline="30000" lang="en-GB" sz="1600"/>
              <a:t>2 </a:t>
            </a:r>
            <a:r>
              <a:rPr lang="en-GB" sz="1600"/>
              <a:t>is around 40%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AIC of the model is 528.73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RMSE is 0.284</a:t>
            </a:r>
            <a:endParaRPr sz="160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600" y="2010900"/>
            <a:ext cx="4870250" cy="30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90100" y="3908325"/>
            <a:ext cx="3937500" cy="1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 y axis contains the nonlinear function, the x-axis contains the predictor used in the model and the dashed lines represent the standard error bands.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4042600" y="965525"/>
            <a:ext cx="4870200" cy="96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Average"/>
                <a:ea typeface="Average"/>
                <a:cs typeface="Average"/>
                <a:sym typeface="Average"/>
              </a:rPr>
              <a:t>model2 &lt;- gam(logwage ~ year + s(age) + maritl + race 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Average"/>
                <a:ea typeface="Average"/>
                <a:cs typeface="Average"/>
                <a:sym typeface="Average"/>
              </a:rPr>
              <a:t>+ education + jobclass + health 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Average"/>
                <a:ea typeface="Average"/>
                <a:cs typeface="Average"/>
                <a:sym typeface="Average"/>
              </a:rPr>
              <a:t>+ health_ins, data = train)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Analytics using GAM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712000" cy="14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Model 3 - all predictors, age smoothing, factor smoothing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By allowing age to have different smoothing functions for each level of a factor variable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Adjusted R</a:t>
            </a:r>
            <a:r>
              <a:rPr baseline="30000" lang="en-GB"/>
              <a:t>2 </a:t>
            </a:r>
            <a:r>
              <a:rPr lang="en-GB"/>
              <a:t>is around 42%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AIC of this model is 484.21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RMSE of 0.284.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75" y="2727425"/>
            <a:ext cx="3629400" cy="223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0475" y="2747763"/>
            <a:ext cx="3724849" cy="21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3814050" y="2621950"/>
            <a:ext cx="1515900" cy="14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← Transformation of age by education less than high school</a:t>
            </a:r>
            <a:r>
              <a:rPr lang="en-GB">
                <a:latin typeface="Average"/>
                <a:ea typeface="Average"/>
                <a:cs typeface="Average"/>
                <a:sym typeface="Average"/>
              </a:rPr>
              <a:t> 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3995175" y="3888650"/>
            <a:ext cx="1515900" cy="14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→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Transformation of age by high school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education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Analytics using GAM 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3314675" cy="2048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131650"/>
            <a:ext cx="3314675" cy="1955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0625" y="604600"/>
            <a:ext cx="3776800" cy="195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3616625" y="910300"/>
            <a:ext cx="1524000" cy="13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← Transformation of age by ‘Some College’ education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3577700" y="3058738"/>
            <a:ext cx="1524000" cy="13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← Transformation of age by ‘College Grad’ education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5887150" y="2608200"/>
            <a:ext cx="3173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-GB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Transformation of age by ‘Advanced Degree’ education 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29" name="Google Shape;129;p21"/>
          <p:cNvCxnSpPr/>
          <p:nvPr/>
        </p:nvCxnSpPr>
        <p:spPr>
          <a:xfrm rot="10800000">
            <a:off x="5920650" y="2667025"/>
            <a:ext cx="0" cy="23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21"/>
          <p:cNvSpPr/>
          <p:nvPr/>
        </p:nvSpPr>
        <p:spPr>
          <a:xfrm>
            <a:off x="4999125" y="3199000"/>
            <a:ext cx="3918300" cy="179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Average"/>
                <a:ea typeface="Average"/>
                <a:cs typeface="Average"/>
                <a:sym typeface="Average"/>
              </a:rPr>
              <a:t>model3 &lt;- gam(logwage ~ year + s(age, by =maritl) </a:t>
            </a:r>
            <a:endParaRPr sz="1300"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Average"/>
                <a:ea typeface="Average"/>
                <a:cs typeface="Average"/>
                <a:sym typeface="Average"/>
              </a:rPr>
              <a:t>+ maritl + s(age, by = race) + race </a:t>
            </a:r>
            <a:endParaRPr sz="1300"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Average"/>
                <a:ea typeface="Average"/>
                <a:cs typeface="Average"/>
                <a:sym typeface="Average"/>
              </a:rPr>
              <a:t>+ s(age, by = education) + education </a:t>
            </a:r>
            <a:endParaRPr sz="1300"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Average"/>
                <a:ea typeface="Average"/>
                <a:cs typeface="Average"/>
                <a:sym typeface="Average"/>
              </a:rPr>
              <a:t>+ s(age, by = jobclass) + jobclass </a:t>
            </a:r>
            <a:endParaRPr sz="1300"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Average"/>
                <a:ea typeface="Average"/>
                <a:cs typeface="Average"/>
                <a:sym typeface="Average"/>
              </a:rPr>
              <a:t>+  s(age, by = health) + health </a:t>
            </a:r>
            <a:endParaRPr sz="1300">
              <a:latin typeface="Average"/>
              <a:ea typeface="Average"/>
              <a:cs typeface="Average"/>
              <a:sym typeface="Average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Average"/>
                <a:ea typeface="Average"/>
                <a:cs typeface="Average"/>
                <a:sym typeface="Average"/>
              </a:rPr>
              <a:t>+ s(age, by = health_ins) + health_ins, data = train)</a:t>
            </a:r>
            <a:endParaRPr sz="13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