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handoutMasterIdLst>
    <p:handoutMasterId r:id="rId18"/>
  </p:handoutMasterIdLst>
  <p:sldIdLst>
    <p:sldId id="258" r:id="rId2"/>
    <p:sldId id="292" r:id="rId3"/>
    <p:sldId id="280" r:id="rId4"/>
    <p:sldId id="282" r:id="rId5"/>
    <p:sldId id="294" r:id="rId6"/>
    <p:sldId id="295" r:id="rId7"/>
    <p:sldId id="278" r:id="rId8"/>
    <p:sldId id="269" r:id="rId9"/>
    <p:sldId id="286" r:id="rId10"/>
    <p:sldId id="279" r:id="rId11"/>
    <p:sldId id="277" r:id="rId12"/>
    <p:sldId id="289" r:id="rId13"/>
    <p:sldId id="296" r:id="rId14"/>
    <p:sldId id="281" r:id="rId15"/>
    <p:sldId id="29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60E"/>
    <a:srgbClr val="9ACD29"/>
    <a:srgbClr val="BFE36F"/>
    <a:srgbClr val="B5EAF5"/>
    <a:srgbClr val="BCE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9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872D6B-470D-4F01-9A71-BFB8AE228CD4}" type="datetime1">
              <a:rPr lang="pt-BR" smtClean="0"/>
              <a:t>28/11/2018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2AF919-DA84-473E-A39D-205B08A443F1}" type="datetime1">
              <a:rPr lang="pt-BR" noProof="0" smtClean="0"/>
              <a:t>28/11/2018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542409-6A04-4DC6-AC3A-D3758287A8F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309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7947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24279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2529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8988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9063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9224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8634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863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28/11/2018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8573105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28/11/2018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5831567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28/11/2018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857466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28/11/2018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988213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28/11/2018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029953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28/11/2018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051252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28/11/2018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36782728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28/11/2018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07633631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BF1FF0-E451-42B2-8BEE-C787ADF6F319}" type="datetime1">
              <a:rPr lang="pt-BR" noProof="0" smtClean="0"/>
              <a:t>28/11/2018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28/11/2018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6392370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28/11/2018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6296014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28/11/2018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4288164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C24D98-22FB-4630-BD43-420396AA7B67}" type="datetime1">
              <a:rPr lang="pt-BR" noProof="0" smtClean="0"/>
              <a:t>28/11/2018</a:t>
            </a:fld>
            <a:endParaRPr lang="pt-B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50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A9C5BA1-4264-4F39-80BE-F4BF2BD8DCC6}" type="datetime1">
              <a:rPr lang="pt-BR" noProof="0" smtClean="0"/>
              <a:t>28/11/2018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088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9BF1FF0-E451-42B2-8BEE-C787ADF6F319}" type="datetime1">
              <a:rPr lang="pt-BR" noProof="0" smtClean="0"/>
              <a:t>28/11/2018</a:t>
            </a:fld>
            <a:endParaRPr lang="pt-B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625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7A2475E-36FA-4BE4-8A1F-334FB6217BA4}" type="datetime1">
              <a:rPr lang="pt-BR" noProof="0" smtClean="0"/>
              <a:t>28/11/2018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358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28/11/2018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3342440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6DF6CC2-7531-4FC2-9D18-F5C7303E4621}" type="datetime1">
              <a:rPr lang="pt-BR" noProof="0" smtClean="0"/>
              <a:t>28/11/2018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4A53C2D-8BE4-4FD9-AD71-C8D4FBDA7885}"/>
              </a:ext>
            </a:extLst>
          </p:cNvPr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1010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5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55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9000">
              <a:srgbClr val="BFE36F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7DC6FA6-CD07-4B2E-83DC-8FECA5D7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004817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92A3003-D960-4F92-A1CB-01A7D9B1E7E2}"/>
              </a:ext>
            </a:extLst>
          </p:cNvPr>
          <p:cNvSpPr txBox="1"/>
          <p:nvPr/>
        </p:nvSpPr>
        <p:spPr>
          <a:xfrm>
            <a:off x="4403189" y="2495420"/>
            <a:ext cx="749808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 Ambiental</a:t>
            </a:r>
          </a:p>
          <a:p>
            <a:pPr algn="r"/>
            <a:r>
              <a:rPr lang="pt-BR" sz="3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1967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Conteúdo 10" descr="Uma imagem contendo natureza, recife, colorido&#10;&#10;Descrição gerada com alta confiança">
            <a:extLst>
              <a:ext uri="{FF2B5EF4-FFF2-40B4-BE49-F238E27FC236}">
                <a16:creationId xmlns:a16="http://schemas.microsoft.com/office/drawing/2014/main" id="{F322EE8D-B6C8-4AAB-A3E8-B7CEF6078A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32" r="3496"/>
          <a:stretch/>
        </p:blipFill>
        <p:spPr>
          <a:xfrm>
            <a:off x="7583424" y="0"/>
            <a:ext cx="4964958" cy="6858000"/>
          </a:xfrm>
        </p:spPr>
      </p:pic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pt-BR" smtClean="0"/>
              <a:t>10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66D64F-D3BF-409C-99FD-19E8D7DFBAE7}"/>
              </a:ext>
            </a:extLst>
          </p:cNvPr>
          <p:cNvSpPr txBox="1"/>
          <p:nvPr/>
        </p:nvSpPr>
        <p:spPr>
          <a:xfrm>
            <a:off x="211015" y="1128370"/>
            <a:ext cx="7175461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Lei do Gerenciamento Costeiro – número 7.661 de 16/05/1988</a:t>
            </a:r>
          </a:p>
          <a:p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Lei de Recursos Hídricos – número 9.433 de 08/01/1997.</a:t>
            </a:r>
          </a:p>
          <a:p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Lei da Política Nacional do Meio Ambiente – número 6.938 de 17/01/1981.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Lei da Área de Proteção Ambiental – número 6.902 de 27/04/1981.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83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ntendo planta, vegetal&#10;&#10;Descrição gerada com alta confiança">
            <a:extLst>
              <a:ext uri="{FF2B5EF4-FFF2-40B4-BE49-F238E27FC236}">
                <a16:creationId xmlns:a16="http://schemas.microsoft.com/office/drawing/2014/main" id="{69CCB485-278A-4633-A168-02EF7C306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182" y="3177209"/>
            <a:ext cx="4258818" cy="3429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F57016E-9605-4EBA-97C0-AF89B7C01A12}"/>
              </a:ext>
            </a:extLst>
          </p:cNvPr>
          <p:cNvSpPr txBox="1"/>
          <p:nvPr/>
        </p:nvSpPr>
        <p:spPr>
          <a:xfrm>
            <a:off x="654227" y="2909907"/>
            <a:ext cx="720918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Uma empresa de fabricação têxtil, que fica no Distrito Industrial de Petrolina, Sertão de Pernambuco, foi multada pela Agência Municipal do Meio Ambiente (AMMA) no dia 23/08/2018. De acordo com a AMMA, a empresa estava despejando resíduos químicos sem tratamento em um canal que tinha como destino o Rio São Francisco. A multa aplicada é de R$ 16 milhões.</a:t>
            </a: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 Agência explicou que penalidade foi aplicada com base no Artigo 66º do Decreto Federal 6514/2008, que determina multa entre R$ 5 mil a R$ 50 milhões para o crime ambiental.</a:t>
            </a:r>
          </a:p>
          <a:p>
            <a:pPr algn="ctr"/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6950FA1-5E9F-4E9B-BF88-02D32DDAF2A3}"/>
              </a:ext>
            </a:extLst>
          </p:cNvPr>
          <p:cNvSpPr txBox="1"/>
          <p:nvPr/>
        </p:nvSpPr>
        <p:spPr>
          <a:xfrm>
            <a:off x="671670" y="543340"/>
            <a:ext cx="1084866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Empresa têxtil é multada por cometer crime ambiental em Petrolina</a:t>
            </a:r>
          </a:p>
          <a:p>
            <a:pPr algn="ctr"/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Segundo a Agência Municipal do Meio Ambiente, a empresa estava despejando resíduos químicos sem tratamento em um canal que tinha como destino o Rio São Francisco.</a:t>
            </a:r>
          </a:p>
        </p:txBody>
      </p:sp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/>
            </a:gs>
            <a:gs pos="7600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A31A3F-1923-42C3-AB3A-1B0E672F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12</a:t>
            </a:fld>
            <a:endParaRPr lang="pt-BR" noProof="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BE7703-AFC1-4E4C-A01B-4E0A003F4CD7}"/>
              </a:ext>
            </a:extLst>
          </p:cNvPr>
          <p:cNvSpPr txBox="1"/>
          <p:nvPr/>
        </p:nvSpPr>
        <p:spPr>
          <a:xfrm>
            <a:off x="406063" y="4841033"/>
            <a:ext cx="1142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Segundo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Milaré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“para a Administração, basta a presença de indícios da violação do dever de cuidado, cabendo ao infrator comprovar a falta do elemento subjetivo ou invalidar o juízo indiciário da infração”</a:t>
            </a:r>
          </a:p>
        </p:txBody>
      </p:sp>
      <p:pic>
        <p:nvPicPr>
          <p:cNvPr id="8" name="Imagem 7" descr="Uma imagem contendo planta&#10;&#10;Descrição gerada com muito alta confiança">
            <a:extLst>
              <a:ext uri="{FF2B5EF4-FFF2-40B4-BE49-F238E27FC236}">
                <a16:creationId xmlns:a16="http://schemas.microsoft.com/office/drawing/2014/main" id="{CC9E8058-8CD7-4AE2-8F87-8FF5C4778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663" y="1591567"/>
            <a:ext cx="3532401" cy="26493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87D4F9C-CAE5-4B07-8D61-88FC4EC02C44}"/>
              </a:ext>
            </a:extLst>
          </p:cNvPr>
          <p:cNvSpPr txBox="1"/>
          <p:nvPr/>
        </p:nvSpPr>
        <p:spPr>
          <a:xfrm>
            <a:off x="406063" y="686049"/>
            <a:ext cx="80308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Responsabilidade Administrativa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Inicialmente é de se afirmar que é decorrência lógica e direta da competência para o exercício da tutela administrativa do meio ambiente o poder de polícia. A importância do correto exercício desse poder reflete-se tanto na prevenção de atividades lesivas ao ambiente como em sua repressão, quando é noticiada formalmente a ocorrência de uma infração, desencadeando os procedimentos para as tutelas civil, administrativa e penal.</a:t>
            </a:r>
          </a:p>
        </p:txBody>
      </p:sp>
    </p:spTree>
    <p:extLst>
      <p:ext uri="{BB962C8B-B14F-4D97-AF65-F5344CB8AC3E}">
        <p14:creationId xmlns:p14="http://schemas.microsoft.com/office/powerpoint/2010/main" val="6950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E060129B-8BB8-41A7-A57C-CA99E7A93CFA}"/>
              </a:ext>
            </a:extLst>
          </p:cNvPr>
          <p:cNvSpPr txBox="1"/>
          <p:nvPr/>
        </p:nvSpPr>
        <p:spPr>
          <a:xfrm>
            <a:off x="861391" y="951398"/>
            <a:ext cx="837537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Legislação Ambiental em Relação às Empresas</a:t>
            </a:r>
          </a:p>
          <a:p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 legislação ambiental brasileira tem demandado cada vez mais ações preventivas das empresas. Observar o cumprimento das normas vigentes e desenvolver iniciativas capazes de priorizar a preservação dos recursos naturais é condição essencial para uma gestão ambiental empresarial eficiente.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 que vale ser ressaltado é que cumprir a lei não significa somente se adequar a uma norma. Significa a criação de uma nova cultura empresarial que privilegiará o crescimento econômico da organização aliado ao seu desenvolvimento socioambiental, como incluir profissionais qualificados para gerir e desenvolver essa cultura.</a:t>
            </a:r>
          </a:p>
          <a:p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12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1169F4-BE88-4EC1-839A-4BCA3B831A03}" type="datetime1">
              <a:rPr lang="pt-BR" noProof="0" smtClean="0"/>
              <a:t>28/11/2018</a:t>
            </a:fld>
            <a:endParaRPr lang="pt-BR" noProof="0" dirty="0"/>
          </a:p>
        </p:txBody>
      </p:sp>
      <p:sp>
        <p:nvSpPr>
          <p:cNvPr id="2" name="Espaço reservado para o número do slide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pt-BR" smtClean="0"/>
              <a:t>14</a:t>
            </a:fld>
            <a:endParaRPr lang="pt-BR" dirty="0"/>
          </a:p>
        </p:txBody>
      </p:sp>
      <p:pic>
        <p:nvPicPr>
          <p:cNvPr id="6" name="Imagem 5" descr="Uma imagem contendo céu, árvore&#10;&#10;Descrição gerada com alta confiança">
            <a:extLst>
              <a:ext uri="{FF2B5EF4-FFF2-40B4-BE49-F238E27FC236}">
                <a16:creationId xmlns:a16="http://schemas.microsoft.com/office/drawing/2014/main" id="{97A20065-70E3-4DF1-BC9C-C0D544A99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23" y="0"/>
            <a:ext cx="6721777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CE88A53-B8E9-4AAE-A7D4-F1A0CC945ED0}"/>
              </a:ext>
            </a:extLst>
          </p:cNvPr>
          <p:cNvSpPr txBox="1"/>
          <p:nvPr/>
        </p:nvSpPr>
        <p:spPr>
          <a:xfrm>
            <a:off x="590843" y="815926"/>
            <a:ext cx="4405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  <a:p>
            <a:pPr algn="just"/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CDFDC5-C1EE-4FAE-AC9C-B3881E3E2C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1" t="67955" r="53550" b="5605"/>
          <a:stretch/>
        </p:blipFill>
        <p:spPr>
          <a:xfrm>
            <a:off x="371330" y="6057561"/>
            <a:ext cx="1258957" cy="78288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3F4F1E-0FC5-4A61-B444-01DC248CAD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7" t="57259"/>
          <a:stretch/>
        </p:blipFill>
        <p:spPr>
          <a:xfrm>
            <a:off x="9978886" y="5034169"/>
            <a:ext cx="2213114" cy="182383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07F1BE4-2D1C-49FA-99BF-1EAC03EE12B8}"/>
              </a:ext>
            </a:extLst>
          </p:cNvPr>
          <p:cNvSpPr/>
          <p:nvPr/>
        </p:nvSpPr>
        <p:spPr>
          <a:xfrm>
            <a:off x="1630287" y="6559826"/>
            <a:ext cx="8348599" cy="298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E3AFE25-7B7F-45FD-A8C0-D8EE80F3DB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0" t="82705" r="45491" b="5894"/>
          <a:stretch/>
        </p:blipFill>
        <p:spPr>
          <a:xfrm>
            <a:off x="9197010" y="6137081"/>
            <a:ext cx="927651" cy="54731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F0318E4-D809-4B1C-BE3E-E55C096D2F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7" t="30145" r="53421" b="54203"/>
          <a:stretch/>
        </p:blipFill>
        <p:spPr>
          <a:xfrm>
            <a:off x="1630286" y="5495405"/>
            <a:ext cx="1934548" cy="1362595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2277B951-E10F-4CF1-91BC-496AB08C8964}"/>
              </a:ext>
            </a:extLst>
          </p:cNvPr>
          <p:cNvSpPr/>
          <p:nvPr/>
        </p:nvSpPr>
        <p:spPr>
          <a:xfrm>
            <a:off x="1630287" y="5946084"/>
            <a:ext cx="331035" cy="73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0E07CFF-D18D-4311-903E-E6659A552B96}"/>
              </a:ext>
            </a:extLst>
          </p:cNvPr>
          <p:cNvSpPr/>
          <p:nvPr/>
        </p:nvSpPr>
        <p:spPr>
          <a:xfrm>
            <a:off x="0" y="6057561"/>
            <a:ext cx="371329" cy="800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0285964-9905-499C-9BBC-9B8E9F904A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09" t="5797" r="27871" b="77938"/>
          <a:stretch/>
        </p:blipFill>
        <p:spPr>
          <a:xfrm>
            <a:off x="1603512" y="6439987"/>
            <a:ext cx="609602" cy="418013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67DC6B1-5810-41AF-88DD-DD1B935929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42" t="57948" r="715" b="30235"/>
          <a:stretch/>
        </p:blipFill>
        <p:spPr>
          <a:xfrm>
            <a:off x="2975113" y="6469380"/>
            <a:ext cx="927651" cy="371061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A729CA4F-08F9-4F4B-80D2-30AEAD8590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0" t="87710" r="35742" b="3072"/>
          <a:stretch/>
        </p:blipFill>
        <p:spPr>
          <a:xfrm>
            <a:off x="3551582" y="6262841"/>
            <a:ext cx="848139" cy="298174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4FC45A4B-849F-4EE9-9393-94C568D5B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651" y="6541711"/>
            <a:ext cx="847417" cy="29873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75E4BB51-4C6C-4DD8-8C0E-47B9683FEA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4" t="6467" r="51308" b="69659"/>
          <a:stretch/>
        </p:blipFill>
        <p:spPr>
          <a:xfrm>
            <a:off x="8281883" y="5357387"/>
            <a:ext cx="983559" cy="1081241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932D076-4D61-484E-BCBA-98F89E4692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9133" y="5477846"/>
            <a:ext cx="1239422" cy="1362595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FD43A537-7767-4D99-8EC3-D3F3EEBF6B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4" t="87446" r="66506" b="5387"/>
          <a:stretch/>
        </p:blipFill>
        <p:spPr>
          <a:xfrm>
            <a:off x="8044339" y="6469380"/>
            <a:ext cx="900423" cy="309520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A8527C8C-21F3-4677-AA9A-6886034A2901}"/>
              </a:ext>
            </a:extLst>
          </p:cNvPr>
          <p:cNvSpPr txBox="1"/>
          <p:nvPr/>
        </p:nvSpPr>
        <p:spPr>
          <a:xfrm>
            <a:off x="371329" y="296323"/>
            <a:ext cx="11125199" cy="507831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Bibliografia:</a:t>
            </a:r>
          </a:p>
          <a:p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www.meioambiente.culturamix.com </a:t>
            </a:r>
          </a:p>
          <a:p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Acesso: 01/11/2018 as 20:30.</a:t>
            </a:r>
          </a:p>
          <a:p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www.ambito-juridico.com.br</a:t>
            </a:r>
          </a:p>
          <a:p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Acesso: 10/11/2018 as 09:30.</a:t>
            </a:r>
          </a:p>
          <a:p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www.meioambientenews.com.br</a:t>
            </a:r>
          </a:p>
          <a:p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Acesso: 15/11/2018 as 19:45.</a:t>
            </a:r>
          </a:p>
          <a:p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www.planetaorganico.com.br</a:t>
            </a:r>
          </a:p>
          <a:p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Acesso: 15/11/2018 as 20:13.</a:t>
            </a:r>
          </a:p>
          <a:p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www.stj.jusbrasil.com.br</a:t>
            </a:r>
          </a:p>
          <a:p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Acesso: 21/11/2018 as 10:45.</a:t>
            </a:r>
          </a:p>
          <a:p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www.jus.com.br</a:t>
            </a:r>
          </a:p>
          <a:p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Acesso: 27/11/2018 as 21:30.</a:t>
            </a:r>
          </a:p>
          <a:p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www.g1.globo.com</a:t>
            </a:r>
          </a:p>
          <a:p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Acesso: 27/11/2018 15:30</a:t>
            </a:r>
          </a:p>
          <a:p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http://www.techoje.com.br</a:t>
            </a:r>
          </a:p>
          <a:p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Acesso: 27/11/2018 16:04</a:t>
            </a:r>
          </a:p>
          <a:p>
            <a:endParaRPr lang="pt-B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Camila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Orencio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Esther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Heloyse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Gabriel de Oliveira</a:t>
            </a:r>
          </a:p>
          <a:p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Gabriella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Lima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Kawane Valadares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Nathália Serafim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B9AA6FA3-2A95-414C-80DA-EE71B9AB52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0" t="38252" r="73628" b="38405"/>
          <a:stretch/>
        </p:blipFill>
        <p:spPr>
          <a:xfrm>
            <a:off x="6406914" y="6159143"/>
            <a:ext cx="609982" cy="690717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3F81CFAE-585E-4998-ACD0-CF8AAC2F55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786" y="6535614"/>
            <a:ext cx="896190" cy="3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3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3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59AB8A3-B17B-46D6-A329-E955C3230AB9}"/>
              </a:ext>
            </a:extLst>
          </p:cNvPr>
          <p:cNvSpPr txBox="1"/>
          <p:nvPr/>
        </p:nvSpPr>
        <p:spPr>
          <a:xfrm>
            <a:off x="294860" y="370782"/>
            <a:ext cx="116022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Legislação Ambiental serve para regulamentar, fiscalizar e aplicar multas e punições em quem não respeita o ecossistema, levando em consideração as leis vigentes. A Legislação Ambiental no Brasil é ampla, não só na esfera federal, mas nas estaduais e municipais também. Começou a ser implantada em 1981, através da Política Nacional do Meio Ambiente. Graças a ela, foram implementados uma série de instrumentos, que permitem o controle de pessoas ou empresas que praticam atos contra o meio ambiente.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A2191F-E36C-435B-AC03-56D34CF8D1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70" b="13816"/>
          <a:stretch/>
        </p:blipFill>
        <p:spPr>
          <a:xfrm>
            <a:off x="0" y="4068417"/>
            <a:ext cx="12192000" cy="278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8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100000">
              <a:schemeClr val="accent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o número do slide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pt-BR" smtClean="0"/>
              <a:t>3</a:t>
            </a:fld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1ED637-A4E2-4B21-991C-5ECAA71FF987}"/>
              </a:ext>
            </a:extLst>
          </p:cNvPr>
          <p:cNvSpPr txBox="1"/>
          <p:nvPr/>
        </p:nvSpPr>
        <p:spPr>
          <a:xfrm>
            <a:off x="355260" y="451513"/>
            <a:ext cx="114814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Evolução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1605: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Surge a primeira lei de cunho ambiental no País: o Regimento do Pau-Brasil, voltado à proteção das florestas.</a:t>
            </a:r>
          </a:p>
          <a:p>
            <a:endParaRPr lang="pt-BR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1797: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Carta régia afirma a necessidade de proteção a rios, nascentes e encostas, que passam a ser declarados propriedades da Coroa.</a:t>
            </a:r>
          </a:p>
          <a:p>
            <a:endParaRPr lang="pt-BR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1799: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É criado o Regimento de Cortes de Madeiras, cujo teor estabelece rigorosas regras para a derrubada de árvores.</a:t>
            </a:r>
          </a:p>
          <a:p>
            <a:endParaRPr lang="pt-BR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1850: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É promulgada a Lei nº 601/1850, primeira Lei de Terras do Brasil. Ela disciplina a ocupação do solo e estabelece sanções para atividades predatórias.</a:t>
            </a:r>
          </a:p>
          <a:p>
            <a:endParaRPr lang="pt-BR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1911: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É expedido o Decreto nº 8.843, que cria a primeira reserva florestal do Brasil, no antigo Território do Acre.</a:t>
            </a:r>
          </a:p>
        </p:txBody>
      </p:sp>
    </p:spTree>
    <p:extLst>
      <p:ext uri="{BB962C8B-B14F-4D97-AF65-F5344CB8AC3E}">
        <p14:creationId xmlns:p14="http://schemas.microsoft.com/office/powerpoint/2010/main" val="13322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ACD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C806F87-32E7-4446-910A-EBC1663E5C51}"/>
              </a:ext>
            </a:extLst>
          </p:cNvPr>
          <p:cNvSpPr txBox="1"/>
          <p:nvPr/>
        </p:nvSpPr>
        <p:spPr>
          <a:xfrm>
            <a:off x="604911" y="117693"/>
            <a:ext cx="1136435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1964: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É promulgada a Lei 4.504, que trata do Estatuto da Terra. A lei surge como resposta a reivindicações de movimentos sociais, que exigiam mudanças estruturais na propriedade e no uso da terra no Brasil.</a:t>
            </a:r>
          </a:p>
          <a:p>
            <a:endParaRPr lang="pt-B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1965: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Passa a vigorar uma nova versão do Código Florestal, ampliando políticas de proteção e conservação da flora.</a:t>
            </a:r>
          </a:p>
          <a:p>
            <a:endParaRPr lang="pt-B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1967: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São editados os Códigos de Caça, de Pesca e de Mineração, bem como a Lei de Proteção a Fauna. Uma nova Constituição atribui à União competência para legislar sobre jazidas, florestas, caça, pesca e águas, cabendo aos Estados tratar de matéria florestal.</a:t>
            </a:r>
            <a:r>
              <a:rPr lang="pt-BR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pt-B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1916: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Surge o Código Civil Brasileiro, que elenca várias disposições de natureza ecológica. A maioria, no entanto, reflete uma visão patrimonial, de cunho individualista.</a:t>
            </a:r>
          </a:p>
          <a:p>
            <a:endParaRPr lang="pt-B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1934: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São sancionados o Código Florestal, que impõe limites ao exercício do direito de propriedade, e o Código de Águas.</a:t>
            </a:r>
          </a:p>
        </p:txBody>
      </p:sp>
    </p:spTree>
    <p:extLst>
      <p:ext uri="{BB962C8B-B14F-4D97-AF65-F5344CB8AC3E}">
        <p14:creationId xmlns:p14="http://schemas.microsoft.com/office/powerpoint/2010/main" val="39711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627DA28-EA9F-4615-8904-73A3061AB289}"/>
              </a:ext>
            </a:extLst>
          </p:cNvPr>
          <p:cNvSpPr txBox="1"/>
          <p:nvPr/>
        </p:nvSpPr>
        <p:spPr>
          <a:xfrm>
            <a:off x="354037" y="1321912"/>
            <a:ext cx="114839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1975: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Inicia-se o controle da poluição provocada por atividades industriais, por meio do Decreto-Lei 1.413.</a:t>
            </a:r>
          </a:p>
          <a:p>
            <a:endParaRPr lang="pt-BR" sz="2400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1977: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promulgada a Lei 6.453, que estabelece a responsabilidade civil em casos de danos provenientes de atividades nucleares.</a:t>
            </a:r>
          </a:p>
          <a:p>
            <a:endParaRPr lang="pt-BR" sz="2400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1985: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editada a Lei 7.347, que disciplina a ação civil pública como instrumento processual específico para a defesa do meio ambiente.</a:t>
            </a:r>
            <a:endParaRPr lang="pt-B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1981: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editada a Lei 6.938, que estabelece a Política Nacional de Meio Ambiente. A lei inova ao apresentar o meio ambiente como objeto específico de proteção.</a:t>
            </a:r>
          </a:p>
          <a:p>
            <a:endParaRPr lang="pt-BR" sz="2400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2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546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A3307F65-72D8-4CF2-99CE-340C84547584}"/>
              </a:ext>
            </a:extLst>
          </p:cNvPr>
          <p:cNvSpPr txBox="1"/>
          <p:nvPr/>
        </p:nvSpPr>
        <p:spPr>
          <a:xfrm>
            <a:off x="524021" y="769236"/>
            <a:ext cx="1114395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1988: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promulgada a Constituição de 1988, a primeira a dedicar capítulo específico ao meio ambiente, que impõe ao Poder Público e à coletividade.</a:t>
            </a:r>
          </a:p>
          <a:p>
            <a:endParaRPr lang="pt-BR" sz="2400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1991: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Brasil passa a dispor da Lei de Política Agrícola (Lei 8.171).</a:t>
            </a:r>
          </a:p>
          <a:p>
            <a:endParaRPr lang="pt-BR" sz="2400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1998: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publicada a Lei 9.605, que dispõe sobre crimes ambientais. A lei prevê sanções penais e administrativas para condutas e atividades lesivas ao meio ambiente.</a:t>
            </a:r>
          </a:p>
          <a:p>
            <a:endParaRPr lang="pt-BR" sz="2400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2000: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Surge a Lei do Sistema Nacional de Unidades de Conservação (Lei nº 9.985/00), que prevê mecanismos para a defesa dos ecossistemas naturais.</a:t>
            </a:r>
          </a:p>
          <a:p>
            <a:endParaRPr lang="pt-BR" sz="2400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2001: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sancionado o Estatuto das Cidades (Lei 10.257), que dota o ente municipal de mecanismos visando permitir que seu desenvolvimento não ocorra em detrimento do meio ambiente.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390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Uma imagem contendo árvore, ao ar livre, céu, edifício&#10;&#10;Descrição gerada com muito alta confiança">
            <a:extLst>
              <a:ext uri="{FF2B5EF4-FFF2-40B4-BE49-F238E27FC236}">
                <a16:creationId xmlns:a16="http://schemas.microsoft.com/office/drawing/2014/main" id="{EBD4FBDC-1207-419E-892A-B53974780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669" y="0"/>
            <a:ext cx="4550332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3CC9D69-6338-480F-A069-A8A7443BAC44}"/>
              </a:ext>
            </a:extLst>
          </p:cNvPr>
          <p:cNvSpPr txBox="1"/>
          <p:nvPr/>
        </p:nvSpPr>
        <p:spPr>
          <a:xfrm>
            <a:off x="126610" y="705177"/>
            <a:ext cx="7275909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Leis Ambientais no Brasil</a:t>
            </a:r>
          </a:p>
          <a:p>
            <a:pPr algn="just"/>
            <a:endParaRPr lang="pt-BR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Lei de Crimes Ambientais – número 9.605 de 12/02/1998.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Lei da Exploração Mineral – numero 7.805 de 18/07/1989.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Lei das Florestas – número 4.771 de 15/09/1965.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F839103-0988-47F2-9623-07221A2B6550}"/>
              </a:ext>
            </a:extLst>
          </p:cNvPr>
          <p:cNvSpPr txBox="1"/>
          <p:nvPr/>
        </p:nvSpPr>
        <p:spPr>
          <a:xfrm>
            <a:off x="548640" y="936010"/>
            <a:ext cx="699164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Lei da Fauna Silvestre – número 5.197 de 03/01/1967.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Lei da criação do IBAMA – número 7.735 de 22/02/1989.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Lei do Parcelamento do Solo Urbano – número 6.766 de 19/12/1979.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Lei da Engenharia Genética – número 8.974 de 05/01/1995.</a:t>
            </a:r>
          </a:p>
          <a:p>
            <a:endParaRPr lang="pt-BR" sz="2500" dirty="0"/>
          </a:p>
          <a:p>
            <a:endParaRPr lang="pt-BR" dirty="0"/>
          </a:p>
        </p:txBody>
      </p:sp>
      <p:pic>
        <p:nvPicPr>
          <p:cNvPr id="8" name="Imagem 7" descr="Uma imagem contendo pássaro, animal, colorido, ao ar livre&#10;&#10;Descrição gerada com muito alta confiança">
            <a:extLst>
              <a:ext uri="{FF2B5EF4-FFF2-40B4-BE49-F238E27FC236}">
                <a16:creationId xmlns:a16="http://schemas.microsoft.com/office/drawing/2014/main" id="{020CB6B4-9838-47D3-B721-A13A954F12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" t="8410"/>
          <a:stretch/>
        </p:blipFill>
        <p:spPr>
          <a:xfrm>
            <a:off x="7990449" y="-1"/>
            <a:ext cx="4201551" cy="685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 descr="Uma imagem contendo árvore, céu, ao ar livre, planta&#10;&#10;Descrição gerada com muito alta confiança">
            <a:extLst>
              <a:ext uri="{FF2B5EF4-FFF2-40B4-BE49-F238E27FC236}">
                <a16:creationId xmlns:a16="http://schemas.microsoft.com/office/drawing/2014/main" id="{636611F1-6746-41FB-B5F5-7359D64D0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8" r="15975"/>
          <a:stretch/>
        </p:blipFill>
        <p:spPr>
          <a:xfrm>
            <a:off x="7484012" y="0"/>
            <a:ext cx="4707988" cy="6858000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E0795B-B89A-48DB-8515-1750ABD8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9</a:t>
            </a:fld>
            <a:endParaRPr lang="pt-BR" noProof="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B73BBD3-C7E8-4C55-A215-601C91B0627A}"/>
              </a:ext>
            </a:extLst>
          </p:cNvPr>
          <p:cNvSpPr txBox="1"/>
          <p:nvPr/>
        </p:nvSpPr>
        <p:spPr>
          <a:xfrm>
            <a:off x="407963" y="1210300"/>
            <a:ext cx="7076049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Lei dos Agrotóxicos – número 7.802 de 10/07/1989.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Lei da Política Agrícola – número 8.171 de 17/01/1991.</a:t>
            </a:r>
          </a:p>
          <a:p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Lei do Zoneamento Industrial nas Áreas Críticas de Poluição – número 6.803 de 02/07/1980.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Lei da Política de Resíduos Sólidos – número 12.305 de 02/08/2010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2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4869</TotalTime>
  <Words>858</Words>
  <Application>Microsoft Office PowerPoint</Application>
  <PresentationFormat>Widescreen</PresentationFormat>
  <Paragraphs>128</Paragraphs>
  <Slides>15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Corbel</vt:lpstr>
      <vt:lpstr>Trebuchet MS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Legislação Ambiental</dc:title>
  <dc:creator>KAWANE VALADARES</dc:creator>
  <cp:lastModifiedBy>KAWANE DA COSTA VALADARES</cp:lastModifiedBy>
  <cp:revision>42</cp:revision>
  <dcterms:created xsi:type="dcterms:W3CDTF">2018-11-11T00:09:45Z</dcterms:created>
  <dcterms:modified xsi:type="dcterms:W3CDTF">2018-11-28T18:06:09Z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