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404050" cy="43205400"/>
  <p:notesSz cx="6934200" cy="9220200"/>
  <p:defaultTextStyle>
    <a:defPPr>
      <a:defRPr lang="pt-BR"/>
    </a:defPPr>
    <a:lvl1pPr marL="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B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>
      <p:cViewPr>
        <p:scale>
          <a:sx n="33" d="100"/>
          <a:sy n="33" d="100"/>
        </p:scale>
        <p:origin x="42" y="-4878"/>
      </p:cViewPr>
      <p:guideLst>
        <p:guide orient="horz" pos="13608"/>
        <p:guide pos="1020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Planilha_do_Microsoft_Excel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Pasta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Venda's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31814848"/>
        <c:axId val="-2099791840"/>
      </c:barChart>
      <c:catAx>
        <c:axId val="-1318148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099791840"/>
        <c:crosses val="autoZero"/>
        <c:auto val="1"/>
        <c:lblAlgn val="ctr"/>
        <c:lblOffset val="100"/>
        <c:noMultiLvlLbl val="0"/>
      </c:catAx>
      <c:valAx>
        <c:axId val="-20997918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-131814848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Imagem 1">
          <a:extLst xmlns:a="http://schemas.openxmlformats.org/drawingml/2006/main">
            <a:ext uri="{FF2B5EF4-FFF2-40B4-BE49-F238E27FC236}">
              <a16:creationId xmlns:a16="http://schemas.microsoft.com/office/drawing/2014/main" xmlns="" id="{593C7DB2-6FC8-4A3D-A9E7-F9D17CB7035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097344" cy="6624736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Imagem 1">
          <a:extLst xmlns:a="http://schemas.openxmlformats.org/drawingml/2006/main">
            <a:ext uri="{FF2B5EF4-FFF2-40B4-BE49-F238E27FC236}">
              <a16:creationId xmlns:a16="http://schemas.microsoft.com/office/drawing/2014/main" xmlns="" id="{E46E1423-9684-428B-A8ED-0FCC3414BB9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-1224361" y="0"/>
          <a:ext cx="14113568" cy="6624736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492936" y="1730222"/>
            <a:ext cx="7290911" cy="3686460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20203" y="1730222"/>
            <a:ext cx="21332666" cy="3686460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20202" y="10081263"/>
            <a:ext cx="14311789" cy="28513567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472059" y="10081263"/>
            <a:ext cx="14311789" cy="28513567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BD936-845B-485E-8DA1-4190F785758D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://www.anpocs.org.br/portal/publicacoes/rbcs_00_25/rbcs25_0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567633"/>
            <a:ext cx="872854" cy="174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432054" tIns="216027" rIns="432054" bIns="216027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736157" y="676329"/>
            <a:ext cx="7991390" cy="1886692"/>
          </a:xfrm>
          <a:prstGeom prst="rect">
            <a:avLst/>
          </a:prstGeom>
          <a:solidFill>
            <a:srgbClr val="09BBAA"/>
          </a:solidFill>
          <a:ln w="9525">
            <a:noFill/>
            <a:miter lim="800000"/>
            <a:headEnd/>
            <a:tailEnd/>
          </a:ln>
        </p:spPr>
        <p:txBody>
          <a:bodyPr vert="horz" wrap="square" lIns="432054" tIns="216027" rIns="432054" bIns="216027" numCol="1" anchor="t" anchorCtr="0" compatLnSpc="1">
            <a:prstTxWarp prst="textNoShape">
              <a:avLst/>
            </a:prstTxWarp>
          </a:bodyPr>
          <a:lstStyle/>
          <a:p>
            <a:r>
              <a:rPr lang="pt-BR" sz="8800" b="1" dirty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</a:t>
            </a:r>
            <a:r>
              <a:rPr lang="pt-BR" sz="7200" b="1" dirty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FECCAOS - 2019  </a:t>
            </a:r>
            <a:r>
              <a:rPr lang="pt-BR" sz="8800" b="1" dirty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2019</a:t>
            </a:r>
            <a:endParaRPr lang="pt-BR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229231" y="2878815"/>
            <a:ext cx="19005242" cy="62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2054" tIns="216027" rIns="432054" bIns="216027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2759097" algn="ctr"/>
                <a:tab pos="25518189" algn="r"/>
              </a:tabLst>
            </a:pPr>
            <a:r>
              <a:rPr lang="pt-B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imes New Roman" pitchFamily="18" charset="0"/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pt-B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4"/>
          <p:cNvSpPr txBox="1">
            <a:spLocks noChangeArrowheads="1"/>
          </p:cNvSpPr>
          <p:nvPr/>
        </p:nvSpPr>
        <p:spPr bwMode="auto">
          <a:xfrm>
            <a:off x="16870014" y="10307142"/>
            <a:ext cx="14401600" cy="64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3600" b="1" dirty="0">
                <a:latin typeface="Verdana" pitchFamily="34" charset="0"/>
              </a:rPr>
              <a:t>RESULTADOS</a:t>
            </a:r>
          </a:p>
        </p:txBody>
      </p:sp>
      <p:sp>
        <p:nvSpPr>
          <p:cNvPr id="8" name="Text Box 58"/>
          <p:cNvSpPr txBox="1">
            <a:spLocks noChangeArrowheads="1"/>
          </p:cNvSpPr>
          <p:nvPr/>
        </p:nvSpPr>
        <p:spPr bwMode="auto">
          <a:xfrm>
            <a:off x="16922105" y="32187876"/>
            <a:ext cx="14401600" cy="64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3600" b="1" dirty="0">
                <a:latin typeface="Verdana" pitchFamily="34" charset="0"/>
              </a:rPr>
              <a:t>CONSIDERAÇÕES</a:t>
            </a:r>
            <a:r>
              <a:rPr lang="pt-BR" sz="3200" b="1" dirty="0">
                <a:latin typeface="Verdana" pitchFamily="34" charset="0"/>
              </a:rPr>
              <a:t> </a:t>
            </a:r>
            <a:r>
              <a:rPr lang="pt-BR" sz="3600" b="1" dirty="0">
                <a:latin typeface="Verdana" pitchFamily="34" charset="0"/>
              </a:rPr>
              <a:t>FINAIS</a:t>
            </a:r>
          </a:p>
        </p:txBody>
      </p:sp>
      <p:sp>
        <p:nvSpPr>
          <p:cNvPr id="9" name="Text Box 59"/>
          <p:cNvSpPr txBox="1">
            <a:spLocks noChangeArrowheads="1"/>
          </p:cNvSpPr>
          <p:nvPr/>
        </p:nvSpPr>
        <p:spPr bwMode="auto">
          <a:xfrm>
            <a:off x="16837355" y="32849731"/>
            <a:ext cx="14401600" cy="7478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just" defTabSz="4113213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      O Brasil traz na sua história diversos caminhos para se pensar na desigualdade. 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Desde do fim do século XIX, o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Brasil deixou de ser 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Colônia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para ser tornar uma República. Toda essa herança de escravidão e exploração impôs esta diferença. Pelo fato do Brasil ser uma colônia de exploração, foi constituído um país de grandes propriedades e também de grandes concentrações de terras. Pelos dados analisados ficou claro que o fenômeno da desigualdade social tem trajetória insistente no Brasil. O Estado </a:t>
            </a:r>
            <a:r>
              <a:rPr lang="pt-BR" sz="3200" smtClean="0">
                <a:latin typeface="Verdana" panose="020B0604030504040204" pitchFamily="34" charset="0"/>
                <a:ea typeface="Verdana" panose="020B0604030504040204" pitchFamily="34" charset="0"/>
              </a:rPr>
              <a:t>brasileiro capitalista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em cada modo de 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produção tratou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 desigualdade social, em grande medida, com indiferença. Somente a partir da modernização do Estado, nos anos 1930, foi que a questão começou a ter a atenção. Nos dias atuais a desigualdade vem aumentando devido ao desemprego e, mais uma vez esse assunto esta sendo tratado com indiferença. 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defTabSz="4113213"/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 Box 68"/>
          <p:cNvSpPr txBox="1">
            <a:spLocks noChangeArrowheads="1"/>
          </p:cNvSpPr>
          <p:nvPr/>
        </p:nvSpPr>
        <p:spPr bwMode="auto">
          <a:xfrm>
            <a:off x="16909677" y="11061081"/>
            <a:ext cx="14401600" cy="6001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just" defTabSz="4113213"/>
            <a:r>
              <a:rPr lang="pt-BR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A Desigualdade Social afeta principalmente países em desenvolvimento e é geradora de outros tipos de desigualdades, como por exemplos, a racial e a de gênero. Isso ocorre desde do Brasil Colônia, e hoje, todos aqueles detentores de poder e donos de capital são remanescentes de senhores do engenho. A maneira como você vive hoje é um reflexo do seu antepassado, se você é descendente de escravo ou não.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Pessoas sem acesso a uma boa educação, até mesmo por parte dos pais e que são esquecidas pelo Estado, não têm condições básicas de </a:t>
            </a:r>
            <a:r>
              <a:rPr lang="pt-BR" sz="3200">
                <a:latin typeface="Verdana" panose="020B0604030504040204" pitchFamily="34" charset="0"/>
                <a:ea typeface="Verdana" panose="020B0604030504040204" pitchFamily="34" charset="0"/>
              </a:rPr>
              <a:t>subsistência e acabam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sendo influenciados pelo mundo do crime e do tráfico ou por influência do meio social </a:t>
            </a:r>
            <a:r>
              <a:rPr lang="pt-BR" sz="3200">
                <a:latin typeface="Verdana" panose="020B0604030504040204" pitchFamily="34" charset="0"/>
                <a:ea typeface="Verdana" panose="020B0604030504040204" pitchFamily="34" charset="0"/>
              </a:rPr>
              <a:t>onde vivem e,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em suas próprias concepções de adquirir meios financeiros, ou mesmo de luta contra a desigualdade imposta. 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 Box 81"/>
          <p:cNvSpPr txBox="1">
            <a:spLocks noChangeArrowheads="1"/>
          </p:cNvSpPr>
          <p:nvPr/>
        </p:nvSpPr>
        <p:spPr bwMode="auto">
          <a:xfrm>
            <a:off x="16837355" y="39843671"/>
            <a:ext cx="14392695" cy="523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2800" b="1" dirty="0">
                <a:latin typeface="Verdana" pitchFamily="34" charset="0"/>
              </a:rPr>
              <a:t>Referências</a:t>
            </a:r>
            <a:endParaRPr lang="pt-BR" sz="3200" b="1" dirty="0">
              <a:latin typeface="Verdana" pitchFamily="34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080345" y="9577364"/>
            <a:ext cx="14329592" cy="64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3600" b="1" dirty="0">
                <a:latin typeface="Verdana" pitchFamily="34" charset="0"/>
              </a:rPr>
              <a:t>INTRODUÇÃO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922841" y="10391253"/>
            <a:ext cx="14401600" cy="698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just" defTabSz="4113213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Aldhabi" panose="020B0604020202020204" pitchFamily="2" charset="-78"/>
              </a:rPr>
              <a:t>       A desigualdade na sociedade contemporânea é um fenômeno que ocorre em quase todos os países do globo, guardadas suas proporções e dimensões, e é desencadeado, principalmente, pela má distribuição de renda, má administração dos recursos, falta de investimentos nas áreas sócias e culturais e pela corrupção. Esta temática é uma espécie de “leque” de outros tipos de desigualdades, como as econômicas e raciais, pobreza, problemas com acesso à moradia, segurança pública, uma educação precária, desemprego, entre outros. A desigualdade social se dava desde os tempos de Colônia em que Portugal detinha os recursos advindos do próprio Brasil (a exploração do pau-brasil, da cana-de-açúcar e posteriormente do ouro, além da produção agrícola da era do café), administrados por pessoas designadas pela coroa, cuja relação de desigualdade dava-se entre os senhores e os escravos. 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72856" y="17486631"/>
            <a:ext cx="14401600" cy="64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3600" b="1" dirty="0">
                <a:latin typeface="Verdana" pitchFamily="34" charset="0"/>
              </a:rPr>
              <a:t>QUESTÃO PROBLEMA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850833" y="18235502"/>
            <a:ext cx="14473608" cy="107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just" defTabSz="4113213"/>
            <a:r>
              <a:rPr lang="pt-BR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Por que em pleno século 21 ainda existe desigualdade social no Brasil?</a:t>
            </a: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1152353" y="19396486"/>
            <a:ext cx="14401600" cy="64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3600" b="1" dirty="0">
                <a:latin typeface="Verdana" pitchFamily="34" charset="0"/>
              </a:rPr>
              <a:t>JUSTIFICATIVA</a:t>
            </a: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1152353" y="20210375"/>
            <a:ext cx="14401600" cy="6494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just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A desigualdade social é um fenômeno que ocorre em quase todos os países, principalmente naqueles em desenvolvimento, como o Brasil. A desigualdade ocorre devido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ás más distribuição de renda, administração de recursos públicos, levando a falta de investimento nas áreas sociais, em cultura, em assistência a populações mais carentes, em saúde, educação, falta de oportunidades de trabalho, além de ocorrer concentração de poder, que é a lógica de mercado do sistema capitalista (visando apenas o lucro). Tendo em vista que a desigualdade social também atinge a cidade de Diadema, tal estudo é de fundamental importância de forma a subsidiar a população local de informações, para que essa problemática seja minimizada no futuro.</a:t>
            </a:r>
          </a:p>
          <a:p>
            <a:pPr algn="just" defTabSz="4113213"/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 Box 65"/>
          <p:cNvSpPr txBox="1">
            <a:spLocks noChangeArrowheads="1"/>
          </p:cNvSpPr>
          <p:nvPr/>
        </p:nvSpPr>
        <p:spPr bwMode="auto">
          <a:xfrm>
            <a:off x="16922105" y="31323780"/>
            <a:ext cx="14401600" cy="36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fontAlgn="base"/>
            <a:r>
              <a:rPr lang="pt-BR" sz="1800" dirty="0">
                <a:latin typeface="Verdana" pitchFamily="34" charset="0"/>
              </a:rPr>
              <a:t>Figura 3 – Gráfico desigualdade de renda </a:t>
            </a:r>
            <a:r>
              <a:rPr lang="pt-BR" sz="1800" dirty="0"/>
              <a:t>Fonte: FGV/IBRE</a:t>
            </a:r>
            <a:r>
              <a:rPr lang="pt-BR" sz="1800" dirty="0">
                <a:latin typeface="Verdana" pitchFamily="34" charset="0"/>
              </a:rPr>
              <a:t> – Jornal G1</a:t>
            </a:r>
            <a:endParaRPr lang="pt-BR" sz="1800" dirty="0"/>
          </a:p>
        </p:txBody>
      </p:sp>
      <p:grpSp>
        <p:nvGrpSpPr>
          <p:cNvPr id="27" name="Group 76"/>
          <p:cNvGrpSpPr>
            <a:grpSpLocks/>
          </p:cNvGrpSpPr>
          <p:nvPr/>
        </p:nvGrpSpPr>
        <p:grpSpPr bwMode="auto">
          <a:xfrm>
            <a:off x="1152353" y="26221406"/>
            <a:ext cx="14257584" cy="6686550"/>
            <a:chOff x="10944" y="11268"/>
            <a:chExt cx="6552" cy="4212"/>
          </a:xfrm>
        </p:grpSpPr>
        <p:sp>
          <p:nvSpPr>
            <p:cNvPr id="28" name="Rectangle 60"/>
            <p:cNvSpPr>
              <a:spLocks noChangeArrowheads="1"/>
            </p:cNvSpPr>
            <p:nvPr/>
          </p:nvSpPr>
          <p:spPr bwMode="auto">
            <a:xfrm>
              <a:off x="10944" y="11268"/>
              <a:ext cx="6552" cy="4212"/>
            </a:xfrm>
            <a:prstGeom prst="rect">
              <a:avLst/>
            </a:prstGeom>
            <a:solidFill>
              <a:srgbClr val="09BBA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8100">
                <a:latin typeface="Arial" pitchFamily="34" charset="0"/>
              </a:endParaRPr>
            </a:p>
          </p:txBody>
        </p:sp>
        <p:sp>
          <p:nvSpPr>
            <p:cNvPr id="29" name="Text Box 73"/>
            <p:cNvSpPr txBox="1">
              <a:spLocks noChangeArrowheads="1"/>
            </p:cNvSpPr>
            <p:nvPr/>
          </p:nvSpPr>
          <p:spPr bwMode="auto">
            <a:xfrm>
              <a:off x="12783" y="12765"/>
              <a:ext cx="2949" cy="882"/>
            </a:xfrm>
            <a:prstGeom prst="rect">
              <a:avLst/>
            </a:prstGeom>
            <a:solidFill>
              <a:srgbClr val="09BBA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0" dirty="0">
                  <a:latin typeface="Arial" pitchFamily="34" charset="0"/>
                </a:rPr>
                <a:t>FOTO</a:t>
              </a:r>
              <a:endParaRPr lang="pt-BR" sz="6000" dirty="0">
                <a:latin typeface="Arial" pitchFamily="34" charset="0"/>
              </a:endParaRPr>
            </a:p>
          </p:txBody>
        </p:sp>
      </p:grp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080345" y="5472908"/>
            <a:ext cx="27867096" cy="2123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ctr" defTabSz="4113213"/>
            <a:r>
              <a:rPr lang="pt-BR" sz="6600" b="1" dirty="0">
                <a:latin typeface="Verdana" pitchFamily="34" charset="0"/>
              </a:rPr>
              <a:t>Desigualdade Social no Brasil – Desenvolvimento da Sociedade  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436429" y="7519560"/>
            <a:ext cx="30171352" cy="317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ctr" defTabSz="4113213"/>
            <a:r>
              <a:rPr lang="pt-BR" sz="4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BARBOSA, Camila Cristina </a:t>
            </a:r>
            <a:r>
              <a:rPr lang="pt-BR" sz="4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Orencio</a:t>
            </a:r>
            <a:r>
              <a:rPr lang="pt-BR" sz="4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TEIXEIRA, Jackson Ferreira </a:t>
            </a:r>
            <a:r>
              <a:rPr lang="pt-BR" sz="4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Cepeda</a:t>
            </a:r>
            <a:r>
              <a:rPr lang="pt-BR" sz="4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PEREIRA, Rafael; DANTAS, </a:t>
            </a:r>
            <a:r>
              <a:rPr lang="pt-BR" sz="4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Robison</a:t>
            </a:r>
            <a:r>
              <a:rPr lang="pt-BR" sz="4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Luiz; SANTOS, Milena Moreira; SILVA, </a:t>
            </a:r>
            <a:r>
              <a:rPr lang="pt-BR" sz="4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Tácilla</a:t>
            </a:r>
            <a:r>
              <a:rPr lang="pt-BR" sz="4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4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Mithelly</a:t>
            </a:r>
            <a:r>
              <a:rPr lang="pt-BR" sz="4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Santos; SANTOS, Vitória; ALENCAR, </a:t>
            </a:r>
            <a:r>
              <a:rPr lang="pt-BR" sz="4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Yngrid</a:t>
            </a:r>
            <a:r>
              <a:rPr lang="pt-BR" sz="4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Vitória; GONÇALVES, Silvania dos Santos</a:t>
            </a:r>
          </a:p>
          <a:p>
            <a:pPr algn="ctr" defTabSz="4113213"/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 E. AMADEU ODORICO DE SOUZA</a:t>
            </a:r>
          </a:p>
          <a:p>
            <a:pPr algn="ctr" defTabSz="4113213"/>
            <a:endParaRPr lang="pt-BR" sz="4000" i="1" dirty="0">
              <a:latin typeface="Verdana" pitchFamily="34" charset="0"/>
            </a:endParaRPr>
          </a:p>
        </p:txBody>
      </p:sp>
      <p:sp>
        <p:nvSpPr>
          <p:cNvPr id="32" name="Text Box 65"/>
          <p:cNvSpPr txBox="1">
            <a:spLocks noChangeArrowheads="1"/>
          </p:cNvSpPr>
          <p:nvPr/>
        </p:nvSpPr>
        <p:spPr bwMode="auto">
          <a:xfrm>
            <a:off x="17066121" y="23258884"/>
            <a:ext cx="14401600" cy="36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1800" dirty="0">
                <a:latin typeface="Verdana" pitchFamily="34" charset="0"/>
              </a:rPr>
              <a:t>Figura 2 – Distribuição de renda e concentração de riqueza do Brasil. </a:t>
            </a:r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1008337" y="35234013"/>
            <a:ext cx="14401600" cy="698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just" defTabSz="4113213"/>
            <a:r>
              <a:rPr lang="pt-BR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Para escolha do tema, primeiramente foi avaliado a realidade local e os problemas que mais atingem a população brasileira. A partir da discussão entre os membros da equipe, definiu-se o tema sobre a Desigualdade Social no Brasil e como a sociedade se desenvolveu ao longo dos anos. Foi utilizado o livro de “Sociologia para o Ensino Médio”, a internet para pesquisar artigos e documentários como </a:t>
            </a:r>
            <a:r>
              <a:rPr lang="pt-BR" sz="32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“</a:t>
            </a:r>
            <a:r>
              <a:rPr lang="pt-BR" sz="3200" i="1" dirty="0">
                <a:latin typeface="Verdana" panose="020B0604030504040204" pitchFamily="34" charset="0"/>
                <a:ea typeface="Verdana" panose="020B0604030504040204" pitchFamily="34" charset="0"/>
              </a:rPr>
              <a:t>Raízes da desigualdade social na cultura política brasileira”, “Desigualdade Global: Brasil, </a:t>
            </a:r>
            <a:r>
              <a:rPr lang="pt-BR" sz="3200" i="1" dirty="0" err="1">
                <a:latin typeface="Verdana" panose="020B0604030504040204" pitchFamily="34" charset="0"/>
                <a:ea typeface="Verdana" panose="020B0604030504040204" pitchFamily="34" charset="0"/>
              </a:rPr>
              <a:t>tv</a:t>
            </a:r>
            <a:r>
              <a:rPr lang="pt-BR" sz="3200" i="1" dirty="0">
                <a:latin typeface="Verdana" panose="020B0604030504040204" pitchFamily="34" charset="0"/>
                <a:ea typeface="Verdana" panose="020B0604030504040204" pitchFamily="34" charset="0"/>
              </a:rPr>
              <a:t> folha’’.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 O tema foi pensado em junho/2019, porém, as pesquisas foram iniciadas em agosto/2019. Andando pela cidade de Diadema e pela região do grande ABC consegue-se observar como a desigualdade atingem a cidade e seus habitantes. Sendo assim, foi necessário tratar desse assunto para que a população possa ter consciência </a:t>
            </a:r>
            <a:r>
              <a:rPr lang="pt-BR" sz="3200">
                <a:latin typeface="Verdana" panose="020B0604030504040204" pitchFamily="34" charset="0"/>
                <a:ea typeface="Verdana" panose="020B0604030504040204" pitchFamily="34" charset="0"/>
              </a:rPr>
              <a:t>e entender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que todo esse descaso não é normal.</a:t>
            </a:r>
            <a:endParaRPr lang="pt-BR" sz="32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16828450" y="40366865"/>
            <a:ext cx="13897544" cy="240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just"/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</a:rPr>
              <a:t>Raízes da desigualdade social na cultura política brasileira, 1994 Disponível em &lt;</a:t>
            </a:r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http://www.anpocs.org.br/portal/publicacoes/rbcs_00_25/rbcs25_02</a:t>
            </a:r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</a:rPr>
              <a:t>&gt; Acesso 23/08/2019</a:t>
            </a:r>
          </a:p>
          <a:p>
            <a:pPr algn="just"/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</a:rPr>
              <a:t>Sociologia para o ensino médio, 2010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440385" y="3616472"/>
            <a:ext cx="20162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Feira Científico-Cultural Amadeu Odorico de Souza </a:t>
            </a:r>
            <a:endParaRPr lang="pt-BR" sz="8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7" name="Gráfico 36"/>
          <p:cNvGraphicFramePr/>
          <p:nvPr>
            <p:extLst>
              <p:ext uri="{D42A27DB-BD31-4B8C-83A1-F6EECF244321}">
                <p14:modId xmlns:p14="http://schemas.microsoft.com/office/powerpoint/2010/main" val="1466823424"/>
              </p:ext>
            </p:extLst>
          </p:nvPr>
        </p:nvGraphicFramePr>
        <p:xfrm>
          <a:off x="17210137" y="24555028"/>
          <a:ext cx="12097344" cy="6624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85159"/>
              </p:ext>
            </p:extLst>
          </p:nvPr>
        </p:nvGraphicFramePr>
        <p:xfrm>
          <a:off x="19010337" y="16994187"/>
          <a:ext cx="9289032" cy="597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45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445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9222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9BBAA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9BB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22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22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080345" y="34420124"/>
            <a:ext cx="14401600" cy="64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3600" b="1" dirty="0">
                <a:latin typeface="Verdana" pitchFamily="34" charset="0"/>
              </a:rPr>
              <a:t>METODOLOGIA</a:t>
            </a:r>
          </a:p>
        </p:txBody>
      </p:sp>
      <p:graphicFrame>
        <p:nvGraphicFramePr>
          <p:cNvPr id="41" name="Gráfico 40"/>
          <p:cNvGraphicFramePr/>
          <p:nvPr>
            <p:extLst>
              <p:ext uri="{D42A27DB-BD31-4B8C-83A1-F6EECF244321}">
                <p14:modId xmlns:p14="http://schemas.microsoft.com/office/powerpoint/2010/main" val="857427057"/>
              </p:ext>
            </p:extLst>
          </p:nvPr>
        </p:nvGraphicFramePr>
        <p:xfrm>
          <a:off x="1224361" y="26283220"/>
          <a:ext cx="14113568" cy="6624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2A2C6A3F-EA6C-43C5-9E69-E3FB58FAE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8452" y="541632"/>
            <a:ext cx="5860972" cy="467436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224361" y="33000856"/>
            <a:ext cx="141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</a:rPr>
              <a:t>Figura 1 – Imagem Ilustrativa sobre a desigualdade social refletida na moradia.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3293" y="16994187"/>
            <a:ext cx="9223119" cy="57699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</TotalTime>
  <Words>901</Words>
  <Application>Microsoft Office PowerPoint</Application>
  <PresentationFormat>Personalizar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Aldhabi</vt:lpstr>
      <vt:lpstr>Arial</vt:lpstr>
      <vt:lpstr>Calibri</vt:lpstr>
      <vt:lpstr>Times New Roman</vt:lpstr>
      <vt:lpstr>Verdana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carolina.batista</dc:creator>
  <cp:lastModifiedBy>Camila Orencio</cp:lastModifiedBy>
  <cp:revision>70</cp:revision>
  <cp:lastPrinted>2019-04-15T02:32:56Z</cp:lastPrinted>
  <dcterms:created xsi:type="dcterms:W3CDTF">2016-02-05T17:47:39Z</dcterms:created>
  <dcterms:modified xsi:type="dcterms:W3CDTF">2019-11-14T16:45:43Z</dcterms:modified>
</cp:coreProperties>
</file>