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404050" cy="43205400"/>
  <p:notesSz cx="6934200" cy="92202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33" d="100"/>
          <a:sy n="33" d="100"/>
        </p:scale>
        <p:origin x="42" y="-2448"/>
      </p:cViewPr>
      <p:guideLst>
        <p:guide orient="horz" pos="13608"/>
        <p:guide pos="102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Venda's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8494272"/>
        <c:axId val="268491008"/>
      </c:barChart>
      <c:catAx>
        <c:axId val="268494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8491008"/>
        <c:crosses val="autoZero"/>
        <c:auto val="1"/>
        <c:lblAlgn val="ctr"/>
        <c:lblOffset val="100"/>
        <c:noMultiLvlLbl val="0"/>
      </c:catAx>
      <c:valAx>
        <c:axId val="268491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6849427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>
          <a:extLst xmlns:a="http://schemas.openxmlformats.org/drawingml/2006/main">
            <a:ext uri="{FF2B5EF4-FFF2-40B4-BE49-F238E27FC236}">
              <a16:creationId xmlns:a16="http://schemas.microsoft.com/office/drawing/2014/main" xmlns="" id="{593C7DB2-6FC8-4A3D-A9E7-F9D17CB7035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97344" cy="662473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Imagem 1">
          <a:extLst xmlns:a="http://schemas.openxmlformats.org/drawingml/2006/main">
            <a:ext uri="{FF2B5EF4-FFF2-40B4-BE49-F238E27FC236}">
              <a16:creationId xmlns:a16="http://schemas.microsoft.com/office/drawing/2014/main" xmlns="" id="{E46E1423-9684-428B-A8ED-0FCC3414BB9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1224361" y="0"/>
          <a:ext cx="14113568" cy="662473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730222"/>
            <a:ext cx="7290911" cy="3686460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2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D936-845B-485E-8DA1-4190F785758D}" type="datetimeFigureOut">
              <a:rPr lang="pt-BR" smtClean="0"/>
              <a:pPr/>
              <a:t>24/10/2019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DE5B-6C3D-4547-AB57-E38925835B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anpocs.org.br/portal/publicacoes/rbcs_00_25/rbcs25_0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567633"/>
            <a:ext cx="872854" cy="174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736157" y="676329"/>
            <a:ext cx="7991390" cy="1886692"/>
          </a:xfrm>
          <a:prstGeom prst="rect">
            <a:avLst/>
          </a:prstGeom>
          <a:solidFill>
            <a:srgbClr val="09BBAA"/>
          </a:solidFill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pt-BR" sz="72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FECCAOS - 2019  </a:t>
            </a:r>
            <a:r>
              <a:rPr lang="pt-BR" sz="88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2019</a:t>
            </a:r>
            <a:endParaRPr lang="pt-BR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29231" y="2878815"/>
            <a:ext cx="19005242" cy="6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2759097" algn="ctr"/>
                <a:tab pos="25518189" algn="r"/>
              </a:tabLst>
            </a:pP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pt-B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16870014" y="10307142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RESULTADOS</a:t>
            </a:r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16922105" y="3218787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CONSIDERAÇÕES</a:t>
            </a:r>
            <a:r>
              <a:rPr lang="pt-BR" sz="3200" b="1" dirty="0">
                <a:latin typeface="Verdana" pitchFamily="34" charset="0"/>
              </a:rPr>
              <a:t> </a:t>
            </a:r>
            <a:r>
              <a:rPr lang="pt-BR" sz="3600" b="1" dirty="0">
                <a:latin typeface="Verdana" pitchFamily="34" charset="0"/>
              </a:rPr>
              <a:t>FINAIS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6837355" y="32849731"/>
            <a:ext cx="14401600" cy="74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     O Brasil traz na sua história diversos caminhos para se pensar na desigualdade. Hoje, o Brasil deixou de ser Colônia, para ser tornar uma República. Toda essa herança de escravidão e exploração impôs esta diferença. Pelo fato do Brasil ser uma colônia de exploração, foi constituído um país de grandes propriedades e também de grandes concentrações de terras.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Pelos dados analisados ficou claro que o fenômeno da desigualdade social tem trajetória insistente no Brasil. O Estado brasileiro, em cada modo de produção (colonial, escravista, capitalista), tratou a desigualdade social, em grande medida, com indiferença. Somente a partir da modernização do Estado, nos anos 1930, foi que a questão começou a ter a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atenção. Nos dias atuais a desigualdade vem aumentando devido ao desemprego e, mais uma vez esse assunto esta sendo tratado com indiferença. 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16909677" y="11061081"/>
            <a:ext cx="14401600" cy="60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A Desigualdade Social afeta principalmente países em desenvolvimento e é geradora de outros tipos de desigualdades, como por exemplos, a racial e a de gênero. Isso ocorre desde do Brasil Colônia, e hoje, todos aqueles detentores de poder e donos de capital são remanescentes de senhores do engenho. A maneira como você vive hoje é um reflexo do seu antepassado, se você é descendente de escravo ou não.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Pessoas sem acesso a uma boa educação, até mesmo por parte dos pais, e que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é ‘esquecidos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’ pelo Estado, não tendo condições básicas 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subsistência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acabam sendo influenciados pelo mundo do crime e do tráfico ou por influência do meio social onde vivem, e em suas próprias concepções de adquirir meios financeiros, ou mesmo de luta contra a desigualdade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imposta. </a:t>
            </a:r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16837355" y="39843671"/>
            <a:ext cx="14392695" cy="5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2800" b="1" dirty="0">
                <a:latin typeface="Verdana" pitchFamily="34" charset="0"/>
              </a:rPr>
              <a:t>Referências</a:t>
            </a:r>
            <a:endParaRPr lang="pt-BR" sz="3200" b="1" dirty="0">
              <a:latin typeface="Verdan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80345" y="9577364"/>
            <a:ext cx="14329592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INTRODUÇÃO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22841" y="10391253"/>
            <a:ext cx="14401600" cy="6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       A desigualdade na sociedade contemporânea é um fenômeno que ocorre em quase todos os países do globo, guardadas suas proporções e dimensões, e é desencadeado, principalmente,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pela má distribuição de renda, má administração dos recursos, falta de investimentos nas áreas sócias e culturai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s e pela corrupção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.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Esta temática é uma espécie de “leque” de outros tipos de desigualdades, como as econômicas e raciais, pobreza, problemas com acesso à moradia, segurança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pública, uma educação precária,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Aldhabi" panose="020B0604020202020204" pitchFamily="2" charset="-78"/>
              </a:rPr>
              <a:t>desemprego, entre outros. A desigualdade social se dava desde os tempos de Colônia em que Portugal detinha os recursos advindos do próprio Brasil (a exploração do pau-brasil, da cana-de-açúcar e posteriormente do ouro, além da produção agrícola da era do café), administrados por pessoas designadas pela coroa, cuja relação de desigualdade dava-se entre os senhores e os escravos. 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72856" y="17486631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QUESTÃO PROBLEMA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850833" y="18235502"/>
            <a:ext cx="14473608" cy="10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Por que em pleno século 21 ainda existe desigualdade social no Brasil?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152353" y="19396486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JUSTIFICATIVA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152353" y="20210375"/>
            <a:ext cx="14401600" cy="649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A desigualdade social é um fenômeno que ocorre em quase todos os países, principalmente naqueles em desenvolvimento, como o Brasil. A desigualdade ocorre devido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ás más distribuição de renda, administração de recursos públicos, levando a falta de investimento nas áreas sociais, em cultura, em assistência a populações mais carentes, em saúde, educação, falta de oportunidades de trabalho, além de ocorrer concentração de poder, que é a lógica de mercado do sistema capitalista (visando apenas o lucro). Tendo em vista que a desigualdade social também atinge a cidade de Diadema, tal estudo é de fundamental importância de forma a subsidiar a população local de informações, para que 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essa problemática seja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minimizada no futuro.</a:t>
            </a:r>
          </a:p>
          <a:p>
            <a:pPr algn="just" defTabSz="4113213"/>
            <a:endParaRPr lang="pt-B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16922105" y="31323780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fontAlgn="base"/>
            <a:r>
              <a:rPr lang="pt-BR" sz="1800" dirty="0">
                <a:latin typeface="Verdana" pitchFamily="34" charset="0"/>
              </a:rPr>
              <a:t>Figura 3 – Gráfico desigualdade de renda </a:t>
            </a:r>
            <a:r>
              <a:rPr lang="pt-BR" sz="1800" dirty="0"/>
              <a:t>Fonte: FGV/IBRE</a:t>
            </a:r>
            <a:r>
              <a:rPr lang="pt-BR" sz="1800" dirty="0">
                <a:latin typeface="Verdana" pitchFamily="34" charset="0"/>
              </a:rPr>
              <a:t> – Jornal G1</a:t>
            </a:r>
            <a:endParaRPr lang="pt-BR" sz="1800" dirty="0"/>
          </a:p>
        </p:txBody>
      </p: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1152353" y="26221406"/>
            <a:ext cx="14257584" cy="6686550"/>
            <a:chOff x="10944" y="11268"/>
            <a:chExt cx="6552" cy="4212"/>
          </a:xfrm>
        </p:grpSpPr>
        <p:sp>
          <p:nvSpPr>
            <p:cNvPr id="28" name="Rectangle 60"/>
            <p:cNvSpPr>
              <a:spLocks noChangeArrowheads="1"/>
            </p:cNvSpPr>
            <p:nvPr/>
          </p:nvSpPr>
          <p:spPr bwMode="auto">
            <a:xfrm>
              <a:off x="10944" y="11268"/>
              <a:ext cx="6552" cy="421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pt-BR" sz="8100">
                <a:latin typeface="Arial" pitchFamily="34" charset="0"/>
              </a:endParaRPr>
            </a:p>
          </p:txBody>
        </p:sp>
        <p:sp>
          <p:nvSpPr>
            <p:cNvPr id="29" name="Text Box 73"/>
            <p:cNvSpPr txBox="1">
              <a:spLocks noChangeArrowheads="1"/>
            </p:cNvSpPr>
            <p:nvPr/>
          </p:nvSpPr>
          <p:spPr bwMode="auto">
            <a:xfrm>
              <a:off x="12783" y="12765"/>
              <a:ext cx="2949" cy="882"/>
            </a:xfrm>
            <a:prstGeom prst="rect">
              <a:avLst/>
            </a:prstGeom>
            <a:solidFill>
              <a:srgbClr val="09BBA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latin typeface="Arial" pitchFamily="34" charset="0"/>
                </a:rPr>
                <a:t>FOTO</a:t>
              </a:r>
              <a:endParaRPr lang="pt-BR" sz="6000" dirty="0">
                <a:latin typeface="Arial" pitchFamily="34" charset="0"/>
              </a:endParaRP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080345" y="5472908"/>
            <a:ext cx="27867096" cy="21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6600" b="1" dirty="0">
                <a:latin typeface="Verdana" pitchFamily="34" charset="0"/>
              </a:rPr>
              <a:t>Desigualdade Social no Brasil – Desenvolvimento da Sociedade  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36429" y="7519560"/>
            <a:ext cx="30171352" cy="317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ctr" defTabSz="4113213"/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BARBOSA, Camila Cristina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Orencio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TEIXEIRA, Jackson Ferreira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Cepeda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PEREIRA, Rafael; DANTAS,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Robison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Luiz; SANTOS, Milena Moreira; SILVA,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Tácilla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Mithelly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Santos; SANTOS, Vitória; ALENCAR, </a:t>
            </a:r>
            <a:r>
              <a:rPr lang="pt-BR" sz="4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Yngrid</a:t>
            </a: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Vitória; GONÇALVES, Silvania dos Santos</a:t>
            </a:r>
          </a:p>
          <a:p>
            <a:pPr algn="ctr" defTabSz="4113213"/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 E. AMADEU ODORICO DE SOUZA</a:t>
            </a:r>
          </a:p>
          <a:p>
            <a:pPr algn="ctr" defTabSz="4113213"/>
            <a:endParaRPr lang="pt-BR" sz="4000" i="1" dirty="0">
              <a:latin typeface="Verdana" pitchFamily="34" charset="0"/>
            </a:endParaRPr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17066121" y="23258884"/>
            <a:ext cx="14401600" cy="36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1800" dirty="0">
                <a:latin typeface="Verdana" pitchFamily="34" charset="0"/>
              </a:rPr>
              <a:t>Figura 2 – Distribuição de renda e concentração de riqueza do Brasil. 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1008337" y="35234013"/>
            <a:ext cx="14401600" cy="6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 defTabSz="4113213"/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Para escolha do tema, primeiramente foi avaliado a realidade local e os problemas que mais atingem a população brasileira. A partir da discussão entre os membros da equipe, definiu-se o tema sobre a Desigualdade Social no Brasil e como a sociedade se desenvolveu ao longo dos </a:t>
            </a: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anos. Foi </a:t>
            </a:r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utilizado </a:t>
            </a: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livro de “Sociologia para o Ensino Médio”, a </a:t>
            </a: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internet para pesquisar artigos e documentários como </a:t>
            </a:r>
            <a:r>
              <a:rPr lang="pt-BR" sz="32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Raízes da desigualdade social na cultura política </a:t>
            </a:r>
            <a:r>
              <a:rPr lang="pt-BR" sz="32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brasileira”, “Desigualdade Global: Brasil, </a:t>
            </a:r>
            <a:r>
              <a:rPr lang="pt-BR" sz="32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tv</a:t>
            </a:r>
            <a:r>
              <a:rPr lang="pt-BR" sz="32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folha’’.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 O tema foi pensado em junho/2019, porém, as pesquisas foram iniciadas em agosto/2019. Andando pela cidade de Diadema e pela região do grande ABC consegue-se observar como a desigualdade atingem a cidade e seus habitantes. Sendo assim, foi necessário tratar desse assunto para que a população possa ter consciência e entender que todo esse descaso não é normal.</a:t>
            </a:r>
            <a:endParaRPr lang="pt-BR" sz="32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16828450" y="40366865"/>
            <a:ext cx="13897544" cy="240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algn="just"/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Raízes da desigualdade social na cultura política brasileira, 1994 Disponível em &lt;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http://www.anpocs.org.br/portal/publicacoes/rbcs_00_25/rbcs25_02</a:t>
            </a:r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&gt; Acesso 23/08/2019</a:t>
            </a:r>
          </a:p>
          <a:p>
            <a:pPr algn="just"/>
            <a:r>
              <a:rPr lang="pt-BR" sz="3000" dirty="0">
                <a:latin typeface="Verdana" panose="020B0604030504040204" pitchFamily="34" charset="0"/>
                <a:ea typeface="Verdana" panose="020B0604030504040204" pitchFamily="34" charset="0"/>
              </a:rPr>
              <a:t>Sociologia para o ensino médio, 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</a:rPr>
              <a:t>2010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40385" y="3616472"/>
            <a:ext cx="20162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Feira Científico-Cultural Amadeu Odorico de Souza </a:t>
            </a:r>
            <a:endParaRPr lang="pt-BR" sz="8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Gráfico 36"/>
          <p:cNvGraphicFramePr/>
          <p:nvPr>
            <p:extLst>
              <p:ext uri="{D42A27DB-BD31-4B8C-83A1-F6EECF244321}">
                <p14:modId xmlns:p14="http://schemas.microsoft.com/office/powerpoint/2010/main" val="1466823424"/>
              </p:ext>
            </p:extLst>
          </p:nvPr>
        </p:nvGraphicFramePr>
        <p:xfrm>
          <a:off x="17210137" y="24555028"/>
          <a:ext cx="12097344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59"/>
              </p:ext>
            </p:extLst>
          </p:nvPr>
        </p:nvGraphicFramePr>
        <p:xfrm>
          <a:off x="19010337" y="16994187"/>
          <a:ext cx="9289032" cy="597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9B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2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080345" y="34420124"/>
            <a:ext cx="14401600" cy="6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3" tIns="45707" rIns="91413" bIns="45707">
            <a:spAutoFit/>
          </a:bodyPr>
          <a:lstStyle/>
          <a:p>
            <a:pPr defTabSz="4113213"/>
            <a:r>
              <a:rPr lang="pt-BR" sz="3600" b="1" dirty="0">
                <a:latin typeface="Verdana" pitchFamily="34" charset="0"/>
              </a:rPr>
              <a:t>METODOLOGIA</a:t>
            </a:r>
          </a:p>
        </p:txBody>
      </p:sp>
      <p:graphicFrame>
        <p:nvGraphicFramePr>
          <p:cNvPr id="41" name="Gráfico 40"/>
          <p:cNvGraphicFramePr/>
          <p:nvPr>
            <p:extLst>
              <p:ext uri="{D42A27DB-BD31-4B8C-83A1-F6EECF244321}">
                <p14:modId xmlns:p14="http://schemas.microsoft.com/office/powerpoint/2010/main" val="857427057"/>
              </p:ext>
            </p:extLst>
          </p:nvPr>
        </p:nvGraphicFramePr>
        <p:xfrm>
          <a:off x="1224361" y="26283220"/>
          <a:ext cx="14113568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2A2C6A3F-EA6C-43C5-9E69-E3FB58FAE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452" y="541632"/>
            <a:ext cx="5860972" cy="467436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24361" y="33000856"/>
            <a:ext cx="141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</a:rPr>
              <a:t>Figura 1 – Imagem Ilustrativa sobre a desigualdade social refletida na moradia.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293" y="16994187"/>
            <a:ext cx="9223119" cy="5769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906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Aldhabi</vt:lpstr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carolina.batista</dc:creator>
  <cp:lastModifiedBy>Camila Orencio</cp:lastModifiedBy>
  <cp:revision>67</cp:revision>
  <cp:lastPrinted>2019-04-15T02:32:56Z</cp:lastPrinted>
  <dcterms:created xsi:type="dcterms:W3CDTF">2016-02-05T17:47:39Z</dcterms:created>
  <dcterms:modified xsi:type="dcterms:W3CDTF">2019-10-24T23:39:04Z</dcterms:modified>
</cp:coreProperties>
</file>