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404050" cy="43205400"/>
  <p:notesSz cx="6934200" cy="92202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B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>
      <p:cViewPr>
        <p:scale>
          <a:sx n="33" d="100"/>
          <a:sy n="33" d="100"/>
        </p:scale>
        <p:origin x="42" y="-990"/>
      </p:cViewPr>
      <p:guideLst>
        <p:guide orient="horz" pos="13608"/>
        <p:guide pos="102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Venda's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42044320"/>
        <c:axId val="-1742057376"/>
      </c:barChart>
      <c:catAx>
        <c:axId val="-1742044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742057376"/>
        <c:crosses val="autoZero"/>
        <c:auto val="1"/>
        <c:lblAlgn val="ctr"/>
        <c:lblOffset val="100"/>
        <c:noMultiLvlLbl val="0"/>
      </c:catAx>
      <c:valAx>
        <c:axId val="-17420573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174204432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Imagem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097344" cy="662473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Imagem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4113568" cy="6624736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730222"/>
            <a:ext cx="7290911" cy="3686460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730222"/>
            <a:ext cx="21332666" cy="3686460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D936-845B-485E-8DA1-4190F785758D}" type="datetimeFigureOut">
              <a:rPr lang="pt-BR" smtClean="0"/>
              <a:pPr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inpp.ufma.br/jornadas/joinpp2015/pdfs/eixo4/desigualdade-social-uma-trajetoria-de-insistencia-no-brasil.pdf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://www.anpocs.org.br/portal/publicacoes/rbcs_00_25/rbcs25_0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567633"/>
            <a:ext cx="872854" cy="174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32054" tIns="216027" rIns="432054" bIns="216027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736157" y="676329"/>
            <a:ext cx="7991390" cy="1886692"/>
          </a:xfrm>
          <a:prstGeom prst="rect">
            <a:avLst/>
          </a:prstGeom>
          <a:solidFill>
            <a:srgbClr val="09BBAA"/>
          </a:solidFill>
          <a:ln w="9525">
            <a:noFill/>
            <a:miter lim="800000"/>
            <a:headEnd/>
            <a:tailEnd/>
          </a:ln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/>
          <a:p>
            <a:r>
              <a:rPr lang="pt-BR" sz="8800" b="1" dirty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pt-BR" sz="7200" b="1" dirty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FECCAOS - 2019  </a:t>
            </a:r>
            <a:r>
              <a:rPr lang="pt-BR" sz="8800" b="1" dirty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2019</a:t>
            </a:r>
            <a:endParaRPr lang="pt-BR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229231" y="2878815"/>
            <a:ext cx="19005242" cy="6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2759097" algn="ctr"/>
                <a:tab pos="25518189" algn="r"/>
              </a:tabLst>
            </a:pPr>
            <a:r>
              <a:rPr lang="pt-B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pt-B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16870014" y="10307142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RESULTADOS</a:t>
            </a:r>
          </a:p>
        </p:txBody>
      </p:sp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16922105" y="32187876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CONSIDERAÇÕES</a:t>
            </a:r>
            <a:r>
              <a:rPr lang="pt-BR" sz="3200" b="1" dirty="0">
                <a:latin typeface="Verdana" pitchFamily="34" charset="0"/>
              </a:rPr>
              <a:t> </a:t>
            </a:r>
            <a:r>
              <a:rPr lang="pt-BR" sz="3600" b="1" dirty="0">
                <a:latin typeface="Verdana" pitchFamily="34" charset="0"/>
              </a:rPr>
              <a:t>FINAIS</a:t>
            </a:r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16922105" y="33123980"/>
            <a:ext cx="14401600" cy="304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O Brasil traz na sua história diversos caminhos para pensarmos na desigualdade. Deixamos de ser colônia, para sermos uma monarquia cercada de republicas, toda essa herança de escravidão e exploração impôs entre nós toda essa diferença. Pelo fato do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Brasil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ser uma colônia de exploração, com isso foi constituído um país de grandes propriedades e também de grandes concentrações de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terras.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 Box 68"/>
          <p:cNvSpPr txBox="1">
            <a:spLocks noChangeArrowheads="1"/>
          </p:cNvSpPr>
          <p:nvPr/>
        </p:nvSpPr>
        <p:spPr bwMode="auto">
          <a:xfrm>
            <a:off x="16909677" y="11061081"/>
            <a:ext cx="14401600" cy="452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 isso foi entendido que </a:t>
            </a:r>
            <a:r>
              <a:rPr lang="pt-BR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Desigualdade Social afeta principalmente países não desenvolvidos e é geradora de outros tipos de desigualdades, como por exemplos, desigualdade racial e desigualdade de gênero. Isso ocorre desde do Brasil colônia, e hoje, todos aqueles detentores de poder e donos de capital são remanescentes de senhores do engenho. A maneira como você vive hoje é um reflexo do seu antepassado, se você é descendente de escravo ou não. Isso gera preconceito, pobreza, miséria, criminalidade violência e diversas outras coisas.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Box 81"/>
          <p:cNvSpPr txBox="1">
            <a:spLocks noChangeArrowheads="1"/>
          </p:cNvSpPr>
          <p:nvPr/>
        </p:nvSpPr>
        <p:spPr bwMode="auto">
          <a:xfrm>
            <a:off x="17066121" y="36460741"/>
            <a:ext cx="14392695" cy="52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2800" b="1" dirty="0">
                <a:latin typeface="Verdana" pitchFamily="34" charset="0"/>
              </a:rPr>
              <a:t>Referências</a:t>
            </a:r>
            <a:endParaRPr lang="pt-BR" sz="3200" b="1" dirty="0">
              <a:latin typeface="Verdana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080345" y="9577364"/>
            <a:ext cx="14329592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INTRODUÇÃO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080345" y="10500129"/>
            <a:ext cx="14401600" cy="729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600" dirty="0"/>
              <a:t>A Desigualdade Social, na sociedade contemporânea, é um fenômeno que ocorre em quase todos os países do globo, guardadas suas proporções e dimensões, e é desencadeado, principalmente, entre outros motivos. Porém, é necessário entender a desigualdade social também como uma espécie de “leque” de outros tipos de desigualdades geradas a partir da desigualdade econômica, como desigualdades raciais, pobreza, problemas com acesso à moradia, segurança pública, educação de má qualidade, desemprego, entre outros. A desigualdade social se dava desde os tempos do Brasil Colônia, em que Portugal detinha os recursos advindos do próprio Brasil </a:t>
            </a:r>
            <a:r>
              <a:rPr lang="pt-BR" sz="3600" dirty="0" smtClean="0"/>
              <a:t>(a </a:t>
            </a:r>
            <a:r>
              <a:rPr lang="pt-BR" sz="3600" dirty="0"/>
              <a:t>exploração do </a:t>
            </a:r>
            <a:r>
              <a:rPr lang="pt-BR" sz="3600" dirty="0" smtClean="0"/>
              <a:t>pau-brasil</a:t>
            </a:r>
            <a:r>
              <a:rPr lang="pt-BR" sz="3600" dirty="0"/>
              <a:t>,</a:t>
            </a:r>
            <a:r>
              <a:rPr lang="pt-BR" sz="3600" dirty="0" smtClean="0"/>
              <a:t> </a:t>
            </a:r>
            <a:r>
              <a:rPr lang="pt-BR" sz="3600" dirty="0"/>
              <a:t>da cana-de-açúcar e posteriormente do ouro, além da produção agrícola da era do café), administrados por pessoas designadas pela coroa, cuja relação de desigualdade </a:t>
            </a:r>
            <a:r>
              <a:rPr lang="pt-BR" sz="3600" dirty="0" smtClean="0"/>
              <a:t>dava-se </a:t>
            </a:r>
            <a:r>
              <a:rPr lang="pt-BR" sz="3600" dirty="0"/>
              <a:t>entre os senhores e os </a:t>
            </a:r>
            <a:r>
              <a:rPr lang="pt-BR" sz="3600" dirty="0" smtClean="0"/>
              <a:t>escravos. </a:t>
            </a:r>
            <a:endParaRPr lang="pt-BR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080345" y="18074308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QUESTÃO PROBLEMA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1080345" y="18938404"/>
            <a:ext cx="14473608" cy="10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 que em pleno século 21, ainda existe desigualdade social no Brasil?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1080345" y="20738604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JUSTIFICATIVA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080345" y="21602700"/>
            <a:ext cx="14401600" cy="501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Desigualdade Social é um fenômenos que ocorro em quase todos os países, principalmente nos países não desenvolvidos, como o Brasil. A desigualdade ocorre principalmente devido a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á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distribuição de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renda levando a concentração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do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poder, má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administração de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recursos públicos, lógica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de mercado do sistema capitalista – quanto mais lucro para as empresas e os donos de empresa,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melhor, falta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de investimento nas áreas sociais, em cultura, em assistência a populações mais carentes, em saúde,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educação, falta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de oportunidades de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trabalho.</a:t>
            </a:r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defTabSz="4113213"/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16922105" y="31323780"/>
            <a:ext cx="14401600" cy="36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fontAlgn="base"/>
            <a:r>
              <a:rPr lang="pt-BR" sz="1800" dirty="0">
                <a:latin typeface="Verdana" pitchFamily="34" charset="0"/>
              </a:rPr>
              <a:t>Figura 3</a:t>
            </a:r>
            <a:r>
              <a:rPr lang="pt-BR" sz="1800" dirty="0" smtClean="0">
                <a:latin typeface="Verdana" pitchFamily="34" charset="0"/>
              </a:rPr>
              <a:t> </a:t>
            </a:r>
            <a:r>
              <a:rPr lang="pt-BR" sz="1800" dirty="0">
                <a:latin typeface="Verdana" pitchFamily="34" charset="0"/>
              </a:rPr>
              <a:t>– </a:t>
            </a:r>
            <a:r>
              <a:rPr lang="pt-BR" sz="1800" dirty="0" smtClean="0">
                <a:latin typeface="Verdana" pitchFamily="34" charset="0"/>
              </a:rPr>
              <a:t>Gráfico desigualdade de renda </a:t>
            </a:r>
            <a:r>
              <a:rPr lang="pt-BR" sz="1800" dirty="0"/>
              <a:t>Fonte: </a:t>
            </a:r>
            <a:r>
              <a:rPr lang="pt-BR" sz="1800" dirty="0" smtClean="0"/>
              <a:t>FGV/IBRE</a:t>
            </a:r>
            <a:r>
              <a:rPr lang="pt-BR" sz="1800" dirty="0">
                <a:latin typeface="Verdana" pitchFamily="34" charset="0"/>
              </a:rPr>
              <a:t> </a:t>
            </a:r>
            <a:r>
              <a:rPr lang="pt-BR" sz="1800" dirty="0" smtClean="0">
                <a:latin typeface="Verdana" pitchFamily="34" charset="0"/>
              </a:rPr>
              <a:t>– Jornal G1</a:t>
            </a:r>
            <a:endParaRPr lang="pt-BR" sz="1800" dirty="0"/>
          </a:p>
        </p:txBody>
      </p:sp>
      <p:grpSp>
        <p:nvGrpSpPr>
          <p:cNvPr id="27" name="Group 76"/>
          <p:cNvGrpSpPr>
            <a:grpSpLocks/>
          </p:cNvGrpSpPr>
          <p:nvPr/>
        </p:nvGrpSpPr>
        <p:grpSpPr bwMode="auto">
          <a:xfrm>
            <a:off x="1152353" y="26221406"/>
            <a:ext cx="14257584" cy="6686550"/>
            <a:chOff x="10944" y="11268"/>
            <a:chExt cx="6552" cy="4212"/>
          </a:xfrm>
        </p:grpSpPr>
        <p:sp>
          <p:nvSpPr>
            <p:cNvPr id="28" name="Rectangle 60"/>
            <p:cNvSpPr>
              <a:spLocks noChangeArrowheads="1"/>
            </p:cNvSpPr>
            <p:nvPr/>
          </p:nvSpPr>
          <p:spPr bwMode="auto">
            <a:xfrm>
              <a:off x="10944" y="11268"/>
              <a:ext cx="6552" cy="4212"/>
            </a:xfrm>
            <a:prstGeom prst="rect">
              <a:avLst/>
            </a:prstGeom>
            <a:solidFill>
              <a:srgbClr val="09BBA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8100">
                <a:latin typeface="Arial" pitchFamily="34" charset="0"/>
              </a:endParaRPr>
            </a:p>
          </p:txBody>
        </p:sp>
        <p:sp>
          <p:nvSpPr>
            <p:cNvPr id="29" name="Text Box 73"/>
            <p:cNvSpPr txBox="1">
              <a:spLocks noChangeArrowheads="1"/>
            </p:cNvSpPr>
            <p:nvPr/>
          </p:nvSpPr>
          <p:spPr bwMode="auto">
            <a:xfrm>
              <a:off x="12783" y="12765"/>
              <a:ext cx="2949" cy="882"/>
            </a:xfrm>
            <a:prstGeom prst="rect">
              <a:avLst/>
            </a:prstGeom>
            <a:solidFill>
              <a:srgbClr val="09BBA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latin typeface="Arial" pitchFamily="34" charset="0"/>
                </a:rPr>
                <a:t>FOTO</a:t>
              </a:r>
              <a:endParaRPr lang="pt-BR" sz="6000" dirty="0">
                <a:latin typeface="Arial" pitchFamily="34" charset="0"/>
              </a:endParaRPr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080345" y="5472908"/>
            <a:ext cx="27867096" cy="212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ctr" defTabSz="4113213"/>
            <a:r>
              <a:rPr lang="pt-BR" sz="6600" b="1" dirty="0" smtClean="0">
                <a:latin typeface="Verdana" pitchFamily="34" charset="0"/>
              </a:rPr>
              <a:t>Desigualdade Social no Brasil – Desenvolvimento da Sociedade  </a:t>
            </a:r>
            <a:endParaRPr lang="pt-BR" sz="6600" b="1" dirty="0">
              <a:latin typeface="Verdana" pitchFamily="34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36429" y="7519560"/>
            <a:ext cx="30171352" cy="317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ctr" defTabSz="4113213"/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Barbosa, Camila Cristina; Jackson; Pereira, Rafael, Dantas, </a:t>
            </a:r>
            <a:r>
              <a:rPr lang="pt-BR" sz="40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Robison</a:t>
            </a:r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Luiz</a:t>
            </a: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Santos, Milena Moreira</a:t>
            </a:r>
          </a:p>
          <a:p>
            <a:pPr algn="ctr" defTabSz="4113213"/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Silva</a:t>
            </a:r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40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Tácilla</a:t>
            </a:r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40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Mithelly</a:t>
            </a:r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Santos, Vitória; Alencar, </a:t>
            </a:r>
            <a:r>
              <a:rPr lang="pt-BR" sz="40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Yngrid</a:t>
            </a:r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Vitória.</a:t>
            </a:r>
          </a:p>
          <a:p>
            <a:pPr algn="ctr" defTabSz="4113213"/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 </a:t>
            </a:r>
            <a:r>
              <a:rPr lang="pt-B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Orientador: Silvania</a:t>
            </a:r>
            <a:endParaRPr lang="pt-BR" sz="4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4113213"/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 E. AMADEU ODORICO DE SOUZA</a:t>
            </a:r>
          </a:p>
          <a:p>
            <a:pPr algn="ctr" defTabSz="4113213"/>
            <a:endParaRPr lang="pt-BR" sz="4000" i="1" dirty="0">
              <a:latin typeface="Verdana" pitchFamily="34" charset="0"/>
            </a:endParaRPr>
          </a:p>
        </p:txBody>
      </p:sp>
      <p:sp>
        <p:nvSpPr>
          <p:cNvPr id="32" name="Text Box 65"/>
          <p:cNvSpPr txBox="1">
            <a:spLocks noChangeArrowheads="1"/>
          </p:cNvSpPr>
          <p:nvPr/>
        </p:nvSpPr>
        <p:spPr bwMode="auto">
          <a:xfrm>
            <a:off x="17066121" y="23258884"/>
            <a:ext cx="14401600" cy="36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1800" dirty="0">
                <a:latin typeface="Verdana" pitchFamily="34" charset="0"/>
              </a:rPr>
              <a:t>Figura </a:t>
            </a:r>
            <a:r>
              <a:rPr lang="pt-BR" sz="1800" dirty="0" smtClean="0">
                <a:latin typeface="Verdana" pitchFamily="34" charset="0"/>
              </a:rPr>
              <a:t>2 – Distribuição de renda e concentração de riqueza do Brasil. </a:t>
            </a:r>
            <a:endParaRPr lang="pt-BR" sz="1800" dirty="0">
              <a:latin typeface="Verdana" pitchFamily="34" charset="0"/>
            </a:endParaRP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1008337" y="35234013"/>
            <a:ext cx="14401600" cy="550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escolha do tema, primeiramente foi avaliado a nossa realidade e o que mais nos atingem. Assim, conversando com a professora orientadora, foi decido o tema sobre a Desigualdade Social no Brasil e como a sociedade se desenvolveu ao longo dos anos. Esse tema foi escolhido, principalmente para tentarmos entender o porque nos falta oportunidades e porque ainda nos falta o básico, sendo que pagamos impostos, trabalhamos e ainda não vemos retorno. Pelo fato do tema ser muito abrangente, foi utilizado bastante o livro de Sociologia para o Ensino Médio, a internet, </a:t>
            </a:r>
            <a:r>
              <a:rPr lang="pt-BR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google</a:t>
            </a:r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acadêmico e, a nossa principalmente fonte de pesquisa foi documentários sobre a época que a Desigualdade e claro, a nossa realidade.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16922105" y="37002877"/>
            <a:ext cx="14401600" cy="600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Raízes da desigualdade social na cultura política brasileira, 1994 Disponível em &lt;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www.anpocs.org.br/portal/publicacoes/rbcs_00_25/rbcs25_02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&gt; Acesso 23/08/2019</a:t>
            </a:r>
          </a:p>
          <a:p>
            <a:pPr algn="just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Sociologia para o ensino médio, 2010</a:t>
            </a: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Desigualdade social, 2015 Disponível em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http://www.joinpp.ufma.br/jornadas/joinpp2015/pdfs/eixo4/desigualdade-social-uma-trajetoria-de-insistencia-no-brasil.pdf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cesso 24/09/2018</a:t>
            </a:r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Desigualdade social, 2015 Disponível em &lt;http://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desigualdade-social.info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/&gt;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Acesso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23/08/2019</a:t>
            </a:r>
          </a:p>
          <a:p>
            <a:pPr algn="just"/>
            <a:endParaRPr lang="pt-BR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440385" y="3616472"/>
            <a:ext cx="20162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Feira Científico-Cultural Amadeu Odorico de Souza </a:t>
            </a:r>
            <a:endParaRPr lang="pt-BR" sz="8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" name="Gráfico 36"/>
          <p:cNvGraphicFramePr/>
          <p:nvPr>
            <p:extLst>
              <p:ext uri="{D42A27DB-BD31-4B8C-83A1-F6EECF244321}">
                <p14:modId xmlns:p14="http://schemas.microsoft.com/office/powerpoint/2010/main" val="1466823424"/>
              </p:ext>
            </p:extLst>
          </p:nvPr>
        </p:nvGraphicFramePr>
        <p:xfrm>
          <a:off x="17210137" y="24555028"/>
          <a:ext cx="12097344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5159"/>
              </p:ext>
            </p:extLst>
          </p:nvPr>
        </p:nvGraphicFramePr>
        <p:xfrm>
          <a:off x="19010337" y="16994187"/>
          <a:ext cx="9289032" cy="597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5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45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922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9BBAA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9B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2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2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080345" y="34420124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METODOLOGIA</a:t>
            </a:r>
          </a:p>
        </p:txBody>
      </p:sp>
      <p:graphicFrame>
        <p:nvGraphicFramePr>
          <p:cNvPr id="41" name="Gráfico 40"/>
          <p:cNvGraphicFramePr/>
          <p:nvPr>
            <p:extLst>
              <p:ext uri="{D42A27DB-BD31-4B8C-83A1-F6EECF244321}">
                <p14:modId xmlns:p14="http://schemas.microsoft.com/office/powerpoint/2010/main" val="2203796547"/>
              </p:ext>
            </p:extLst>
          </p:nvPr>
        </p:nvGraphicFramePr>
        <p:xfrm>
          <a:off x="1224361" y="26283220"/>
          <a:ext cx="14113568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2A2C6A3F-EA6C-43C5-9E69-E3FB58FAE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8452" y="541632"/>
            <a:ext cx="5860972" cy="467436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224361" y="33000856"/>
            <a:ext cx="141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Figura 1 – Imagem Ilustrativa sobre a desigualdade social refletida na moradia.</a:t>
            </a:r>
            <a:endParaRPr lang="pt-B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293" y="16994187"/>
            <a:ext cx="9223119" cy="5769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724</Words>
  <Application>Microsoft Office PowerPoint</Application>
  <PresentationFormat>Personalizar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carolina.batista</dc:creator>
  <cp:lastModifiedBy>Camila Orencio</cp:lastModifiedBy>
  <cp:revision>55</cp:revision>
  <cp:lastPrinted>2019-04-15T02:32:56Z</cp:lastPrinted>
  <dcterms:created xsi:type="dcterms:W3CDTF">2016-02-05T17:47:39Z</dcterms:created>
  <dcterms:modified xsi:type="dcterms:W3CDTF">2019-10-08T18:01:56Z</dcterms:modified>
</cp:coreProperties>
</file>