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4050" cy="43205400"/>
  <p:notesSz cx="6934200" cy="92202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25" d="100"/>
          <a:sy n="25" d="100"/>
        </p:scale>
        <p:origin x="786" y="-3132"/>
      </p:cViewPr>
      <p:guideLst>
        <p:guide orient="horz" pos="1360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Venda's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9BBAA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97-49B5-BE44-192840616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7498560"/>
        <c:axId val="1507504544"/>
      </c:barChart>
      <c:catAx>
        <c:axId val="1507498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07504544"/>
        <c:crosses val="autoZero"/>
        <c:auto val="1"/>
        <c:lblAlgn val="ctr"/>
        <c:lblOffset val="100"/>
        <c:noMultiLvlLbl val="0"/>
      </c:catAx>
      <c:valAx>
        <c:axId val="150750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74985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936-845B-485E-8DA1-4190F785758D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567633"/>
            <a:ext cx="872854" cy="17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736157" y="676329"/>
            <a:ext cx="7991390" cy="1886692"/>
          </a:xfrm>
          <a:prstGeom prst="rect">
            <a:avLst/>
          </a:prstGeom>
          <a:solidFill>
            <a:srgbClr val="09BBAA"/>
          </a:solidFill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pt-BR" sz="72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FECCAOS - 2019  </a:t>
            </a:r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2019</a:t>
            </a:r>
            <a:endParaRPr lang="pt-BR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29231" y="2878815"/>
            <a:ext cx="19005242" cy="6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759097" algn="ctr"/>
                <a:tab pos="25518189" algn="r"/>
              </a:tabLst>
            </a:pP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pt-B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6870014" y="10307142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RESULTADOS</a:t>
            </a: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922105" y="3218787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CONSIDERAÇÕES</a:t>
            </a:r>
            <a:r>
              <a:rPr lang="pt-BR" sz="3200" b="1" dirty="0">
                <a:latin typeface="Verdana" pitchFamily="34" charset="0"/>
              </a:rPr>
              <a:t> </a:t>
            </a:r>
            <a:r>
              <a:rPr lang="pt-BR" sz="3600" b="1" dirty="0">
                <a:latin typeface="Verdana" pitchFamily="34" charset="0"/>
              </a:rPr>
              <a:t>FINAIS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6922105" y="33123980"/>
            <a:ext cx="14401600" cy="255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16909677" y="11061081"/>
            <a:ext cx="14401600" cy="60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16922105" y="36004300"/>
            <a:ext cx="14392695" cy="5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2800" b="1" dirty="0">
                <a:latin typeface="Verdana" pitchFamily="34" charset="0"/>
              </a:rPr>
              <a:t>Referências</a:t>
            </a:r>
            <a:endParaRPr lang="pt-BR" sz="3200" b="1" dirty="0">
              <a:latin typeface="Verdan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80345" y="9577364"/>
            <a:ext cx="14329592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INTRODUÇÃO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080345" y="10500129"/>
            <a:ext cx="14401600" cy="729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600" dirty="0"/>
              <a:t>A Desigualdade Social, na sociedade contemporânea, é um fenômeno que ocorre em quase todos os países do globo, guardadas suas proporções e dimensões, e é desencadeado, principalmente, entre outros motivos. Porém, é necessário entender a desigualdade social também como uma espécie de “leque” de outros tipos de desigualdades geradas a partir da desigualdade econômica, como desigualdades raciais, pobreza, problemas com acesso à moradia, segurança pública, educação de má qualidade, desemprego, entre outros. A desigualdade social se dava desde os tempos do Brasil Colônia, em que Portugal detinha os recursos advindos do próprio Brasil </a:t>
            </a:r>
            <a:r>
              <a:rPr lang="pt-BR" sz="3600" dirty="0" smtClean="0"/>
              <a:t>(a </a:t>
            </a:r>
            <a:r>
              <a:rPr lang="pt-BR" sz="3600" dirty="0"/>
              <a:t>exploração do </a:t>
            </a:r>
            <a:r>
              <a:rPr lang="pt-BR" sz="3600" dirty="0" smtClean="0"/>
              <a:t>pau-brasil</a:t>
            </a:r>
            <a:r>
              <a:rPr lang="pt-BR" sz="3600" dirty="0"/>
              <a:t>,</a:t>
            </a:r>
            <a:r>
              <a:rPr lang="pt-BR" sz="3600" dirty="0" smtClean="0"/>
              <a:t> </a:t>
            </a:r>
            <a:r>
              <a:rPr lang="pt-BR" sz="3600" dirty="0"/>
              <a:t>da cana-de-açúcar e posteriormente do ouro, além da produção agrícola da era do café), administrados por pessoas designadas pela coroa, cuja relação de desigualdade </a:t>
            </a:r>
            <a:r>
              <a:rPr lang="pt-BR" sz="3600" dirty="0" smtClean="0"/>
              <a:t>dava-se </a:t>
            </a:r>
            <a:r>
              <a:rPr lang="pt-BR" sz="3600" dirty="0"/>
              <a:t>entre os senhores e os </a:t>
            </a:r>
            <a:r>
              <a:rPr lang="pt-BR" sz="3600" dirty="0" smtClean="0"/>
              <a:t>escravos. </a:t>
            </a:r>
            <a:endParaRPr lang="pt-B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80345" y="18074308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QUESTÃO PROBLEMA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080345" y="18938404"/>
            <a:ext cx="14473608" cy="1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que em pleno século 21, ainda existe desigualdade social no Brasil?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080345" y="2073860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JUSTIFICATIVA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080345" y="21602700"/>
            <a:ext cx="14401600" cy="501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Desigualdade Social é um fenômenos que ocorro em quase todos os países, principalmente nos países não desenvolvidos, como o Brasil.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desigualdade ocorre principalmente devido a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á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distribuição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renda levando a concentração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do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poder, má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administração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recursos públicos, lógica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mercado do sistema capitalista – quanto mais lucro para as empresas e os donos de empresa,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melhor, falta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investimento nas áreas sociais, em cultura, em assistência a populações mais carentes, em saúde,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educação, falta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oportunidades de trabalho</a:t>
            </a: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1080345" y="33340004"/>
            <a:ext cx="14329592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Gráfico 1 – Tipos sanguíneos na população brasileira (estimativa a partir de dados locais).</a:t>
            </a: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16922105" y="31323780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Figura 2 – Folheto explicativo da campanha “Faça a </a:t>
            </a:r>
            <a:r>
              <a:rPr lang="pt-BR" sz="1800" dirty="0" err="1">
                <a:latin typeface="Verdana" pitchFamily="34" charset="0"/>
              </a:rPr>
              <a:t>tipagem</a:t>
            </a:r>
            <a:r>
              <a:rPr lang="pt-BR" sz="1800" dirty="0">
                <a:latin typeface="Verdana" pitchFamily="34" charset="0"/>
              </a:rPr>
              <a:t> sanguínea”</a:t>
            </a:r>
          </a:p>
        </p:txBody>
      </p: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1152353" y="26221406"/>
            <a:ext cx="14257584" cy="6686550"/>
            <a:chOff x="10944" y="11268"/>
            <a:chExt cx="6552" cy="4212"/>
          </a:xfrm>
        </p:grpSpPr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10944" y="11268"/>
              <a:ext cx="6552" cy="421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8100">
                <a:latin typeface="Arial" pitchFamily="34" charset="0"/>
              </a:endParaRPr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83" y="12765"/>
              <a:ext cx="2949" cy="88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latin typeface="Arial" pitchFamily="34" charset="0"/>
                </a:rPr>
                <a:t>FOTO</a:t>
              </a:r>
              <a:endParaRPr lang="pt-BR" sz="6000" dirty="0">
                <a:latin typeface="Arial" pitchFamily="34" charset="0"/>
              </a:endParaRP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080345" y="5472908"/>
            <a:ext cx="27867096" cy="21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6600" b="1" dirty="0" smtClean="0">
                <a:latin typeface="Verdana" pitchFamily="34" charset="0"/>
              </a:rPr>
              <a:t>Desigualdade Social no Brasil – Desenvolvimento da Sociedade  </a:t>
            </a:r>
            <a:endParaRPr lang="pt-BR" sz="6600" b="1" dirty="0">
              <a:latin typeface="Verdana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36429" y="7519560"/>
            <a:ext cx="30171352" cy="317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Barbosa, Camila Cristina; Jackson; Pereira, Rafael, Dantas,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Robison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Luiz; Silva,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Tácilla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Mithelly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Santos, Vitória; Alencar,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Yngrid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Vitória</a:t>
            </a:r>
          </a:p>
          <a:p>
            <a:pPr algn="ctr" defTabSz="4113213"/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Orientador: Silvania</a:t>
            </a:r>
            <a:endParaRPr lang="pt-BR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4113213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 E. AMADEU ODORICO DE SOUZA</a:t>
            </a:r>
          </a:p>
          <a:p>
            <a:pPr algn="ctr" defTabSz="4113213"/>
            <a:endParaRPr lang="pt-BR" sz="4000" i="1" dirty="0">
              <a:latin typeface="Verdana" pitchFamily="34" charset="0"/>
            </a:endParaRP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17066121" y="23258884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Figura 1 – Situação dos estoques da Fundação Pró Sangue (www.prosangue.sp.gov.br)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1008337" y="35234013"/>
            <a:ext cx="14401600" cy="74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6922105" y="36711341"/>
            <a:ext cx="14401600" cy="255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Exemplo, segundo normas ABNT</a:t>
            </a:r>
          </a:p>
          <a:p>
            <a:pPr algn="just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DURAN, J.A.; CHABERT, T.; RODRIGUES, F.; PESTANA, D. Distribuição dos Grupos Sanguíneos na População Portuguesa. Documentos do IPST, Portugal, 29, 5-17, 2007.</a:t>
            </a:r>
          </a:p>
          <a:p>
            <a:pPr algn="just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40385" y="3616472"/>
            <a:ext cx="201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Feira Científico-Cultural Amadeu Odorico de Souza </a:t>
            </a:r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áfico 36"/>
          <p:cNvGraphicFramePr/>
          <p:nvPr>
            <p:extLst>
              <p:ext uri="{D42A27DB-BD31-4B8C-83A1-F6EECF244321}">
                <p14:modId xmlns:p14="http://schemas.microsoft.com/office/powerpoint/2010/main" val="3269702073"/>
              </p:ext>
            </p:extLst>
          </p:nvPr>
        </p:nvGraphicFramePr>
        <p:xfrm>
          <a:off x="17210137" y="24555028"/>
          <a:ext cx="12097344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20434"/>
              </p:ext>
            </p:extLst>
          </p:nvPr>
        </p:nvGraphicFramePr>
        <p:xfrm>
          <a:off x="19010337" y="16994187"/>
          <a:ext cx="9289032" cy="597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080345" y="3442012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METODOLOGIA</a:t>
            </a:r>
          </a:p>
        </p:txBody>
      </p:sp>
      <p:graphicFrame>
        <p:nvGraphicFramePr>
          <p:cNvPr id="41" name="Gráfico 40"/>
          <p:cNvGraphicFramePr/>
          <p:nvPr/>
        </p:nvGraphicFramePr>
        <p:xfrm>
          <a:off x="1224361" y="26283220"/>
          <a:ext cx="141135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2A2C6A3F-EA6C-43C5-9E69-E3FB58FA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8452" y="541632"/>
            <a:ext cx="5860972" cy="4674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420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carolina.batista</dc:creator>
  <cp:lastModifiedBy>Camila Orencio</cp:lastModifiedBy>
  <cp:revision>51</cp:revision>
  <cp:lastPrinted>2019-04-15T02:32:56Z</cp:lastPrinted>
  <dcterms:created xsi:type="dcterms:W3CDTF">2016-02-05T17:47:39Z</dcterms:created>
  <dcterms:modified xsi:type="dcterms:W3CDTF">2019-10-07T14:23:40Z</dcterms:modified>
</cp:coreProperties>
</file>