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TT Interphases" charset="1" panose="02000503020000020004"/>
      <p:regular r:id="rId12"/>
    </p:embeddedFont>
    <p:embeddedFont>
      <p:font typeface="TT Interphases Bold" charset="1" panose="02000803060000020004"/>
      <p:regular r:id="rId13"/>
    </p:embeddedFont>
    <p:embeddedFont>
      <p:font typeface="Canva Sans 1" charset="1" panose="020B0503030501040103"/>
      <p:regular r:id="rId14"/>
    </p:embeddedFont>
    <p:embeddedFont>
      <p:font typeface="Canva Sans 1 Bold" charset="1" panose="020B08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https://www.linkedin.com/in/caroline-santos-amarante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https://www.linkedin.com/in/caroline-santos-amarante/" TargetMode="External" Type="http://schemas.openxmlformats.org/officeDocument/2006/relationships/hyperlink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embeddings/oleObject1.bin" Type="http://schemas.openxmlformats.org/officeDocument/2006/relationships/oleObject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9.png" Type="http://schemas.openxmlformats.org/officeDocument/2006/relationships/image"/><Relationship Id="rId12" Target="../media/image20.svg" Type="http://schemas.openxmlformats.org/officeDocument/2006/relationships/image"/><Relationship Id="rId2" Target="../media/image5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https://www.linkedin.com/in/caroline-santos-amarante/" TargetMode="External" Type="http://schemas.openxmlformats.org/officeDocument/2006/relationships/hyperlink"/><Relationship Id="rId9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13" Target="../media/image29.png" Type="http://schemas.openxmlformats.org/officeDocument/2006/relationships/image"/><Relationship Id="rId14" Target="https://www.linkedin.com/in/caroline-santos-amarante/" TargetMode="External" Type="http://schemas.openxmlformats.org/officeDocument/2006/relationships/hyperlink"/><Relationship Id="rId2" Target="../media/image5.jpe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5.jpeg" Type="http://schemas.openxmlformats.org/officeDocument/2006/relationships/image"/><Relationship Id="rId5" Target="../media/image32.png" Type="http://schemas.openxmlformats.org/officeDocument/2006/relationships/image"/><Relationship Id="rId6" Target="../embeddings/oleObject2.bin" Type="http://schemas.openxmlformats.org/officeDocument/2006/relationships/oleObject"/><Relationship Id="rId7" Target="../media/image19.png" Type="http://schemas.openxmlformats.org/officeDocument/2006/relationships/image"/><Relationship Id="rId8" Target="../media/image20.svg" Type="http://schemas.openxmlformats.org/officeDocument/2006/relationships/image"/><Relationship Id="rId9" Target="https://www.linkedin.com/in/caroline-santos-amarante/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http://github.com/carolineamarante" TargetMode="External" Type="http://schemas.openxmlformats.org/officeDocument/2006/relationships/hyperlink"/><Relationship Id="rId5" Target="https://www.linkedin.com/in/caroline-santos-amarante/" TargetMode="External" Type="http://schemas.openxmlformats.org/officeDocument/2006/relationships/hyperlink"/><Relationship Id="rId6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88068" y="1507191"/>
            <a:ext cx="7571232" cy="8229600"/>
          </a:xfrm>
          <a:custGeom>
            <a:avLst/>
            <a:gdLst/>
            <a:ahLst/>
            <a:cxnLst/>
            <a:rect r="r" b="b" t="t" l="l"/>
            <a:pathLst>
              <a:path h="8229600" w="7571232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83592"/>
            <a:ext cx="6790112" cy="266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04"/>
              </a:lnSpc>
            </a:pPr>
            <a:r>
              <a:rPr lang="en-US" sz="11499" spc="-56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Análise de Campanha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539531" y="2759642"/>
            <a:ext cx="1543050" cy="1543050"/>
          </a:xfrm>
          <a:custGeom>
            <a:avLst/>
            <a:gdLst/>
            <a:ahLst/>
            <a:cxnLst/>
            <a:rect r="r" b="b" t="t" l="l"/>
            <a:pathLst>
              <a:path h="1543050" w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3120" y="9793941"/>
            <a:ext cx="2765123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7" tooltip="https://www.linkedin.com/in/caroline-santos-amarante/"/>
              </a:rPr>
              <a:t>Caroline S. Amarante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1115" y="9793941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30, maio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361435" cy="361435"/>
          </a:xfrm>
          <a:custGeom>
            <a:avLst/>
            <a:gdLst/>
            <a:ahLst/>
            <a:cxnLst/>
            <a:rect r="r" b="b" t="t" l="l"/>
            <a:pathLst>
              <a:path h="361435" w="361435">
                <a:moveTo>
                  <a:pt x="0" y="0"/>
                </a:moveTo>
                <a:lnTo>
                  <a:pt x="361435" y="0"/>
                </a:lnTo>
                <a:lnTo>
                  <a:pt x="361435" y="361435"/>
                </a:lnTo>
                <a:lnTo>
                  <a:pt x="0" y="361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12617" y="4428869"/>
            <a:ext cx="9561607" cy="6015187"/>
          </a:xfrm>
          <a:prstGeom prst="rect">
            <a:avLst/>
          </a:prstGeom>
        </p:spPr>
      </p:pic>
      <p:graphicFrame>
        <p:nvGraphicFramePr>
          <p:cNvPr name="Object 5" id="5"/>
          <p:cNvGraphicFramePr/>
          <p:nvPr/>
        </p:nvGraphicFramePr>
        <p:xfrm>
          <a:off x="1390098" y="2528396"/>
          <a:ext cx="7543800" cy="2514600"/>
        </p:xfrm>
        <a:graphic>
          <a:graphicData uri="http://schemas.openxmlformats.org/presentationml/2006/ole">
            <p:oleObj imgW="9042400" imgH="40132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9332536" y="1126191"/>
            <a:ext cx="451128" cy="519543"/>
          </a:xfrm>
          <a:custGeom>
            <a:avLst/>
            <a:gdLst/>
            <a:ahLst/>
            <a:cxnLst/>
            <a:rect r="r" b="b" t="t" l="l"/>
            <a:pathLst>
              <a:path h="519543" w="451128">
                <a:moveTo>
                  <a:pt x="0" y="0"/>
                </a:moveTo>
                <a:lnTo>
                  <a:pt x="451128" y="0"/>
                </a:lnTo>
                <a:lnTo>
                  <a:pt x="451128" y="519543"/>
                </a:lnTo>
                <a:lnTo>
                  <a:pt x="0" y="5195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41268" y="3435104"/>
            <a:ext cx="8326218" cy="654050"/>
            <a:chOff x="0" y="0"/>
            <a:chExt cx="11101624" cy="872067"/>
          </a:xfrm>
        </p:grpSpPr>
        <p:sp>
          <p:nvSpPr>
            <p:cNvPr name="Freeform 8" id="8"/>
            <p:cNvSpPr/>
            <p:nvPr/>
          </p:nvSpPr>
          <p:spPr>
            <a:xfrm flipH="false" flipV="false" rot="-5400000">
              <a:off x="0" y="128531"/>
              <a:ext cx="615004" cy="615004"/>
            </a:xfrm>
            <a:custGeom>
              <a:avLst/>
              <a:gdLst/>
              <a:ahLst/>
              <a:cxnLst/>
              <a:rect r="r" b="b" t="t" l="l"/>
              <a:pathLst>
                <a:path h="615004" w="615004">
                  <a:moveTo>
                    <a:pt x="0" y="0"/>
                  </a:moveTo>
                  <a:lnTo>
                    <a:pt x="615004" y="0"/>
                  </a:lnTo>
                  <a:lnTo>
                    <a:pt x="615004" y="615004"/>
                  </a:lnTo>
                  <a:lnTo>
                    <a:pt x="0" y="6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74892" y="-47625"/>
              <a:ext cx="10326731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8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Março foi o melhor mês, com recorde de visitas, leads, vendas e faturamento.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41268" y="5272271"/>
            <a:ext cx="8316093" cy="654050"/>
            <a:chOff x="0" y="0"/>
            <a:chExt cx="11088124" cy="872067"/>
          </a:xfrm>
        </p:grpSpPr>
        <p:sp>
          <p:nvSpPr>
            <p:cNvPr name="Freeform 11" id="11"/>
            <p:cNvSpPr/>
            <p:nvPr/>
          </p:nvSpPr>
          <p:spPr>
            <a:xfrm flipH="false" flipV="false" rot="-10800000">
              <a:off x="0" y="135282"/>
              <a:ext cx="601504" cy="601504"/>
            </a:xfrm>
            <a:custGeom>
              <a:avLst/>
              <a:gdLst/>
              <a:ahLst/>
              <a:cxnLst/>
              <a:rect r="r" b="b" t="t" l="l"/>
              <a:pathLst>
                <a:path h="601504" w="601504">
                  <a:moveTo>
                    <a:pt x="0" y="0"/>
                  </a:moveTo>
                  <a:lnTo>
                    <a:pt x="601504" y="0"/>
                  </a:lnTo>
                  <a:lnTo>
                    <a:pt x="601504" y="601503"/>
                  </a:lnTo>
                  <a:lnTo>
                    <a:pt x="0" y="601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761392" y="-47625"/>
              <a:ext cx="10326731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8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Maio apresentou queda de até 36% no faturamento em relação a março, mesmo com manutenção do investimento.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1177269">
            <a:off x="16648522" y="2772581"/>
            <a:ext cx="1440547" cy="770038"/>
          </a:xfrm>
          <a:custGeom>
            <a:avLst/>
            <a:gdLst/>
            <a:ahLst/>
            <a:cxnLst/>
            <a:rect r="r" b="b" t="t" l="l"/>
            <a:pathLst>
              <a:path h="770038" w="1440547">
                <a:moveTo>
                  <a:pt x="0" y="0"/>
                </a:moveTo>
                <a:lnTo>
                  <a:pt x="1440547" y="0"/>
                </a:lnTo>
                <a:lnTo>
                  <a:pt x="1440547" y="770038"/>
                </a:lnTo>
                <a:lnTo>
                  <a:pt x="0" y="77003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6451115" y="9793941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30, maio 2025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3120" y="9793941"/>
            <a:ext cx="2765123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14" tooltip="https://www.linkedin.com/in/caroline-santos-amarante/"/>
              </a:rPr>
              <a:t>Caroline S. Amarante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56599" y="9637731"/>
            <a:ext cx="1420862" cy="18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spc="-58">
                <a:solidFill>
                  <a:srgbClr val="545454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*** Valores em milhares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100582" y="1278591"/>
            <a:ext cx="786803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2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Análise últimos cinco meses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741268" y="7113771"/>
            <a:ext cx="8316093" cy="451128"/>
            <a:chOff x="0" y="0"/>
            <a:chExt cx="11088124" cy="60150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761392" y="52043"/>
              <a:ext cx="10326731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8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Taxa de conversão caiu de 9,35% em janeiro para 7,76% em maio.</a:t>
              </a:r>
            </a:p>
          </p:txBody>
        </p:sp>
        <p:sp>
          <p:nvSpPr>
            <p:cNvPr name="Freeform 20" id="20"/>
            <p:cNvSpPr/>
            <p:nvPr/>
          </p:nvSpPr>
          <p:spPr>
            <a:xfrm flipH="false" flipV="false" rot="-10800000">
              <a:off x="0" y="0"/>
              <a:ext cx="601504" cy="601504"/>
            </a:xfrm>
            <a:custGeom>
              <a:avLst/>
              <a:gdLst/>
              <a:ahLst/>
              <a:cxnLst/>
              <a:rect r="r" b="b" t="t" l="l"/>
              <a:pathLst>
                <a:path h="601504" w="601504">
                  <a:moveTo>
                    <a:pt x="0" y="0"/>
                  </a:moveTo>
                  <a:lnTo>
                    <a:pt x="601504" y="0"/>
                  </a:lnTo>
                  <a:lnTo>
                    <a:pt x="601504" y="601504"/>
                  </a:lnTo>
                  <a:lnTo>
                    <a:pt x="0" y="601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741268" y="4341812"/>
            <a:ext cx="8316093" cy="654050"/>
            <a:chOff x="0" y="0"/>
            <a:chExt cx="11088124" cy="872067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761392" y="-47625"/>
              <a:ext cx="10326731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-98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Melhor retorno sobre investimento: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8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Março:  R$ 3,89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-5400000">
              <a:off x="0" y="132317"/>
              <a:ext cx="615004" cy="615004"/>
            </a:xfrm>
            <a:custGeom>
              <a:avLst/>
              <a:gdLst/>
              <a:ahLst/>
              <a:cxnLst/>
              <a:rect r="r" b="b" t="t" l="l"/>
              <a:pathLst>
                <a:path h="615004" w="615004">
                  <a:moveTo>
                    <a:pt x="0" y="0"/>
                  </a:moveTo>
                  <a:lnTo>
                    <a:pt x="615004" y="0"/>
                  </a:lnTo>
                  <a:lnTo>
                    <a:pt x="615004" y="615004"/>
                  </a:lnTo>
                  <a:lnTo>
                    <a:pt x="0" y="61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741268" y="6202546"/>
            <a:ext cx="8316093" cy="654050"/>
            <a:chOff x="0" y="0"/>
            <a:chExt cx="11088124" cy="872067"/>
          </a:xfrm>
        </p:grpSpPr>
        <p:sp>
          <p:nvSpPr>
            <p:cNvPr name="Freeform 25" id="25"/>
            <p:cNvSpPr/>
            <p:nvPr/>
          </p:nvSpPr>
          <p:spPr>
            <a:xfrm flipH="false" flipV="false" rot="-10800000">
              <a:off x="0" y="133196"/>
              <a:ext cx="601504" cy="601504"/>
            </a:xfrm>
            <a:custGeom>
              <a:avLst/>
              <a:gdLst/>
              <a:ahLst/>
              <a:cxnLst/>
              <a:rect r="r" b="b" t="t" l="l"/>
              <a:pathLst>
                <a:path h="601504" w="601504">
                  <a:moveTo>
                    <a:pt x="0" y="0"/>
                  </a:moveTo>
                  <a:lnTo>
                    <a:pt x="601504" y="0"/>
                  </a:lnTo>
                  <a:lnTo>
                    <a:pt x="601504" y="601503"/>
                  </a:lnTo>
                  <a:lnTo>
                    <a:pt x="0" y="6015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761392" y="-47625"/>
              <a:ext cx="10326731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-98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Pior retorno sobre investimento</a:t>
              </a:r>
            </a:p>
            <a:p>
              <a:pPr algn="l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-98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Maio: R$ 2,81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100582" y="1840566"/>
            <a:ext cx="281136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98">
                <a:solidFill>
                  <a:srgbClr val="07070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Faturamento x Investimento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32536" y="1126191"/>
            <a:ext cx="451128" cy="519543"/>
          </a:xfrm>
          <a:custGeom>
            <a:avLst/>
            <a:gdLst/>
            <a:ahLst/>
            <a:cxnLst/>
            <a:rect r="r" b="b" t="t" l="l"/>
            <a:pathLst>
              <a:path h="519543" w="451128">
                <a:moveTo>
                  <a:pt x="0" y="0"/>
                </a:moveTo>
                <a:lnTo>
                  <a:pt x="451128" y="0"/>
                </a:lnTo>
                <a:lnTo>
                  <a:pt x="451128" y="519543"/>
                </a:lnTo>
                <a:lnTo>
                  <a:pt x="0" y="5195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8893" y="2427941"/>
            <a:ext cx="9679726" cy="5807835"/>
          </a:xfrm>
          <a:custGeom>
            <a:avLst/>
            <a:gdLst/>
            <a:ahLst/>
            <a:cxnLst/>
            <a:rect r="r" b="b" t="t" l="l"/>
            <a:pathLst>
              <a:path h="5807835" w="9679726">
                <a:moveTo>
                  <a:pt x="0" y="0"/>
                </a:moveTo>
                <a:lnTo>
                  <a:pt x="9679726" y="0"/>
                </a:lnTo>
                <a:lnTo>
                  <a:pt x="9679726" y="5807835"/>
                </a:lnTo>
                <a:lnTo>
                  <a:pt x="0" y="58078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44758" y="8618647"/>
            <a:ext cx="269274" cy="269274"/>
          </a:xfrm>
          <a:custGeom>
            <a:avLst/>
            <a:gdLst/>
            <a:ahLst/>
            <a:cxnLst/>
            <a:rect r="r" b="b" t="t" l="l"/>
            <a:pathLst>
              <a:path h="269274" w="269274">
                <a:moveTo>
                  <a:pt x="0" y="0"/>
                </a:moveTo>
                <a:lnTo>
                  <a:pt x="269274" y="0"/>
                </a:lnTo>
                <a:lnTo>
                  <a:pt x="269274" y="269274"/>
                </a:lnTo>
                <a:lnTo>
                  <a:pt x="0" y="2692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33129" y="9148106"/>
            <a:ext cx="220388" cy="220388"/>
          </a:xfrm>
          <a:custGeom>
            <a:avLst/>
            <a:gdLst/>
            <a:ahLst/>
            <a:cxnLst/>
            <a:rect r="r" b="b" t="t" l="l"/>
            <a:pathLst>
              <a:path h="220388" w="220388">
                <a:moveTo>
                  <a:pt x="0" y="0"/>
                </a:moveTo>
                <a:lnTo>
                  <a:pt x="220388" y="0"/>
                </a:lnTo>
                <a:lnTo>
                  <a:pt x="220388" y="220388"/>
                </a:lnTo>
                <a:lnTo>
                  <a:pt x="0" y="2203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51115" y="9793941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30, maio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120" y="9793941"/>
            <a:ext cx="2765123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8" tooltip="https://www.linkedin.com/in/caroline-santos-amarante/"/>
              </a:rPr>
              <a:t>Caroline S. Amarante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00582" y="1278591"/>
            <a:ext cx="786803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2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Análise últimos cinco meses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00582" y="1840566"/>
            <a:ext cx="206141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98">
                <a:solidFill>
                  <a:srgbClr val="07070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Conversão de Leads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26974" y="3587238"/>
            <a:ext cx="8356690" cy="304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3" spc="-105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Melhor Custo por Lead:  Março (R$ 12,00)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3" spc="-105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Melhor Custo por Venda:  Março (R$ 128,57)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  <a:r>
              <a:rPr lang="en-US" b="true" sz="2163" spc="-105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Pior Custo por Venda:  Maio (R$ 177,78)</a:t>
            </a: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  <a:p>
            <a:pPr algn="l">
              <a:lnSpc>
                <a:spcPts val="3028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53310" y="8607251"/>
            <a:ext cx="1188065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 spc="-83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Março continua sendo o mês mais eficiente, com melhor custo por lead e por venda, além das melhores taxas gerais de conversão.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84107" y="9103678"/>
            <a:ext cx="8419058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 spc="-83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Maio foi o pior, com o maior custo por venda e a pior taxa de conversão de leads para vendas.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30599" y="2995884"/>
            <a:ext cx="2485991" cy="3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 spc="-105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Taxas de Conversão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44809" y="5373277"/>
            <a:ext cx="2857572" cy="373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8"/>
              </a:lnSpc>
              <a:spcBef>
                <a:spcPct val="0"/>
              </a:spcBef>
            </a:pPr>
            <a:r>
              <a:rPr lang="en-US" b="true" sz="2163" spc="-105">
                <a:solidFill>
                  <a:srgbClr val="545454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Custo por Venda/Lead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532768" y="3780479"/>
            <a:ext cx="2186166" cy="1032510"/>
            <a:chOff x="0" y="0"/>
            <a:chExt cx="2914889" cy="1376681"/>
          </a:xfrm>
        </p:grpSpPr>
        <p:sp>
          <p:nvSpPr>
            <p:cNvPr name="AutoShape 17" id="17"/>
            <p:cNvSpPr/>
            <p:nvPr/>
          </p:nvSpPr>
          <p:spPr>
            <a:xfrm flipV="true">
              <a:off x="32185" y="1062567"/>
              <a:ext cx="0" cy="314113"/>
            </a:xfrm>
            <a:prstGeom prst="line">
              <a:avLst/>
            </a:prstGeom>
            <a:ln cap="rnd" w="38100">
              <a:solidFill>
                <a:srgbClr val="4FDB8B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VISITAS → LEADS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432647"/>
              <a:ext cx="2466542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5,36%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56645" y="1033992"/>
              <a:ext cx="1076626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MARÇO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90385" y="3780479"/>
            <a:ext cx="2186166" cy="1023907"/>
            <a:chOff x="0" y="0"/>
            <a:chExt cx="2914889" cy="1365209"/>
          </a:xfrm>
        </p:grpSpPr>
        <p:sp>
          <p:nvSpPr>
            <p:cNvPr name="AutoShape 22" id="22"/>
            <p:cNvSpPr/>
            <p:nvPr/>
          </p:nvSpPr>
          <p:spPr>
            <a:xfrm flipV="true">
              <a:off x="111709" y="1051096"/>
              <a:ext cx="0" cy="314113"/>
            </a:xfrm>
            <a:prstGeom prst="line">
              <a:avLst/>
            </a:prstGeom>
            <a:ln cap="rnd" w="38100">
              <a:solidFill>
                <a:srgbClr val="4FDB8B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LEADS → VENDAS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421640"/>
              <a:ext cx="250729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9,35%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6169" y="1022521"/>
              <a:ext cx="135407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JANEIRO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2237044">
            <a:off x="14479148" y="8233628"/>
            <a:ext cx="1440547" cy="770038"/>
          </a:xfrm>
          <a:custGeom>
            <a:avLst/>
            <a:gdLst/>
            <a:ahLst/>
            <a:cxnLst/>
            <a:rect r="r" b="b" t="t" l="l"/>
            <a:pathLst>
              <a:path h="770038" w="1440547">
                <a:moveTo>
                  <a:pt x="0" y="0"/>
                </a:moveTo>
                <a:lnTo>
                  <a:pt x="1440547" y="0"/>
                </a:lnTo>
                <a:lnTo>
                  <a:pt x="1440547" y="770038"/>
                </a:lnTo>
                <a:lnTo>
                  <a:pt x="0" y="77003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5247678" y="3771875"/>
            <a:ext cx="2186166" cy="1007006"/>
            <a:chOff x="0" y="0"/>
            <a:chExt cx="2914889" cy="1342675"/>
          </a:xfrm>
        </p:grpSpPr>
        <p:sp>
          <p:nvSpPr>
            <p:cNvPr name="AutoShape 28" id="28"/>
            <p:cNvSpPr/>
            <p:nvPr/>
          </p:nvSpPr>
          <p:spPr>
            <a:xfrm>
              <a:off x="25459" y="1028561"/>
              <a:ext cx="0" cy="314113"/>
            </a:xfrm>
            <a:prstGeom prst="line">
              <a:avLst/>
            </a:prstGeom>
            <a:ln cap="rnd" w="38100">
              <a:solidFill>
                <a:srgbClr val="FF3131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LEADS → VENDAS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12569" y="421640"/>
              <a:ext cx="2679916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7,76%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162619" y="999986"/>
              <a:ext cx="135407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JANEIRO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532930" y="6210980"/>
            <a:ext cx="2186166" cy="1032510"/>
            <a:chOff x="0" y="0"/>
            <a:chExt cx="2914889" cy="1376681"/>
          </a:xfrm>
        </p:grpSpPr>
        <p:sp>
          <p:nvSpPr>
            <p:cNvPr name="AutoShape 33" id="33"/>
            <p:cNvSpPr/>
            <p:nvPr/>
          </p:nvSpPr>
          <p:spPr>
            <a:xfrm flipV="true">
              <a:off x="32185" y="1062567"/>
              <a:ext cx="0" cy="314113"/>
            </a:xfrm>
            <a:prstGeom prst="line">
              <a:avLst/>
            </a:prstGeom>
            <a:ln cap="rnd" w="38100">
              <a:solidFill>
                <a:srgbClr val="4FDB8B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34" id="34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LEAD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432647"/>
              <a:ext cx="2466542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R$ 12,00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156645" y="1033992"/>
              <a:ext cx="1076626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MARÇO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890546" y="6210980"/>
            <a:ext cx="2186166" cy="1023907"/>
            <a:chOff x="0" y="0"/>
            <a:chExt cx="2914889" cy="1365209"/>
          </a:xfrm>
        </p:grpSpPr>
        <p:sp>
          <p:nvSpPr>
            <p:cNvPr name="AutoShape 38" id="38"/>
            <p:cNvSpPr/>
            <p:nvPr/>
          </p:nvSpPr>
          <p:spPr>
            <a:xfrm>
              <a:off x="111709" y="1051096"/>
              <a:ext cx="0" cy="314113"/>
            </a:xfrm>
            <a:prstGeom prst="line">
              <a:avLst/>
            </a:prstGeom>
            <a:ln cap="rnd" w="38100">
              <a:solidFill>
                <a:srgbClr val="4FDB8B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39" id="39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VENDA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0" y="421640"/>
              <a:ext cx="2507298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R$ 128,57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236169" y="1022521"/>
              <a:ext cx="135407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MARÇO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5247840" y="6202377"/>
            <a:ext cx="2186166" cy="1007006"/>
            <a:chOff x="0" y="0"/>
            <a:chExt cx="2914889" cy="1342675"/>
          </a:xfrm>
        </p:grpSpPr>
        <p:sp>
          <p:nvSpPr>
            <p:cNvPr name="AutoShape 43" id="43"/>
            <p:cNvSpPr/>
            <p:nvPr/>
          </p:nvSpPr>
          <p:spPr>
            <a:xfrm flipV="true">
              <a:off x="25459" y="1028561"/>
              <a:ext cx="0" cy="314113"/>
            </a:xfrm>
            <a:prstGeom prst="line">
              <a:avLst/>
            </a:prstGeom>
            <a:ln cap="rnd" w="38100">
              <a:solidFill>
                <a:srgbClr val="FF3131"/>
              </a:solidFill>
              <a:prstDash val="solid"/>
              <a:headEnd type="none" len="sm" w="sm"/>
              <a:tailEnd type="triangle" len="med" w="lg"/>
            </a:ln>
          </p:spPr>
        </p:sp>
        <p:sp>
          <p:nvSpPr>
            <p:cNvPr name="TextBox 44" id="44"/>
            <p:cNvSpPr txBox="true"/>
            <p:nvPr/>
          </p:nvSpPr>
          <p:spPr>
            <a:xfrm rot="0">
              <a:off x="0" y="-28575"/>
              <a:ext cx="2914889" cy="3867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545454"/>
                  </a:solidFill>
                  <a:latin typeface="Canva Sans 1"/>
                  <a:ea typeface="Canva Sans 1"/>
                  <a:cs typeface="Canva Sans 1"/>
                  <a:sym typeface="Canva Sans 1"/>
                </a:rPr>
                <a:t>VENDA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12569" y="421640"/>
              <a:ext cx="2679916" cy="515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b="true" sz="23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R$ 177,78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62619" y="999986"/>
              <a:ext cx="1354071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b="true" sz="1599">
                  <a:solidFill>
                    <a:srgbClr val="545454"/>
                  </a:solidFill>
                  <a:latin typeface="Canva Sans 1 Bold"/>
                  <a:ea typeface="Canva Sans 1 Bold"/>
                  <a:cs typeface="Canva Sans 1 Bold"/>
                  <a:sym typeface="Canva Sans 1 Bold"/>
                </a:rPr>
                <a:t>MAIO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-5400000">
            <a:off x="15419499" y="-572142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3120" y="4575843"/>
            <a:ext cx="8540880" cy="859020"/>
            <a:chOff x="0" y="0"/>
            <a:chExt cx="11387840" cy="11453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70088"/>
              <a:ext cx="1078462" cy="1004834"/>
            </a:xfrm>
            <a:custGeom>
              <a:avLst/>
              <a:gdLst/>
              <a:ahLst/>
              <a:cxnLst/>
              <a:rect r="r" b="b" t="t" l="l"/>
              <a:pathLst>
                <a:path h="1004834" w="1078462">
                  <a:moveTo>
                    <a:pt x="0" y="0"/>
                  </a:moveTo>
                  <a:lnTo>
                    <a:pt x="1078462" y="0"/>
                  </a:lnTo>
                  <a:lnTo>
                    <a:pt x="1078462" y="1004835"/>
                  </a:lnTo>
                  <a:lnTo>
                    <a:pt x="0" y="10048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663" r="0" b="-3663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233434" y="-28575"/>
              <a:ext cx="10154405" cy="1173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41"/>
                </a:lnSpc>
              </a:pPr>
              <a:r>
                <a:rPr lang="en-US" sz="1744" spc="-85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Otimização do Funil de Conversão</a:t>
              </a:r>
            </a:p>
            <a:p>
              <a:pPr algn="l">
                <a:lnSpc>
                  <a:spcPts val="2441"/>
                </a:lnSpc>
              </a:pP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Melhorar landing pages com foco em UX (experiência do usuário), CTA (chamada para ação) mais claras e redução de barreiras no preenchimento de formulários.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03120" y="3011286"/>
            <a:ext cx="8540880" cy="1160128"/>
            <a:chOff x="0" y="0"/>
            <a:chExt cx="11387840" cy="15468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5009"/>
              <a:ext cx="1233698" cy="1209882"/>
            </a:xfrm>
            <a:custGeom>
              <a:avLst/>
              <a:gdLst/>
              <a:ahLst/>
              <a:cxnLst/>
              <a:rect r="r" b="b" t="t" l="l"/>
              <a:pathLst>
                <a:path h="1209882" w="1233698">
                  <a:moveTo>
                    <a:pt x="0" y="0"/>
                  </a:moveTo>
                  <a:lnTo>
                    <a:pt x="1233698" y="0"/>
                  </a:lnTo>
                  <a:lnTo>
                    <a:pt x="1233698" y="1209882"/>
                  </a:lnTo>
                  <a:lnTo>
                    <a:pt x="0" y="1209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984" r="0" b="-984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10144" y="-28575"/>
              <a:ext cx="9977695" cy="15754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41"/>
                </a:lnSpc>
              </a:pPr>
              <a:r>
                <a:rPr lang="en-US" sz="1744" spc="-85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Melhorar a qu</a:t>
              </a:r>
              <a:r>
                <a:rPr lang="en-US" sz="1744" spc="-85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alificação e nutrição de leads</a:t>
              </a:r>
            </a:p>
            <a:p>
              <a:pPr algn="l">
                <a:lnSpc>
                  <a:spcPts val="2441"/>
                </a:lnSpc>
              </a:pP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Impl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ementar l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ead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sc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ring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p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pr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orizar 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lea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d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 com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aio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 potencial.</a:t>
              </a:r>
            </a:p>
            <a:p>
              <a:pPr algn="l">
                <a:lnSpc>
                  <a:spcPts val="2441"/>
                </a:lnSpc>
              </a:pP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Criar fluxos de nutrição automatizados via email marketing ou WhatsApp para educar e preparar o lead até o momento da compra.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03120" y="5744337"/>
            <a:ext cx="8540880" cy="1254821"/>
            <a:chOff x="0" y="0"/>
            <a:chExt cx="11387840" cy="16730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243883"/>
              <a:ext cx="1036313" cy="1073064"/>
            </a:xfrm>
            <a:custGeom>
              <a:avLst/>
              <a:gdLst/>
              <a:ahLst/>
              <a:cxnLst/>
              <a:rect r="r" b="b" t="t" l="l"/>
              <a:pathLst>
                <a:path h="1073064" w="1036313">
                  <a:moveTo>
                    <a:pt x="0" y="0"/>
                  </a:moveTo>
                  <a:lnTo>
                    <a:pt x="1036313" y="0"/>
                  </a:lnTo>
                  <a:lnTo>
                    <a:pt x="1036313" y="1073065"/>
                  </a:lnTo>
                  <a:lnTo>
                    <a:pt x="0" y="1073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773" t="0" r="-1773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088562" y="-76200"/>
              <a:ext cx="10299278" cy="17492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12"/>
                </a:lnSpc>
              </a:pPr>
              <a:r>
                <a:rPr lang="en-US" sz="1744" spc="-85" b="true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Foco na eficiência e não na redução de investimento</a:t>
              </a:r>
            </a:p>
            <a:p>
              <a:pPr algn="l">
                <a:lnSpc>
                  <a:spcPts val="2912"/>
                </a:lnSpc>
              </a:pP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Acompanhar indicadores chave: CPL , CPV, CAC e LTV</a:t>
              </a:r>
            </a:p>
            <a:p>
              <a:pPr algn="l">
                <a:lnSpc>
                  <a:spcPts val="2441"/>
                </a:lnSpc>
              </a:pP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do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tar a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met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dologia G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ow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h M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rketing,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qu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privilegi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testes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á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p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id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os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(A/B Tes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ing) par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 de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sc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bri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que fu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n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n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me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lh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o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ntes de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au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en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a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 o 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i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nve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s</a:t>
              </a:r>
              <a:r>
                <a:rPr lang="en-US" sz="1744" spc="-85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timento.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658408" y="5810874"/>
            <a:ext cx="8011135" cy="1121746"/>
            <a:chOff x="0" y="0"/>
            <a:chExt cx="10681514" cy="14956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177323"/>
              <a:ext cx="1095809" cy="1095809"/>
            </a:xfrm>
            <a:custGeom>
              <a:avLst/>
              <a:gdLst/>
              <a:ahLst/>
              <a:cxnLst/>
              <a:rect r="r" b="b" t="t" l="l"/>
              <a:pathLst>
                <a:path h="1095809" w="1095809">
                  <a:moveTo>
                    <a:pt x="0" y="0"/>
                  </a:moveTo>
                  <a:lnTo>
                    <a:pt x="1095809" y="0"/>
                  </a:lnTo>
                  <a:lnTo>
                    <a:pt x="1095809" y="1095808"/>
                  </a:lnTo>
                  <a:lnTo>
                    <a:pt x="0" y="10958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214088" y="-28575"/>
              <a:ext cx="9467425" cy="1524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0"/>
                </a:lnSpc>
              </a:pPr>
              <a:r>
                <a:rPr lang="en-US" b="true" sz="1686" spc="-82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Monitoramento contínuo e dashboard de métricas</a:t>
              </a:r>
            </a:p>
            <a:p>
              <a:pPr algn="l">
                <a:lnSpc>
                  <a:spcPts val="2360"/>
                </a:lnSpc>
              </a:pPr>
              <a:r>
                <a:rPr lang="en-US" sz="1686" spc="-82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Criar dashboards automáticos com Google Data Studio ou Power BI para visualizar CPL, CPV, Taxas de Conversão, ROI.</a:t>
              </a:r>
            </a:p>
            <a:p>
              <a:pPr algn="l">
                <a:lnSpc>
                  <a:spcPts val="2360"/>
                </a:lnSpc>
              </a:pPr>
              <a:r>
                <a:rPr lang="en-US" sz="1686" spc="-82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Revisar semanalmente para ajustar as campanhas rapidamente.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761251" y="3049667"/>
            <a:ext cx="7908293" cy="1121746"/>
            <a:chOff x="0" y="0"/>
            <a:chExt cx="10544390" cy="14956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55534"/>
              <a:ext cx="945148" cy="1051934"/>
            </a:xfrm>
            <a:custGeom>
              <a:avLst/>
              <a:gdLst/>
              <a:ahLst/>
              <a:cxnLst/>
              <a:rect r="r" b="b" t="t" l="l"/>
              <a:pathLst>
                <a:path h="1051934" w="945148">
                  <a:moveTo>
                    <a:pt x="0" y="0"/>
                  </a:moveTo>
                  <a:lnTo>
                    <a:pt x="945148" y="0"/>
                  </a:lnTo>
                  <a:lnTo>
                    <a:pt x="945148" y="1051934"/>
                  </a:lnTo>
                  <a:lnTo>
                    <a:pt x="0" y="10519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5649" t="0" r="-5649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090842" y="-28575"/>
              <a:ext cx="9453548" cy="15242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0"/>
                </a:lnSpc>
              </a:pPr>
              <a:r>
                <a:rPr lang="en-US" b="true" sz="1686" spc="-82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Analisar e segmentar melhor os canais de aquisição</a:t>
              </a:r>
            </a:p>
            <a:p>
              <a:pPr algn="l">
                <a:lnSpc>
                  <a:spcPts val="2360"/>
                </a:lnSpc>
              </a:pPr>
              <a:r>
                <a:rPr lang="en-US" sz="1686" spc="-82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Monitorar e segmentar resultados por canal: redes sociais, e-mail, tráfego pago, orgânico etc.</a:t>
              </a:r>
            </a:p>
            <a:p>
              <a:pPr algn="l">
                <a:lnSpc>
                  <a:spcPts val="2360"/>
                </a:lnSpc>
              </a:pPr>
              <a:r>
                <a:rPr lang="en-US" sz="1686" spc="-82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Realocar o orçamento para os canais com melhor eficiência e conversão.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761251" y="4575843"/>
            <a:ext cx="7256403" cy="830601"/>
            <a:chOff x="0" y="0"/>
            <a:chExt cx="9675204" cy="110746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80183"/>
              <a:ext cx="967065" cy="967065"/>
            </a:xfrm>
            <a:custGeom>
              <a:avLst/>
              <a:gdLst/>
              <a:ahLst/>
              <a:cxnLst/>
              <a:rect r="r" b="b" t="t" l="l"/>
              <a:pathLst>
                <a:path h="967065" w="967065">
                  <a:moveTo>
                    <a:pt x="0" y="0"/>
                  </a:moveTo>
                  <a:lnTo>
                    <a:pt x="967065" y="0"/>
                  </a:lnTo>
                  <a:lnTo>
                    <a:pt x="967065" y="967065"/>
                  </a:lnTo>
                  <a:lnTo>
                    <a:pt x="0" y="967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214088" y="-28575"/>
              <a:ext cx="8461115" cy="1136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60"/>
                </a:lnSpc>
              </a:pPr>
              <a:r>
                <a:rPr lang="en-US" b="true" sz="1686" spc="-82">
                  <a:solidFill>
                    <a:srgbClr val="545454"/>
                  </a:solidFill>
                  <a:latin typeface="TT Interphases Bold"/>
                  <a:ea typeface="TT Interphases Bold"/>
                  <a:cs typeface="TT Interphases Bold"/>
                  <a:sym typeface="TT Interphases Bold"/>
                </a:rPr>
                <a:t>Implementar um CRM e automação de vendas</a:t>
              </a:r>
            </a:p>
            <a:p>
              <a:pPr algn="l">
                <a:lnSpc>
                  <a:spcPts val="2360"/>
                </a:lnSpc>
              </a:pPr>
              <a:r>
                <a:rPr lang="en-US" sz="1686" spc="-82">
                  <a:solidFill>
                    <a:srgbClr val="545454"/>
                  </a:solidFill>
                  <a:latin typeface="TT Interphases"/>
                  <a:ea typeface="TT Interphases"/>
                  <a:cs typeface="TT Interphases"/>
                  <a:sym typeface="TT Interphases"/>
                </a:rPr>
                <a:t>Facilita o controle do pipeline de vendas, evita perda de oportunidades e melhora o relacionamento com leads.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5400000">
            <a:off x="15419499" y="-572142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081334" y="692039"/>
            <a:ext cx="881019" cy="918949"/>
          </a:xfrm>
          <a:custGeom>
            <a:avLst/>
            <a:gdLst/>
            <a:ahLst/>
            <a:cxnLst/>
            <a:rect r="r" b="b" t="t" l="l"/>
            <a:pathLst>
              <a:path h="918949" w="881019">
                <a:moveTo>
                  <a:pt x="0" y="0"/>
                </a:moveTo>
                <a:lnTo>
                  <a:pt x="881019" y="0"/>
                </a:lnTo>
                <a:lnTo>
                  <a:pt x="881019" y="918949"/>
                </a:lnTo>
                <a:lnTo>
                  <a:pt x="0" y="9189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294811" y="872357"/>
            <a:ext cx="435015" cy="435015"/>
          </a:xfrm>
          <a:custGeom>
            <a:avLst/>
            <a:gdLst/>
            <a:ahLst/>
            <a:cxnLst/>
            <a:rect r="r" b="b" t="t" l="l"/>
            <a:pathLst>
              <a:path h="435015" w="435015">
                <a:moveTo>
                  <a:pt x="0" y="0"/>
                </a:moveTo>
                <a:lnTo>
                  <a:pt x="435015" y="0"/>
                </a:lnTo>
                <a:lnTo>
                  <a:pt x="435015" y="435015"/>
                </a:lnTo>
                <a:lnTo>
                  <a:pt x="0" y="43501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163817" y="1278591"/>
            <a:ext cx="623405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2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Sugestões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451115" y="9793941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30, maio 2025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3120" y="9793941"/>
            <a:ext cx="2765123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14" tooltip="https://www.linkedin.com/in/caroline-santos-amarante/"/>
              </a:rPr>
              <a:t>Caroline S. Amarante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109612">
            <a:off x="-1875449" y="3733003"/>
            <a:ext cx="18729541" cy="5972643"/>
          </a:xfrm>
          <a:custGeom>
            <a:avLst/>
            <a:gdLst/>
            <a:ahLst/>
            <a:cxnLst/>
            <a:rect r="r" b="b" t="t" l="l"/>
            <a:pathLst>
              <a:path h="5972643" w="18729541">
                <a:moveTo>
                  <a:pt x="0" y="0"/>
                </a:moveTo>
                <a:lnTo>
                  <a:pt x="18729542" y="0"/>
                </a:lnTo>
                <a:lnTo>
                  <a:pt x="18729542" y="5972643"/>
                </a:lnTo>
                <a:lnTo>
                  <a:pt x="0" y="5972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Object 4" id="4"/>
          <p:cNvGraphicFramePr/>
          <p:nvPr/>
        </p:nvGraphicFramePr>
        <p:xfrm>
          <a:off x="1241993" y="2145902"/>
          <a:ext cx="3771900" cy="3352800"/>
        </p:xfrm>
        <a:graphic>
          <a:graphicData uri="http://schemas.openxmlformats.org/presentationml/2006/ole">
            <p:oleObj imgW="4521200" imgH="41021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-5400000">
            <a:off x="15419499" y="-572142"/>
            <a:ext cx="969594" cy="3396666"/>
          </a:xfrm>
          <a:custGeom>
            <a:avLst/>
            <a:gdLst/>
            <a:ahLst/>
            <a:cxnLst/>
            <a:rect r="r" b="b" t="t" l="l"/>
            <a:pathLst>
              <a:path h="3396666" w="969594">
                <a:moveTo>
                  <a:pt x="0" y="0"/>
                </a:moveTo>
                <a:lnTo>
                  <a:pt x="969594" y="0"/>
                </a:lnTo>
                <a:lnTo>
                  <a:pt x="969594" y="3396666"/>
                </a:lnTo>
                <a:lnTo>
                  <a:pt x="0" y="33966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96877" y="1278591"/>
            <a:ext cx="6234058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0"/>
              </a:lnSpc>
            </a:pPr>
            <a:r>
              <a:rPr lang="en-US" sz="5000" spc="-24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Resumo Estratégico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51115" y="9793941"/>
            <a:ext cx="1616371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79"/>
              </a:lnSpc>
            </a:pPr>
            <a:r>
              <a:rPr lang="en-US" sz="1700" spc="-83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30, maio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120" y="9793941"/>
            <a:ext cx="2765123" cy="19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9"/>
              </a:lnSpc>
            </a:pPr>
            <a:r>
              <a:rPr lang="en-US" sz="1700" spc="-83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9" tooltip="https://www.linkedin.com/in/caroline-santos-amarante/"/>
              </a:rPr>
              <a:t>Caroline S. Amarante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9665" y="1028700"/>
            <a:ext cx="8259635" cy="8229600"/>
          </a:xfrm>
          <a:custGeom>
            <a:avLst/>
            <a:gdLst/>
            <a:ahLst/>
            <a:cxnLst/>
            <a:rect r="r" b="b" t="t" l="l"/>
            <a:pathLst>
              <a:path h="8229600" w="8259635">
                <a:moveTo>
                  <a:pt x="0" y="0"/>
                </a:moveTo>
                <a:lnTo>
                  <a:pt x="8259635" y="0"/>
                </a:lnTo>
                <a:lnTo>
                  <a:pt x="825963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7718033"/>
            <a:ext cx="228600" cy="228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4000357"/>
            <a:ext cx="8332616" cy="1745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Obrigada!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6219" y="7708508"/>
            <a:ext cx="2411694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+55 12 991496667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6219" y="8991981"/>
            <a:ext cx="3011896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4" tooltip="http://github.com/carolineamarante"/>
              </a:rPr>
              <a:t>github.com/carolineamarante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6219" y="8350245"/>
            <a:ext cx="2790756" cy="266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u="sng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  <a:hlinkClick r:id="rId5" tooltip="https://www.linkedin.com/in/caroline-santos-amarante/"/>
              </a:rPr>
              <a:t>Caroline S. Amarante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8373867"/>
            <a:ext cx="228600" cy="2286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9029700"/>
            <a:ext cx="228600" cy="22860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9842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27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8700" y="1028700"/>
            <a:ext cx="956982" cy="956982"/>
          </a:xfrm>
          <a:custGeom>
            <a:avLst/>
            <a:gdLst/>
            <a:ahLst/>
            <a:cxnLst/>
            <a:rect r="r" b="b" t="t" l="l"/>
            <a:pathLst>
              <a:path h="956982" w="956982">
                <a:moveTo>
                  <a:pt x="0" y="0"/>
                </a:moveTo>
                <a:lnTo>
                  <a:pt x="956982" y="0"/>
                </a:lnTo>
                <a:lnTo>
                  <a:pt x="956982" y="956982"/>
                </a:lnTo>
                <a:lnTo>
                  <a:pt x="0" y="9569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DAGpIL_VY5g</dc:identifier>
  <dcterms:modified xsi:type="dcterms:W3CDTF">2011-08-01T06:04:30Z</dcterms:modified>
  <cp:revision>1</cp:revision>
  <dc:title>Processo Seletivo VK - Marketing Analytics Campaign</dc:title>
</cp:coreProperties>
</file>