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Quicksand" panose="020B0604020202020204" charset="0"/>
      <p:regular r:id="rId16"/>
      <p:bold r:id="rId17"/>
    </p:embeddedFont>
    <p:embeddedFont>
      <p:font typeface="Comic Sans MS" panose="030F0702030302020204" pitchFamily="66" charset="0"/>
      <p:regular r:id="rId18"/>
      <p:bold r:id="rId19"/>
      <p:italic r:id="rId20"/>
      <p:boldItalic r:id="rId21"/>
    </p:embeddedFont>
    <p:embeddedFont>
      <p:font typeface="Karl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0" d="100"/>
          <a:sy n="100" d="100"/>
        </p:scale>
        <p:origin x="5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000">
                <a:solidFill>
                  <a:schemeClr val="dk1"/>
                </a:solidFill>
              </a:rPr>
              <a:t>Hello ArcelorMittal, today, we at Vision Quest are going to introduce our plan of how you can both recruit and retain the millennial generation to your company. We understand that you have a growing problem with the aging employees of yo</a:t>
            </a:r>
          </a:p>
          <a:p>
            <a:pPr lvl="0">
              <a:spcBef>
                <a:spcPts val="0"/>
              </a:spcBef>
              <a:buClr>
                <a:schemeClr val="dk1"/>
              </a:buClr>
              <a:buSzPct val="110000"/>
              <a:buFont typeface="Arial"/>
              <a:buNone/>
            </a:pPr>
            <a:r>
              <a:rPr lang="en" sz="1000">
                <a:solidFill>
                  <a:schemeClr val="dk1"/>
                </a:solidFill>
              </a:rPr>
              <a:t>ur workforce retiring and that you are looking to hire new talent that will be assets to your company and stay long-term. We realize your need for change and are here to help. </a:t>
            </a:r>
          </a:p>
          <a:p>
            <a:pPr lvl="0">
              <a:spcBef>
                <a:spcPts val="0"/>
              </a:spcBef>
              <a:buNone/>
            </a:pPr>
            <a:endParaRPr sz="16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00000"/>
              </a:lnSpc>
              <a:spcBef>
                <a:spcPts val="0"/>
              </a:spcBef>
              <a:buNone/>
            </a:pPr>
            <a:r>
              <a:rPr lang="en"/>
              <a:t>At an average kelley networking event, there are x students - average class size is between 50-250 students, 10-15% will take an external survey, 8% will visit booth</a:t>
            </a:r>
          </a:p>
          <a:p>
            <a:pPr lvl="0">
              <a:lnSpc>
                <a:spcPct val="100000"/>
              </a:lnSpc>
              <a:spcBef>
                <a:spcPts val="0"/>
              </a:spcBef>
              <a:buNone/>
            </a:pPr>
            <a:endParaRPr sz="1000"/>
          </a:p>
          <a:p>
            <a:pPr lvl="0" rtl="0">
              <a:lnSpc>
                <a:spcPct val="100000"/>
              </a:lnSpc>
              <a:spcBef>
                <a:spcPts val="0"/>
              </a:spcBef>
              <a:spcAft>
                <a:spcPts val="1600"/>
              </a:spcAft>
              <a:buNone/>
            </a:pPr>
            <a:r>
              <a:rPr lang="en" sz="1000" b="1"/>
              <a:t>Recruitment</a:t>
            </a:r>
          </a:p>
          <a:p>
            <a:pPr marL="457200" lvl="0" indent="-292100" rtl="0">
              <a:lnSpc>
                <a:spcPct val="100000"/>
              </a:lnSpc>
              <a:spcBef>
                <a:spcPts val="0"/>
              </a:spcBef>
              <a:spcAft>
                <a:spcPts val="1600"/>
              </a:spcAft>
              <a:buClr>
                <a:srgbClr val="000000"/>
              </a:buClr>
              <a:buSzPct val="100000"/>
            </a:pPr>
            <a:r>
              <a:rPr lang="en" sz="1000"/>
              <a:t>Stainless steel water bottles</a:t>
            </a:r>
          </a:p>
          <a:p>
            <a:pPr marL="914400" lvl="1" indent="-292100">
              <a:lnSpc>
                <a:spcPct val="100000"/>
              </a:lnSpc>
              <a:spcBef>
                <a:spcPts val="0"/>
              </a:spcBef>
              <a:spcAft>
                <a:spcPts val="1600"/>
              </a:spcAft>
              <a:buClr>
                <a:srgbClr val="000000"/>
              </a:buClr>
              <a:buSzPct val="100000"/>
            </a:pPr>
            <a:r>
              <a:rPr lang="en" sz="1000"/>
              <a:t>Add 1,000 to an existing order</a:t>
            </a:r>
          </a:p>
          <a:p>
            <a:pPr marL="914400" lvl="1" indent="-292100">
              <a:lnSpc>
                <a:spcPct val="100000"/>
              </a:lnSpc>
              <a:spcBef>
                <a:spcPts val="0"/>
              </a:spcBef>
              <a:spcAft>
                <a:spcPts val="1600"/>
              </a:spcAft>
              <a:buClr>
                <a:srgbClr val="000000"/>
              </a:buClr>
              <a:buSzPct val="100000"/>
            </a:pPr>
            <a:r>
              <a:rPr lang="en" sz="1000"/>
              <a:t>$5,000-$10,000 before quantity discount</a:t>
            </a:r>
          </a:p>
          <a:p>
            <a:pPr marL="457200" lvl="0" indent="-292100">
              <a:lnSpc>
                <a:spcPct val="100000"/>
              </a:lnSpc>
              <a:spcBef>
                <a:spcPts val="0"/>
              </a:spcBef>
              <a:spcAft>
                <a:spcPts val="1600"/>
              </a:spcAft>
              <a:buClr>
                <a:srgbClr val="000000"/>
              </a:buClr>
              <a:buSzPct val="100000"/>
            </a:pPr>
            <a:r>
              <a:rPr lang="en" sz="1000"/>
              <a:t>Survey creation </a:t>
            </a:r>
          </a:p>
          <a:p>
            <a:pPr marL="914400" lvl="1" indent="-292100">
              <a:lnSpc>
                <a:spcPct val="100000"/>
              </a:lnSpc>
              <a:spcBef>
                <a:spcPts val="0"/>
              </a:spcBef>
              <a:spcAft>
                <a:spcPts val="1600"/>
              </a:spcAft>
              <a:buClr>
                <a:srgbClr val="000000"/>
              </a:buClr>
              <a:buSzPct val="100000"/>
            </a:pPr>
            <a:r>
              <a:rPr lang="en" sz="1000"/>
              <a:t>Average salary of HR rep: $45,439</a:t>
            </a:r>
          </a:p>
          <a:p>
            <a:pPr marL="914400" lvl="1" indent="-292100">
              <a:lnSpc>
                <a:spcPct val="100000"/>
              </a:lnSpc>
              <a:spcBef>
                <a:spcPts val="0"/>
              </a:spcBef>
              <a:spcAft>
                <a:spcPts val="1600"/>
              </a:spcAft>
              <a:buClr>
                <a:srgbClr val="000000"/>
              </a:buClr>
              <a:buSzPct val="100000"/>
            </a:pPr>
            <a:r>
              <a:rPr lang="en" sz="1000"/>
              <a:t>5 hours: $227.20</a:t>
            </a:r>
          </a:p>
          <a:p>
            <a:pPr marL="457200" lvl="0" indent="-292100">
              <a:lnSpc>
                <a:spcPct val="100000"/>
              </a:lnSpc>
              <a:spcBef>
                <a:spcPts val="0"/>
              </a:spcBef>
              <a:spcAft>
                <a:spcPts val="1600"/>
              </a:spcAft>
              <a:buClr>
                <a:srgbClr val="000000"/>
              </a:buClr>
              <a:buSzPct val="100000"/>
            </a:pPr>
            <a:r>
              <a:rPr lang="en" sz="1000"/>
              <a:t>Analysis of results</a:t>
            </a:r>
          </a:p>
          <a:p>
            <a:pPr marL="914400" lvl="1" indent="-292100">
              <a:lnSpc>
                <a:spcPct val="100000"/>
              </a:lnSpc>
              <a:spcBef>
                <a:spcPts val="0"/>
              </a:spcBef>
              <a:spcAft>
                <a:spcPts val="1600"/>
              </a:spcAft>
              <a:buClr>
                <a:srgbClr val="000000"/>
              </a:buClr>
              <a:buSzPct val="100000"/>
            </a:pPr>
            <a:r>
              <a:rPr lang="en" sz="1000"/>
              <a:t>Average salary of business analyst: $57,576</a:t>
            </a:r>
          </a:p>
          <a:p>
            <a:pPr marL="914400" lvl="1" indent="-292100" rtl="0">
              <a:lnSpc>
                <a:spcPct val="100000"/>
              </a:lnSpc>
              <a:spcBef>
                <a:spcPts val="0"/>
              </a:spcBef>
              <a:spcAft>
                <a:spcPts val="1600"/>
              </a:spcAft>
              <a:buClr>
                <a:srgbClr val="000000"/>
              </a:buClr>
              <a:buSzPct val="100000"/>
            </a:pPr>
            <a:r>
              <a:rPr lang="en" sz="1000"/>
              <a:t>20 hours: $575.76</a:t>
            </a:r>
          </a:p>
          <a:p>
            <a:pPr lvl="0" rtl="0">
              <a:lnSpc>
                <a:spcPct val="100000"/>
              </a:lnSpc>
              <a:spcBef>
                <a:spcPts val="0"/>
              </a:spcBef>
              <a:spcAft>
                <a:spcPts val="1600"/>
              </a:spcAft>
              <a:buClr>
                <a:schemeClr val="dk1"/>
              </a:buClr>
              <a:buSzPct val="110000"/>
              <a:buFont typeface="Arial"/>
              <a:buNone/>
            </a:pPr>
            <a:r>
              <a:rPr lang="en" sz="1000" b="1"/>
              <a:t>Retention</a:t>
            </a:r>
          </a:p>
          <a:p>
            <a:pPr marL="457200" lvl="0" indent="-292100" rtl="0">
              <a:lnSpc>
                <a:spcPct val="100000"/>
              </a:lnSpc>
              <a:spcBef>
                <a:spcPts val="0"/>
              </a:spcBef>
              <a:spcAft>
                <a:spcPts val="1600"/>
              </a:spcAft>
              <a:buClr>
                <a:srgbClr val="000000"/>
              </a:buClr>
              <a:buSzPct val="100000"/>
            </a:pPr>
            <a:r>
              <a:rPr lang="en" sz="1000"/>
              <a:t>Opportunity cost of time </a:t>
            </a:r>
          </a:p>
          <a:p>
            <a:pPr marL="914400" lvl="1" indent="-292100" rtl="0">
              <a:lnSpc>
                <a:spcPct val="100000"/>
              </a:lnSpc>
              <a:spcBef>
                <a:spcPts val="0"/>
              </a:spcBef>
              <a:spcAft>
                <a:spcPts val="1600"/>
              </a:spcAft>
              <a:buClr>
                <a:srgbClr val="000000"/>
              </a:buClr>
              <a:buSzPct val="100000"/>
            </a:pPr>
            <a:r>
              <a:rPr lang="en" sz="1000"/>
              <a:t>Average employee salary: $55,000</a:t>
            </a:r>
          </a:p>
          <a:p>
            <a:pPr marL="914400" lvl="1" indent="-292100" rtl="0">
              <a:lnSpc>
                <a:spcPct val="100000"/>
              </a:lnSpc>
              <a:spcBef>
                <a:spcPts val="0"/>
              </a:spcBef>
              <a:spcAft>
                <a:spcPts val="1600"/>
              </a:spcAft>
              <a:buClr>
                <a:srgbClr val="000000"/>
              </a:buClr>
              <a:buSzPct val="100000"/>
            </a:pPr>
            <a:r>
              <a:rPr lang="en" sz="1000"/>
              <a:t>2 hours/week for 6 weeks:  $330</a:t>
            </a:r>
          </a:p>
          <a:p>
            <a:pPr marL="914400" lvl="1" indent="-292100" rtl="0">
              <a:lnSpc>
                <a:spcPct val="100000"/>
              </a:lnSpc>
              <a:spcBef>
                <a:spcPts val="0"/>
              </a:spcBef>
              <a:spcAft>
                <a:spcPts val="1600"/>
              </a:spcAft>
              <a:buClr>
                <a:srgbClr val="000000"/>
              </a:buClr>
              <a:buSzPct val="100000"/>
            </a:pPr>
            <a:r>
              <a:rPr lang="en" sz="1000"/>
              <a:t>570 salaried employees</a:t>
            </a:r>
          </a:p>
          <a:p>
            <a:pPr marL="914400" lvl="1" indent="-292100" rtl="0">
              <a:lnSpc>
                <a:spcPct val="100000"/>
              </a:lnSpc>
              <a:spcBef>
                <a:spcPts val="0"/>
              </a:spcBef>
              <a:spcAft>
                <a:spcPts val="1600"/>
              </a:spcAft>
              <a:buClr>
                <a:srgbClr val="000000"/>
              </a:buClr>
              <a:buSzPct val="100000"/>
            </a:pPr>
            <a:r>
              <a:rPr lang="en" sz="1000"/>
              <a:t>Approx ⅓ are business = 190</a:t>
            </a:r>
          </a:p>
          <a:p>
            <a:pPr marL="1371600" lvl="2" indent="-292100" rtl="0">
              <a:lnSpc>
                <a:spcPct val="100000"/>
              </a:lnSpc>
              <a:spcBef>
                <a:spcPts val="0"/>
              </a:spcBef>
              <a:spcAft>
                <a:spcPts val="1600"/>
              </a:spcAft>
              <a:buClr>
                <a:srgbClr val="000000"/>
              </a:buClr>
              <a:buSzPct val="100000"/>
            </a:pPr>
            <a:r>
              <a:rPr lang="en" sz="1000"/>
              <a:t>190*330=$62,700/year</a:t>
            </a:r>
          </a:p>
          <a:p>
            <a:pPr marL="457200" lvl="0" indent="-292100" rtl="0">
              <a:lnSpc>
                <a:spcPct val="100000"/>
              </a:lnSpc>
              <a:spcBef>
                <a:spcPts val="0"/>
              </a:spcBef>
              <a:spcAft>
                <a:spcPts val="1600"/>
              </a:spcAft>
              <a:buClr>
                <a:srgbClr val="000000"/>
              </a:buClr>
              <a:buSzPct val="100000"/>
            </a:pPr>
            <a:r>
              <a:rPr lang="en" sz="1000"/>
              <a:t>Prize for winning team</a:t>
            </a:r>
          </a:p>
          <a:p>
            <a:pPr marL="914400" lvl="1" indent="-292100" rtl="0">
              <a:lnSpc>
                <a:spcPct val="100000"/>
              </a:lnSpc>
              <a:spcBef>
                <a:spcPts val="0"/>
              </a:spcBef>
              <a:spcAft>
                <a:spcPts val="1600"/>
              </a:spcAft>
              <a:buClr>
                <a:srgbClr val="000000"/>
              </a:buClr>
              <a:buSzPct val="100000"/>
            </a:pPr>
            <a:r>
              <a:rPr lang="en" sz="1000"/>
              <a:t>$1,000/year</a:t>
            </a:r>
          </a:p>
          <a:p>
            <a:pPr marL="457200" lvl="0" indent="-292100" rtl="0">
              <a:lnSpc>
                <a:spcPct val="100000"/>
              </a:lnSpc>
              <a:spcBef>
                <a:spcPts val="0"/>
              </a:spcBef>
              <a:spcAft>
                <a:spcPts val="1600"/>
              </a:spcAft>
              <a:buClr>
                <a:srgbClr val="000000"/>
              </a:buClr>
              <a:buSzPct val="100000"/>
            </a:pPr>
            <a:r>
              <a:rPr lang="en" sz="1000"/>
              <a:t>Cost to implement proposal</a:t>
            </a:r>
          </a:p>
          <a:p>
            <a:pPr marL="914400" lvl="1" indent="-292100" rtl="0">
              <a:lnSpc>
                <a:spcPct val="100000"/>
              </a:lnSpc>
              <a:spcBef>
                <a:spcPts val="0"/>
              </a:spcBef>
              <a:spcAft>
                <a:spcPts val="1600"/>
              </a:spcAft>
              <a:buClr>
                <a:srgbClr val="000000"/>
              </a:buClr>
              <a:buSzPct val="100000"/>
            </a:pPr>
            <a:r>
              <a:rPr lang="en" sz="1000"/>
              <a:t>Varies</a:t>
            </a:r>
          </a:p>
          <a:p>
            <a:pPr marL="914400" lvl="1" indent="-292100" rtl="0">
              <a:lnSpc>
                <a:spcPct val="100000"/>
              </a:lnSpc>
              <a:spcBef>
                <a:spcPts val="0"/>
              </a:spcBef>
              <a:spcAft>
                <a:spcPts val="1600"/>
              </a:spcAft>
              <a:buClr>
                <a:srgbClr val="000000"/>
              </a:buClr>
              <a:buSzPct val="100000"/>
            </a:pPr>
            <a:r>
              <a:rPr lang="en" sz="1000"/>
              <a:t>$3,000/year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00000"/>
              </a:lnSpc>
              <a:spcBef>
                <a:spcPts val="0"/>
              </a:spcBef>
              <a:buNone/>
            </a:pPr>
            <a:r>
              <a:rPr lang="en"/>
              <a:t>In the end, the benefits really outweigh the costs.</a:t>
            </a:r>
          </a:p>
          <a:p>
            <a:pPr lvl="0" rtl="0">
              <a:lnSpc>
                <a:spcPct val="100000"/>
              </a:lnSpc>
              <a:spcBef>
                <a:spcPts val="0"/>
              </a:spcBef>
              <a:buNone/>
            </a:pPr>
            <a:endParaRPr/>
          </a:p>
          <a:p>
            <a:pPr lvl="0" rtl="0">
              <a:lnSpc>
                <a:spcPct val="100000"/>
              </a:lnSpc>
              <a:spcBef>
                <a:spcPts val="0"/>
              </a:spcBef>
              <a:buNone/>
            </a:pPr>
            <a:r>
              <a:rPr lang="en"/>
              <a:t>At an average kelley networking event, there are x students - average class size is between 50-250 students, 10-15% will take an external survey, 8% will visit booth</a:t>
            </a:r>
          </a:p>
          <a:p>
            <a:pPr lvl="0" rtl="0">
              <a:lnSpc>
                <a:spcPct val="100000"/>
              </a:lnSpc>
              <a:spcBef>
                <a:spcPts val="0"/>
              </a:spcBef>
              <a:buNone/>
            </a:pPr>
            <a:endParaRPr sz="1000"/>
          </a:p>
          <a:p>
            <a:pPr lvl="0" rtl="0">
              <a:lnSpc>
                <a:spcPct val="100000"/>
              </a:lnSpc>
              <a:spcBef>
                <a:spcPts val="0"/>
              </a:spcBef>
              <a:spcAft>
                <a:spcPts val="1600"/>
              </a:spcAft>
              <a:buNone/>
            </a:pPr>
            <a:r>
              <a:rPr lang="en" sz="1000" b="1"/>
              <a:t>Recruitment</a:t>
            </a:r>
          </a:p>
          <a:p>
            <a:pPr marL="457200" lvl="0" indent="-292100" rtl="0">
              <a:lnSpc>
                <a:spcPct val="100000"/>
              </a:lnSpc>
              <a:spcBef>
                <a:spcPts val="0"/>
              </a:spcBef>
              <a:spcAft>
                <a:spcPts val="1600"/>
              </a:spcAft>
              <a:buClr>
                <a:srgbClr val="000000"/>
              </a:buClr>
              <a:buSzPct val="100000"/>
            </a:pPr>
            <a:r>
              <a:rPr lang="en" sz="1000"/>
              <a:t>Stainless steel water bottles</a:t>
            </a:r>
          </a:p>
          <a:p>
            <a:pPr marL="914400" lvl="1" indent="-292100" rtl="0">
              <a:lnSpc>
                <a:spcPct val="100000"/>
              </a:lnSpc>
              <a:spcBef>
                <a:spcPts val="0"/>
              </a:spcBef>
              <a:spcAft>
                <a:spcPts val="1600"/>
              </a:spcAft>
              <a:buClr>
                <a:srgbClr val="000000"/>
              </a:buClr>
              <a:buSzPct val="100000"/>
            </a:pPr>
            <a:r>
              <a:rPr lang="en" sz="1000"/>
              <a:t>Add 1,000 to an existing order</a:t>
            </a:r>
          </a:p>
          <a:p>
            <a:pPr marL="914400" lvl="1" indent="-292100" rtl="0">
              <a:lnSpc>
                <a:spcPct val="100000"/>
              </a:lnSpc>
              <a:spcBef>
                <a:spcPts val="0"/>
              </a:spcBef>
              <a:spcAft>
                <a:spcPts val="1600"/>
              </a:spcAft>
              <a:buClr>
                <a:srgbClr val="000000"/>
              </a:buClr>
              <a:buSzPct val="100000"/>
            </a:pPr>
            <a:r>
              <a:rPr lang="en" sz="1000"/>
              <a:t>$5,000-$10,000 before quantity discount</a:t>
            </a:r>
          </a:p>
          <a:p>
            <a:pPr marL="457200" lvl="0" indent="-292100" rtl="0">
              <a:lnSpc>
                <a:spcPct val="100000"/>
              </a:lnSpc>
              <a:spcBef>
                <a:spcPts val="0"/>
              </a:spcBef>
              <a:spcAft>
                <a:spcPts val="1600"/>
              </a:spcAft>
              <a:buClr>
                <a:srgbClr val="000000"/>
              </a:buClr>
              <a:buSzPct val="100000"/>
            </a:pPr>
            <a:r>
              <a:rPr lang="en" sz="1000"/>
              <a:t>Survey creation </a:t>
            </a:r>
          </a:p>
          <a:p>
            <a:pPr marL="914400" lvl="1" indent="-292100" rtl="0">
              <a:lnSpc>
                <a:spcPct val="100000"/>
              </a:lnSpc>
              <a:spcBef>
                <a:spcPts val="0"/>
              </a:spcBef>
              <a:spcAft>
                <a:spcPts val="1600"/>
              </a:spcAft>
              <a:buClr>
                <a:srgbClr val="000000"/>
              </a:buClr>
              <a:buSzPct val="100000"/>
            </a:pPr>
            <a:r>
              <a:rPr lang="en" sz="1000"/>
              <a:t>Average salary of HR rep: $45,439</a:t>
            </a:r>
          </a:p>
          <a:p>
            <a:pPr marL="914400" lvl="1" indent="-292100" rtl="0">
              <a:lnSpc>
                <a:spcPct val="100000"/>
              </a:lnSpc>
              <a:spcBef>
                <a:spcPts val="0"/>
              </a:spcBef>
              <a:spcAft>
                <a:spcPts val="1600"/>
              </a:spcAft>
              <a:buClr>
                <a:srgbClr val="000000"/>
              </a:buClr>
              <a:buSzPct val="100000"/>
            </a:pPr>
            <a:r>
              <a:rPr lang="en" sz="1000"/>
              <a:t>5 hours: $227.20</a:t>
            </a:r>
          </a:p>
          <a:p>
            <a:pPr marL="457200" lvl="0" indent="-292100" rtl="0">
              <a:lnSpc>
                <a:spcPct val="100000"/>
              </a:lnSpc>
              <a:spcBef>
                <a:spcPts val="0"/>
              </a:spcBef>
              <a:spcAft>
                <a:spcPts val="1600"/>
              </a:spcAft>
              <a:buClr>
                <a:srgbClr val="000000"/>
              </a:buClr>
              <a:buSzPct val="100000"/>
            </a:pPr>
            <a:r>
              <a:rPr lang="en" sz="1000"/>
              <a:t>Analysis of results</a:t>
            </a:r>
          </a:p>
          <a:p>
            <a:pPr marL="914400" lvl="1" indent="-292100" rtl="0">
              <a:lnSpc>
                <a:spcPct val="100000"/>
              </a:lnSpc>
              <a:spcBef>
                <a:spcPts val="0"/>
              </a:spcBef>
              <a:spcAft>
                <a:spcPts val="1600"/>
              </a:spcAft>
              <a:buClr>
                <a:srgbClr val="000000"/>
              </a:buClr>
              <a:buSzPct val="100000"/>
            </a:pPr>
            <a:r>
              <a:rPr lang="en" sz="1000"/>
              <a:t>Average salary of business analyst: $57,576</a:t>
            </a:r>
          </a:p>
          <a:p>
            <a:pPr marL="914400" lvl="1" indent="-292100" rtl="0">
              <a:lnSpc>
                <a:spcPct val="100000"/>
              </a:lnSpc>
              <a:spcBef>
                <a:spcPts val="0"/>
              </a:spcBef>
              <a:spcAft>
                <a:spcPts val="1600"/>
              </a:spcAft>
              <a:buClr>
                <a:srgbClr val="000000"/>
              </a:buClr>
              <a:buSzPct val="100000"/>
            </a:pPr>
            <a:r>
              <a:rPr lang="en" sz="1000"/>
              <a:t>20 hours: $575.76</a:t>
            </a:r>
          </a:p>
          <a:p>
            <a:pPr lvl="0" rtl="0">
              <a:lnSpc>
                <a:spcPct val="100000"/>
              </a:lnSpc>
              <a:spcBef>
                <a:spcPts val="0"/>
              </a:spcBef>
              <a:spcAft>
                <a:spcPts val="1600"/>
              </a:spcAft>
              <a:buNone/>
            </a:pPr>
            <a:r>
              <a:rPr lang="en" sz="1000" b="1"/>
              <a:t>Retention</a:t>
            </a:r>
          </a:p>
          <a:p>
            <a:pPr marL="457200" lvl="0" indent="-292100" rtl="0">
              <a:lnSpc>
                <a:spcPct val="100000"/>
              </a:lnSpc>
              <a:spcBef>
                <a:spcPts val="0"/>
              </a:spcBef>
              <a:spcAft>
                <a:spcPts val="1600"/>
              </a:spcAft>
              <a:buClr>
                <a:srgbClr val="000000"/>
              </a:buClr>
              <a:buSzPct val="100000"/>
            </a:pPr>
            <a:r>
              <a:rPr lang="en" sz="1000"/>
              <a:t>Opportunity cost of time </a:t>
            </a:r>
          </a:p>
          <a:p>
            <a:pPr marL="914400" lvl="1" indent="-292100" rtl="0">
              <a:lnSpc>
                <a:spcPct val="100000"/>
              </a:lnSpc>
              <a:spcBef>
                <a:spcPts val="0"/>
              </a:spcBef>
              <a:spcAft>
                <a:spcPts val="1600"/>
              </a:spcAft>
              <a:buClr>
                <a:srgbClr val="000000"/>
              </a:buClr>
              <a:buSzPct val="100000"/>
            </a:pPr>
            <a:r>
              <a:rPr lang="en" sz="1000"/>
              <a:t>Average employee salary: $55,000</a:t>
            </a:r>
          </a:p>
          <a:p>
            <a:pPr marL="914400" lvl="1" indent="-292100" rtl="0">
              <a:lnSpc>
                <a:spcPct val="100000"/>
              </a:lnSpc>
              <a:spcBef>
                <a:spcPts val="0"/>
              </a:spcBef>
              <a:spcAft>
                <a:spcPts val="1600"/>
              </a:spcAft>
              <a:buClr>
                <a:srgbClr val="000000"/>
              </a:buClr>
              <a:buSzPct val="100000"/>
            </a:pPr>
            <a:r>
              <a:rPr lang="en" sz="1000"/>
              <a:t>2 hours/week for 6 weeks:  $330</a:t>
            </a:r>
          </a:p>
          <a:p>
            <a:pPr marL="914400" lvl="1" indent="-292100" rtl="0">
              <a:lnSpc>
                <a:spcPct val="100000"/>
              </a:lnSpc>
              <a:spcBef>
                <a:spcPts val="0"/>
              </a:spcBef>
              <a:spcAft>
                <a:spcPts val="1600"/>
              </a:spcAft>
              <a:buClr>
                <a:srgbClr val="000000"/>
              </a:buClr>
              <a:buSzPct val="100000"/>
            </a:pPr>
            <a:r>
              <a:rPr lang="en" sz="1000"/>
              <a:t>570 salaried employees</a:t>
            </a:r>
          </a:p>
          <a:p>
            <a:pPr marL="914400" lvl="1" indent="-292100" rtl="0">
              <a:lnSpc>
                <a:spcPct val="100000"/>
              </a:lnSpc>
              <a:spcBef>
                <a:spcPts val="0"/>
              </a:spcBef>
              <a:spcAft>
                <a:spcPts val="1600"/>
              </a:spcAft>
              <a:buClr>
                <a:srgbClr val="000000"/>
              </a:buClr>
              <a:buSzPct val="100000"/>
            </a:pPr>
            <a:r>
              <a:rPr lang="en" sz="1000"/>
              <a:t>Approx ⅓ are business = 190</a:t>
            </a:r>
          </a:p>
          <a:p>
            <a:pPr marL="1371600" lvl="2" indent="-292100" rtl="0">
              <a:lnSpc>
                <a:spcPct val="100000"/>
              </a:lnSpc>
              <a:spcBef>
                <a:spcPts val="0"/>
              </a:spcBef>
              <a:spcAft>
                <a:spcPts val="1600"/>
              </a:spcAft>
              <a:buClr>
                <a:srgbClr val="000000"/>
              </a:buClr>
              <a:buSzPct val="100000"/>
            </a:pPr>
            <a:r>
              <a:rPr lang="en" sz="1000"/>
              <a:t>190*330=$62,700/year</a:t>
            </a:r>
          </a:p>
          <a:p>
            <a:pPr marL="457200" lvl="0" indent="-292100" rtl="0">
              <a:lnSpc>
                <a:spcPct val="100000"/>
              </a:lnSpc>
              <a:spcBef>
                <a:spcPts val="0"/>
              </a:spcBef>
              <a:spcAft>
                <a:spcPts val="1600"/>
              </a:spcAft>
              <a:buClr>
                <a:srgbClr val="000000"/>
              </a:buClr>
              <a:buSzPct val="100000"/>
            </a:pPr>
            <a:r>
              <a:rPr lang="en" sz="1000"/>
              <a:t>Prize for winning team</a:t>
            </a:r>
          </a:p>
          <a:p>
            <a:pPr marL="914400" lvl="1" indent="-292100" rtl="0">
              <a:lnSpc>
                <a:spcPct val="100000"/>
              </a:lnSpc>
              <a:spcBef>
                <a:spcPts val="0"/>
              </a:spcBef>
              <a:spcAft>
                <a:spcPts val="1600"/>
              </a:spcAft>
              <a:buClr>
                <a:srgbClr val="000000"/>
              </a:buClr>
              <a:buSzPct val="100000"/>
            </a:pPr>
            <a:r>
              <a:rPr lang="en" sz="1000"/>
              <a:t>$1,000/year</a:t>
            </a:r>
          </a:p>
          <a:p>
            <a:pPr marL="457200" lvl="0" indent="-292100" rtl="0">
              <a:lnSpc>
                <a:spcPct val="100000"/>
              </a:lnSpc>
              <a:spcBef>
                <a:spcPts val="0"/>
              </a:spcBef>
              <a:spcAft>
                <a:spcPts val="1600"/>
              </a:spcAft>
              <a:buClr>
                <a:srgbClr val="000000"/>
              </a:buClr>
              <a:buSzPct val="100000"/>
            </a:pPr>
            <a:r>
              <a:rPr lang="en" sz="1000"/>
              <a:t>Cost to implement proposal</a:t>
            </a:r>
          </a:p>
          <a:p>
            <a:pPr marL="914400" lvl="1" indent="-292100" rtl="0">
              <a:lnSpc>
                <a:spcPct val="100000"/>
              </a:lnSpc>
              <a:spcBef>
                <a:spcPts val="0"/>
              </a:spcBef>
              <a:spcAft>
                <a:spcPts val="1600"/>
              </a:spcAft>
              <a:buClr>
                <a:srgbClr val="000000"/>
              </a:buClr>
              <a:buSzPct val="100000"/>
            </a:pPr>
            <a:r>
              <a:rPr lang="en" sz="1000"/>
              <a:t>Varies</a:t>
            </a:r>
          </a:p>
          <a:p>
            <a:pPr marL="914400" lvl="1" indent="-292100" rtl="0">
              <a:lnSpc>
                <a:spcPct val="100000"/>
              </a:lnSpc>
              <a:spcBef>
                <a:spcPts val="0"/>
              </a:spcBef>
              <a:spcAft>
                <a:spcPts val="1600"/>
              </a:spcAft>
              <a:buClr>
                <a:srgbClr val="000000"/>
              </a:buClr>
              <a:buSzPct val="100000"/>
            </a:pPr>
            <a:r>
              <a:rPr lang="en" sz="1000"/>
              <a:t>$3,000/year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We explained our recruitment strategy and how it will help ArcelorMittal to attract the attention of millennials to their positions in Burns Harbor, IN </a:t>
            </a:r>
          </a:p>
          <a:p>
            <a:pPr marL="457200" lvl="0" indent="-228600" rtl="0">
              <a:spcBef>
                <a:spcPts val="0"/>
              </a:spcBef>
              <a:buAutoNum type="arabicPeriod"/>
            </a:pPr>
            <a:r>
              <a:rPr lang="en"/>
              <a:t>We then showed you how we will implement this strategy and the logistics behind our idea</a:t>
            </a:r>
          </a:p>
          <a:p>
            <a:pPr marL="457200" lvl="0" indent="-228600" rtl="0">
              <a:spcBef>
                <a:spcPts val="0"/>
              </a:spcBef>
              <a:buAutoNum type="arabicPeriod"/>
            </a:pPr>
            <a:r>
              <a:rPr lang="en"/>
              <a:t>Finally, for recruitment, we will discuss the simplicity and ease integrating our idea </a:t>
            </a:r>
          </a:p>
          <a:p>
            <a:pPr marL="457200" lvl="0" indent="-228600" rtl="0">
              <a:spcBef>
                <a:spcPts val="0"/>
              </a:spcBef>
              <a:buAutoNum type="arabicPeriod"/>
            </a:pPr>
            <a:r>
              <a:rPr lang="en"/>
              <a:t>Retention strategy</a:t>
            </a:r>
          </a:p>
          <a:p>
            <a:pPr marL="457200" lvl="0" indent="-228600" rtl="0">
              <a:spcBef>
                <a:spcPts val="0"/>
              </a:spcBef>
              <a:buAutoNum type="arabicPeriod"/>
            </a:pPr>
            <a:r>
              <a:rPr lang="en"/>
              <a:t>Retention logistics</a:t>
            </a:r>
          </a:p>
          <a:p>
            <a:pPr marL="457200" lvl="0" indent="-228600" rtl="0">
              <a:spcBef>
                <a:spcPts val="0"/>
              </a:spcBef>
              <a:buAutoNum type="arabicPeriod"/>
            </a:pPr>
            <a:r>
              <a:rPr lang="en"/>
              <a:t>Return on investment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We will start by explaining our recruitment strategy and how it will help ArcelorMittal to attract the attention of millenials to their positions in Burns Harbor, IN</a:t>
            </a:r>
          </a:p>
          <a:p>
            <a:pPr marL="457200" lvl="0" indent="-228600" rtl="0">
              <a:spcBef>
                <a:spcPts val="0"/>
              </a:spcBef>
              <a:buAutoNum type="arabicPeriod"/>
            </a:pPr>
            <a:r>
              <a:rPr lang="en"/>
              <a:t>We will then show you how we will implement this strategy and the logistics behind our idea</a:t>
            </a:r>
          </a:p>
          <a:p>
            <a:pPr marL="457200" lvl="0" indent="-228600" rtl="0">
              <a:spcBef>
                <a:spcPts val="0"/>
              </a:spcBef>
              <a:buAutoNum type="arabicPeriod"/>
            </a:pPr>
            <a:r>
              <a:rPr lang="en"/>
              <a:t>Finally, for recruitment, we will discuss the simplicity and ease integrating our idea </a:t>
            </a:r>
          </a:p>
          <a:p>
            <a:pPr marL="457200" lvl="0" indent="-228600" rtl="0">
              <a:spcBef>
                <a:spcPts val="0"/>
              </a:spcBef>
              <a:buAutoNum type="arabicPeriod"/>
            </a:pPr>
            <a:r>
              <a:rPr lang="en"/>
              <a:t>Moving on to retention, we will explain our retention strategy and how we think it will help you to keep your millennial employees working longer</a:t>
            </a:r>
          </a:p>
          <a:p>
            <a:pPr marL="457200" lvl="0" indent="-228600" rtl="0">
              <a:spcBef>
                <a:spcPts val="0"/>
              </a:spcBef>
              <a:buAutoNum type="arabicPeriod"/>
            </a:pPr>
            <a:r>
              <a:rPr lang="en"/>
              <a:t>We will then talk about the logistics of our plan </a:t>
            </a:r>
          </a:p>
          <a:p>
            <a:pPr marL="457200" lvl="0" indent="-228600">
              <a:spcBef>
                <a:spcPts val="0"/>
              </a:spcBef>
              <a:buAutoNum type="arabicPeriod"/>
            </a:pPr>
            <a:r>
              <a:rPr lang="en"/>
              <a:t>Finally, we will explain how our plan will give your company a great return on your investment and how it is ultimately the best idea for ArcelorMittal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Our strategy will achieve three main benefits for you if you choose to implement it...</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79400">
              <a:lnSpc>
                <a:spcPct val="115000"/>
              </a:lnSpc>
              <a:spcBef>
                <a:spcPts val="0"/>
              </a:spcBef>
              <a:spcAft>
                <a:spcPts val="1600"/>
              </a:spcAft>
              <a:buClr>
                <a:schemeClr val="dk2"/>
              </a:buClr>
              <a:buSzPct val="100000"/>
              <a:buFont typeface="Karla"/>
              <a:buAutoNum type="arabicPeriod"/>
            </a:pPr>
            <a:r>
              <a:rPr lang="en" sz="800">
                <a:solidFill>
                  <a:schemeClr val="dk2"/>
                </a:solidFill>
                <a:latin typeface="Karla"/>
                <a:ea typeface="Karla"/>
                <a:cs typeface="Karla"/>
                <a:sym typeface="Karla"/>
              </a:rPr>
              <a:t>A slide will be emailed to business professors at certain Big Ten schools to be shown in classes</a:t>
            </a:r>
          </a:p>
          <a:p>
            <a:pPr marL="457200" lvl="0" indent="-279400" rtl="0">
              <a:lnSpc>
                <a:spcPct val="115000"/>
              </a:lnSpc>
              <a:spcBef>
                <a:spcPts val="0"/>
              </a:spcBef>
              <a:spcAft>
                <a:spcPts val="1600"/>
              </a:spcAft>
              <a:buClr>
                <a:schemeClr val="dk2"/>
              </a:buClr>
              <a:buSzPct val="100000"/>
              <a:buFont typeface="Karla"/>
              <a:buAutoNum type="arabicPeriod"/>
            </a:pPr>
            <a:r>
              <a:rPr lang="en" sz="800">
                <a:solidFill>
                  <a:schemeClr val="dk2"/>
                </a:solidFill>
                <a:latin typeface="Karla"/>
                <a:ea typeface="Karla"/>
                <a:cs typeface="Karla"/>
                <a:sym typeface="Karla"/>
              </a:rPr>
              <a:t>Slides will detail when ArcelorMittal will be on campus and will also contain a link to a survey for students</a:t>
            </a:r>
          </a:p>
          <a:p>
            <a:pPr marL="457200" lvl="0" indent="-279400" rtl="0">
              <a:lnSpc>
                <a:spcPct val="115000"/>
              </a:lnSpc>
              <a:spcBef>
                <a:spcPts val="0"/>
              </a:spcBef>
              <a:spcAft>
                <a:spcPts val="1600"/>
              </a:spcAft>
              <a:buClr>
                <a:schemeClr val="dk2"/>
              </a:buClr>
              <a:buSzPct val="100000"/>
              <a:buFont typeface="Karla"/>
              <a:buAutoNum type="arabicPeriod"/>
            </a:pPr>
            <a:r>
              <a:rPr lang="en" sz="800">
                <a:solidFill>
                  <a:schemeClr val="dk2"/>
                </a:solidFill>
                <a:latin typeface="Karla"/>
                <a:ea typeface="Karla"/>
                <a:cs typeface="Karla"/>
                <a:sym typeface="Karla"/>
              </a:rPr>
              <a:t>The survey will gather data about what millennials value in the workplace</a:t>
            </a:r>
          </a:p>
          <a:p>
            <a:pPr marL="457200" lvl="0" indent="-279400">
              <a:lnSpc>
                <a:spcPct val="115000"/>
              </a:lnSpc>
              <a:spcBef>
                <a:spcPts val="0"/>
              </a:spcBef>
              <a:spcAft>
                <a:spcPts val="1600"/>
              </a:spcAft>
              <a:buClr>
                <a:schemeClr val="dk2"/>
              </a:buClr>
              <a:buSzPct val="100000"/>
              <a:buFont typeface="Karla"/>
              <a:buAutoNum type="arabicPeriod"/>
            </a:pPr>
            <a:r>
              <a:rPr lang="en" sz="800">
                <a:solidFill>
                  <a:schemeClr val="dk2"/>
                </a:solidFill>
                <a:latin typeface="Karla"/>
                <a:ea typeface="Karla"/>
                <a:cs typeface="Karla"/>
                <a:sym typeface="Karla"/>
              </a:rPr>
              <a:t>Completion of the survey will result in a confirmation code</a:t>
            </a:r>
          </a:p>
          <a:p>
            <a:pPr marL="457200" lvl="0" indent="-279400" rtl="0">
              <a:lnSpc>
                <a:spcPct val="115000"/>
              </a:lnSpc>
              <a:spcBef>
                <a:spcPts val="0"/>
              </a:spcBef>
              <a:spcAft>
                <a:spcPts val="1600"/>
              </a:spcAft>
              <a:buClr>
                <a:schemeClr val="dk2"/>
              </a:buClr>
              <a:buSzPct val="100000"/>
              <a:buFont typeface="Karla"/>
              <a:buAutoNum type="arabicPeriod"/>
            </a:pPr>
            <a:r>
              <a:rPr lang="en" sz="800">
                <a:solidFill>
                  <a:schemeClr val="dk2"/>
                </a:solidFill>
                <a:latin typeface="Karla"/>
                <a:ea typeface="Karla"/>
                <a:cs typeface="Karla"/>
                <a:sym typeface="Karla"/>
              </a:rPr>
              <a:t>A printed code must be taken to company reps at networking events to be exchanged for a stainless steel water bottle</a:t>
            </a:r>
          </a:p>
          <a:p>
            <a:pPr marL="457200" lvl="0" indent="-279400">
              <a:spcBef>
                <a:spcPts val="0"/>
              </a:spcBef>
              <a:buClr>
                <a:schemeClr val="dk2"/>
              </a:buClr>
              <a:buSzPct val="100000"/>
              <a:buFont typeface="Karla"/>
              <a:buAutoNum type="arabicPeriod"/>
            </a:pPr>
            <a:r>
              <a:rPr lang="en" sz="800">
                <a:solidFill>
                  <a:schemeClr val="dk1"/>
                </a:solidFill>
              </a:rPr>
              <a:t>According to an article on Forbes by Lara Fishbane, college students love free stuff. Therefore the possibility of getting a free high quality water bottle just for completing a survey is very appealing to these students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of slide that could be sent out; contains info about when AM will be on campus and also a link to the survey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of survey that contains potential questions AM could ask students about what they value in the workplace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According to Dr. John Sullivan, from Ere Media, a source of information for talent acquisition, there are many advantages for creating relationships with faculty. It can give a company insights on top students, give them the ability to influence curriculum, and push employment branding messages. </a:t>
            </a:r>
          </a:p>
          <a:p>
            <a:pPr lvl="0">
              <a:spcBef>
                <a:spcPts val="0"/>
              </a:spcBef>
              <a:buNone/>
            </a:pPr>
            <a:endParaRPr/>
          </a:p>
          <a:p>
            <a:pPr lvl="0">
              <a:spcBef>
                <a:spcPts val="0"/>
              </a:spcBef>
              <a:buNone/>
            </a:pPr>
            <a:r>
              <a:rPr lang="en"/>
              <a:t>In an article on time.com free products made people talk about a company 20% more than they would have without a freebie</a:t>
            </a:r>
          </a:p>
          <a:p>
            <a:pPr lvl="0">
              <a:spcBef>
                <a:spcPts val="0"/>
              </a:spcBef>
              <a:buNone/>
            </a:pPr>
            <a:endParaRPr/>
          </a:p>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Throughout the year, employees will be encouraged by management to think more innovatively and come up with creative solutions to company problems</a:t>
            </a:r>
          </a:p>
          <a:p>
            <a:pPr marL="457200" lvl="0" indent="-228600" rtl="0">
              <a:spcBef>
                <a:spcPts val="0"/>
              </a:spcBef>
              <a:buAutoNum type="arabicPeriod"/>
            </a:pPr>
            <a:r>
              <a:rPr lang="en"/>
              <a:t>Teams will be formed with people of different generations</a:t>
            </a:r>
          </a:p>
          <a:p>
            <a:pPr marL="457200" lvl="0" indent="-228600" rtl="0">
              <a:spcBef>
                <a:spcPts val="0"/>
              </a:spcBef>
              <a:buAutoNum type="arabicPeriod"/>
            </a:pPr>
            <a:r>
              <a:rPr lang="en"/>
              <a:t>They will then present their ideas to management</a:t>
            </a:r>
          </a:p>
          <a:p>
            <a:pPr marL="457200" lvl="0" indent="-228600">
              <a:spcBef>
                <a:spcPts val="0"/>
              </a:spcBef>
              <a:buAutoNum type="arabicPeriod"/>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surveymonkey.com/r/8C77TNS" TargetMode="Externa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227100" y="-57050"/>
            <a:ext cx="2110600" cy="1055300"/>
          </a:xfrm>
          <a:prstGeom prst="rect">
            <a:avLst/>
          </a:prstGeom>
          <a:noFill/>
          <a:ln>
            <a:noFill/>
          </a:ln>
        </p:spPr>
      </p:pic>
      <p:sp>
        <p:nvSpPr>
          <p:cNvPr id="59" name="Shape 59"/>
          <p:cNvSpPr txBox="1"/>
          <p:nvPr/>
        </p:nvSpPr>
        <p:spPr>
          <a:xfrm>
            <a:off x="-372900" y="4635925"/>
            <a:ext cx="9889800" cy="6522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Caroline Braun, Patrick Albers, Richard Reece, Young Oh, Alexandria El Ghatit</a:t>
            </a:r>
          </a:p>
        </p:txBody>
      </p:sp>
      <p:grpSp>
        <p:nvGrpSpPr>
          <p:cNvPr id="3" name="Group 2"/>
          <p:cNvGrpSpPr/>
          <p:nvPr/>
        </p:nvGrpSpPr>
        <p:grpSpPr>
          <a:xfrm>
            <a:off x="1443512" y="924009"/>
            <a:ext cx="6256976" cy="3596247"/>
            <a:chOff x="1930094" y="875499"/>
            <a:chExt cx="5362527" cy="3847799"/>
          </a:xfrm>
        </p:grpSpPr>
        <p:pic>
          <p:nvPicPr>
            <p:cNvPr id="55" name="Shape 55"/>
            <p:cNvPicPr preferRelativeResize="0"/>
            <p:nvPr/>
          </p:nvPicPr>
          <p:blipFill rotWithShape="1">
            <a:blip r:embed="rId4">
              <a:alphaModFix/>
            </a:blip>
            <a:srcRect l="6315" r="12945"/>
            <a:stretch/>
          </p:blipFill>
          <p:spPr>
            <a:xfrm>
              <a:off x="5741582" y="875499"/>
              <a:ext cx="1551039" cy="2242153"/>
            </a:xfrm>
            <a:prstGeom prst="rect">
              <a:avLst/>
            </a:prstGeom>
            <a:noFill/>
            <a:ln>
              <a:noFill/>
            </a:ln>
          </p:spPr>
        </p:pic>
        <p:pic>
          <p:nvPicPr>
            <p:cNvPr id="56" name="Shape 56"/>
            <p:cNvPicPr preferRelativeResize="0"/>
            <p:nvPr/>
          </p:nvPicPr>
          <p:blipFill>
            <a:blip r:embed="rId5">
              <a:alphaModFix/>
            </a:blip>
            <a:stretch>
              <a:fillRect/>
            </a:stretch>
          </p:blipFill>
          <p:spPr>
            <a:xfrm>
              <a:off x="3211033" y="3117652"/>
              <a:ext cx="4081588" cy="1605646"/>
            </a:xfrm>
            <a:prstGeom prst="rect">
              <a:avLst/>
            </a:prstGeom>
            <a:noFill/>
            <a:ln>
              <a:noFill/>
            </a:ln>
          </p:spPr>
        </p:pic>
        <p:pic>
          <p:nvPicPr>
            <p:cNvPr id="57" name="Shape 57"/>
            <p:cNvPicPr preferRelativeResize="0"/>
            <p:nvPr/>
          </p:nvPicPr>
          <p:blipFill>
            <a:blip r:embed="rId6">
              <a:alphaModFix/>
            </a:blip>
            <a:stretch>
              <a:fillRect/>
            </a:stretch>
          </p:blipFill>
          <p:spPr>
            <a:xfrm>
              <a:off x="1930094" y="2100498"/>
              <a:ext cx="1280938" cy="2622800"/>
            </a:xfrm>
            <a:prstGeom prst="rect">
              <a:avLst/>
            </a:prstGeom>
            <a:noFill/>
            <a:ln>
              <a:noFill/>
            </a:ln>
          </p:spPr>
        </p:pic>
        <p:pic>
          <p:nvPicPr>
            <p:cNvPr id="58" name="Shape 58"/>
            <p:cNvPicPr preferRelativeResize="0"/>
            <p:nvPr/>
          </p:nvPicPr>
          <p:blipFill>
            <a:blip r:embed="rId7">
              <a:alphaModFix/>
            </a:blip>
            <a:stretch>
              <a:fillRect/>
            </a:stretch>
          </p:blipFill>
          <p:spPr>
            <a:xfrm>
              <a:off x="1930095" y="875499"/>
              <a:ext cx="3811486" cy="1224999"/>
            </a:xfrm>
            <a:prstGeom prst="rect">
              <a:avLst/>
            </a:prstGeom>
            <a:noFill/>
            <a:ln>
              <a:noFill/>
            </a:ln>
          </p:spPr>
        </p:pic>
        <p:sp>
          <p:nvSpPr>
            <p:cNvPr id="2" name="TextBox 1"/>
            <p:cNvSpPr txBox="1"/>
            <p:nvPr/>
          </p:nvSpPr>
          <p:spPr>
            <a:xfrm>
              <a:off x="3125972" y="2193576"/>
              <a:ext cx="2700670" cy="830997"/>
            </a:xfrm>
            <a:prstGeom prst="rect">
              <a:avLst/>
            </a:prstGeom>
            <a:noFill/>
          </p:spPr>
          <p:txBody>
            <a:bodyPr wrap="square" rtlCol="0">
              <a:spAutoFit/>
            </a:bodyPr>
            <a:lstStyle/>
            <a:p>
              <a:pPr algn="ctr"/>
              <a:r>
                <a:rPr lang="en-US" sz="1600" b="1" dirty="0"/>
                <a:t>ArcelorMittal Millennial Retention and Recruitment Strategy</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0" y="134900"/>
            <a:ext cx="5967000" cy="572700"/>
          </a:xfrm>
          <a:prstGeom prst="rect">
            <a:avLst/>
          </a:prstGeom>
        </p:spPr>
        <p:txBody>
          <a:bodyPr lIns="91425" tIns="91425" rIns="91425" bIns="91425" anchor="t" anchorCtr="0">
            <a:noAutofit/>
          </a:bodyPr>
          <a:lstStyle/>
          <a:p>
            <a:pPr lvl="0" algn="ctr">
              <a:spcBef>
                <a:spcPts val="0"/>
              </a:spcBef>
              <a:buNone/>
            </a:pPr>
            <a:r>
              <a:rPr lang="en" b="1">
                <a:solidFill>
                  <a:srgbClr val="666666"/>
                </a:solidFill>
                <a:latin typeface="Quicksand"/>
                <a:ea typeface="Quicksand"/>
                <a:cs typeface="Quicksand"/>
                <a:sym typeface="Quicksand"/>
              </a:rPr>
              <a:t>Retention Feasibility</a:t>
            </a:r>
          </a:p>
        </p:txBody>
      </p:sp>
      <p:sp>
        <p:nvSpPr>
          <p:cNvPr id="193" name="Shape 193"/>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Recruitment							</a:t>
            </a:r>
            <a:r>
              <a:rPr lang="en" sz="1100" b="1">
                <a:latin typeface="Quicksand"/>
                <a:ea typeface="Quicksand"/>
                <a:cs typeface="Quicksand"/>
                <a:sym typeface="Quicksand"/>
              </a:rPr>
              <a:t>Retention</a:t>
            </a:r>
          </a:p>
        </p:txBody>
      </p:sp>
      <p:sp>
        <p:nvSpPr>
          <p:cNvPr id="194" name="Shape 194"/>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a:latin typeface="Quicksand"/>
                <a:ea typeface="Quicksand"/>
                <a:cs typeface="Quicksand"/>
                <a:sym typeface="Quicksand"/>
              </a:rPr>
              <a:t>Logistics	     Feasibility	              </a:t>
            </a:r>
            <a:r>
              <a:rPr lang="en" sz="1100">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b="1">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195" name="Shape 195"/>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a:latin typeface="Quicksand"/>
                <a:ea typeface="Quicksand"/>
                <a:cs typeface="Quicksand"/>
                <a:sym typeface="Quicksand"/>
              </a:rPr>
              <a:t>Return on Investment</a:t>
            </a:r>
          </a:p>
        </p:txBody>
      </p:sp>
      <p:sp>
        <p:nvSpPr>
          <p:cNvPr id="202" name="Shape 202"/>
          <p:cNvSpPr txBox="1">
            <a:spLocks noGrp="1"/>
          </p:cNvSpPr>
          <p:nvPr>
            <p:ph type="body" idx="1"/>
          </p:nvPr>
        </p:nvSpPr>
        <p:spPr>
          <a:xfrm>
            <a:off x="231025" y="1686912"/>
            <a:ext cx="5328900" cy="1923600"/>
          </a:xfrm>
          <a:prstGeom prst="rect">
            <a:avLst/>
          </a:prstGeom>
        </p:spPr>
        <p:txBody>
          <a:bodyPr lIns="91425" tIns="91425" rIns="91425" bIns="91425" anchor="t" anchorCtr="0">
            <a:noAutofit/>
          </a:bodyPr>
          <a:lstStyle/>
          <a:p>
            <a:pPr marL="457200" lvl="0" indent="-228600" rtl="0">
              <a:spcBef>
                <a:spcPts val="0"/>
              </a:spcBef>
              <a:buFont typeface="Karla"/>
            </a:pPr>
            <a:r>
              <a:rPr lang="en">
                <a:latin typeface="Karla"/>
                <a:ea typeface="Karla"/>
                <a:cs typeface="Karla"/>
                <a:sym typeface="Karla"/>
              </a:rPr>
              <a:t>Employees take off 2 hours per week for 6 weeks to work with their teams</a:t>
            </a:r>
          </a:p>
          <a:p>
            <a:pPr marL="457200" lvl="0" indent="-228600" rtl="0">
              <a:spcBef>
                <a:spcPts val="0"/>
              </a:spcBef>
              <a:buFont typeface="Karla"/>
            </a:pPr>
            <a:r>
              <a:rPr lang="en">
                <a:latin typeface="Karla"/>
                <a:ea typeface="Karla"/>
                <a:cs typeface="Karla"/>
                <a:sym typeface="Karla"/>
              </a:rPr>
              <a:t>Winning Prize: $1000</a:t>
            </a:r>
          </a:p>
          <a:p>
            <a:pPr marL="457200" lvl="0" indent="-228600" rtl="0">
              <a:spcBef>
                <a:spcPts val="0"/>
              </a:spcBef>
              <a:buFont typeface="Karla"/>
            </a:pPr>
            <a:r>
              <a:rPr lang="en">
                <a:latin typeface="Karla"/>
                <a:ea typeface="Karla"/>
                <a:cs typeface="Karla"/>
                <a:sym typeface="Karla"/>
              </a:rPr>
              <a:t>Various cost implementation </a:t>
            </a:r>
          </a:p>
          <a:p>
            <a:pPr marL="457200" lvl="0" indent="-228600" rtl="0">
              <a:spcBef>
                <a:spcPts val="0"/>
              </a:spcBef>
              <a:buFont typeface="Karla"/>
            </a:pPr>
            <a:r>
              <a:rPr lang="en">
                <a:latin typeface="Karla"/>
                <a:ea typeface="Karla"/>
                <a:cs typeface="Karla"/>
                <a:sym typeface="Karla"/>
              </a:rPr>
              <a:t>No given budget to base the proposal on</a:t>
            </a:r>
          </a:p>
        </p:txBody>
      </p:sp>
      <p:pic>
        <p:nvPicPr>
          <p:cNvPr id="203" name="Shape 203"/>
          <p:cNvPicPr preferRelativeResize="0"/>
          <p:nvPr/>
        </p:nvPicPr>
        <p:blipFill>
          <a:blip r:embed="rId3">
            <a:alphaModFix/>
          </a:blip>
          <a:stretch>
            <a:fillRect/>
          </a:stretch>
        </p:blipFill>
        <p:spPr>
          <a:xfrm>
            <a:off x="5797398" y="1686912"/>
            <a:ext cx="2928350" cy="1647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pic>
        <p:nvPicPr>
          <p:cNvPr id="208" name="Shape 208" descr="recruitment.JPG"/>
          <p:cNvPicPr preferRelativeResize="0"/>
          <p:nvPr/>
        </p:nvPicPr>
        <p:blipFill rotWithShape="1">
          <a:blip r:embed="rId3">
            <a:alphaModFix/>
          </a:blip>
          <a:srcRect b="1215"/>
          <a:stretch/>
        </p:blipFill>
        <p:spPr>
          <a:xfrm>
            <a:off x="2171850" y="778525"/>
            <a:ext cx="4800299" cy="3707562"/>
          </a:xfrm>
          <a:prstGeom prst="rect">
            <a:avLst/>
          </a:prstGeom>
          <a:noFill/>
          <a:ln>
            <a:noFill/>
          </a:ln>
        </p:spPr>
      </p:pic>
      <p:sp>
        <p:nvSpPr>
          <p:cNvPr id="209" name="Shape 209"/>
          <p:cNvSpPr txBox="1">
            <a:spLocks noGrp="1"/>
          </p:cNvSpPr>
          <p:nvPr>
            <p:ph type="title"/>
          </p:nvPr>
        </p:nvSpPr>
        <p:spPr>
          <a:xfrm>
            <a:off x="0" y="147750"/>
            <a:ext cx="5988300" cy="572700"/>
          </a:xfrm>
          <a:prstGeom prst="rect">
            <a:avLst/>
          </a:prstGeom>
        </p:spPr>
        <p:txBody>
          <a:bodyPr lIns="91425" tIns="91425" rIns="91425" bIns="91425" anchor="t" anchorCtr="0">
            <a:noAutofit/>
          </a:bodyPr>
          <a:lstStyle/>
          <a:p>
            <a:pPr lvl="0" algn="ctr">
              <a:spcBef>
                <a:spcPts val="0"/>
              </a:spcBef>
              <a:buNone/>
            </a:pPr>
            <a:r>
              <a:rPr lang="en" b="1">
                <a:solidFill>
                  <a:srgbClr val="666666"/>
                </a:solidFill>
                <a:latin typeface="Quicksand"/>
                <a:ea typeface="Quicksand"/>
                <a:cs typeface="Quicksand"/>
                <a:sym typeface="Quicksand"/>
              </a:rPr>
              <a:t>Return on Investment</a:t>
            </a:r>
          </a:p>
        </p:txBody>
      </p:sp>
      <p:sp>
        <p:nvSpPr>
          <p:cNvPr id="210" name="Shape 210"/>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a:t>
            </a:r>
            <a:r>
              <a:rPr lang="en" sz="1100">
                <a:latin typeface="Quicksand"/>
                <a:ea typeface="Quicksand"/>
                <a:cs typeface="Quicksand"/>
                <a:sym typeface="Quicksand"/>
              </a:rPr>
              <a:t>Recruitment							Retention</a:t>
            </a:r>
          </a:p>
        </p:txBody>
      </p:sp>
      <p:sp>
        <p:nvSpPr>
          <p:cNvPr id="211" name="Shape 211"/>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a:latin typeface="Quicksand"/>
                <a:ea typeface="Quicksand"/>
                <a:cs typeface="Quicksand"/>
                <a:sym typeface="Quicksand"/>
              </a:rPr>
              <a:t>Logistics	     Feasibility	              </a:t>
            </a:r>
            <a:r>
              <a:rPr lang="en" sz="1100">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212" name="Shape 212"/>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 name="Shape 213"/>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 name="Shape 214"/>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 name="Shape 216"/>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 name="Shape 217"/>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 name="Shape 218"/>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b="1">
                <a:latin typeface="Quicksand"/>
                <a:ea typeface="Quicksand"/>
                <a:cs typeface="Quicksand"/>
                <a:sym typeface="Quicksand"/>
              </a:rPr>
              <a:t>Return on Investment</a:t>
            </a:r>
          </a:p>
        </p:txBody>
      </p:sp>
      <p:sp>
        <p:nvSpPr>
          <p:cNvPr id="219" name="Shape 219"/>
          <p:cNvSpPr txBox="1">
            <a:spLocks noGrp="1"/>
          </p:cNvSpPr>
          <p:nvPr>
            <p:ph type="body" idx="1"/>
          </p:nvPr>
        </p:nvSpPr>
        <p:spPr>
          <a:xfrm>
            <a:off x="334750" y="3863425"/>
            <a:ext cx="4596000" cy="465900"/>
          </a:xfrm>
          <a:prstGeom prst="rect">
            <a:avLst/>
          </a:prstGeom>
        </p:spPr>
        <p:txBody>
          <a:bodyPr lIns="91425" tIns="91425" rIns="91425" bIns="91425" anchor="t" anchorCtr="0">
            <a:noAutofit/>
          </a:bodyPr>
          <a:lstStyle/>
          <a:p>
            <a:pPr marL="0" lvl="0" indent="0" algn="ctr">
              <a:spcBef>
                <a:spcPts val="0"/>
              </a:spcBef>
              <a:buNone/>
            </a:pPr>
            <a:r>
              <a:rPr lang="en" sz="3000" b="1" u="sng">
                <a:latin typeface="Quicksand"/>
                <a:ea typeface="Quicksand"/>
                <a:cs typeface="Quicksand"/>
                <a:sym typeface="Quicksand"/>
              </a:rPr>
              <a:t>Recruitment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3"/>
        <p:cNvGrpSpPr/>
        <p:nvPr/>
      </p:nvGrpSpPr>
      <p:grpSpPr>
        <a:xfrm>
          <a:off x="0" y="0"/>
          <a:ext cx="0" cy="0"/>
          <a:chOff x="0" y="0"/>
          <a:chExt cx="0" cy="0"/>
        </a:xfrm>
      </p:grpSpPr>
      <p:pic>
        <p:nvPicPr>
          <p:cNvPr id="224" name="Shape 224" descr="retention.JPG"/>
          <p:cNvPicPr preferRelativeResize="0"/>
          <p:nvPr/>
        </p:nvPicPr>
        <p:blipFill rotWithShape="1">
          <a:blip r:embed="rId3">
            <a:alphaModFix/>
          </a:blip>
          <a:srcRect b="1951"/>
          <a:stretch/>
        </p:blipFill>
        <p:spPr>
          <a:xfrm>
            <a:off x="2440275" y="644250"/>
            <a:ext cx="4263449" cy="3821799"/>
          </a:xfrm>
          <a:prstGeom prst="rect">
            <a:avLst/>
          </a:prstGeom>
          <a:noFill/>
          <a:ln>
            <a:noFill/>
          </a:ln>
        </p:spPr>
      </p:pic>
      <p:sp>
        <p:nvSpPr>
          <p:cNvPr id="225" name="Shape 225"/>
          <p:cNvSpPr txBox="1">
            <a:spLocks noGrp="1"/>
          </p:cNvSpPr>
          <p:nvPr>
            <p:ph type="title"/>
          </p:nvPr>
        </p:nvSpPr>
        <p:spPr>
          <a:xfrm>
            <a:off x="0" y="147750"/>
            <a:ext cx="5988300" cy="572700"/>
          </a:xfrm>
          <a:prstGeom prst="rect">
            <a:avLst/>
          </a:prstGeom>
        </p:spPr>
        <p:txBody>
          <a:bodyPr lIns="91425" tIns="91425" rIns="91425" bIns="91425" anchor="t" anchorCtr="0">
            <a:noAutofit/>
          </a:bodyPr>
          <a:lstStyle/>
          <a:p>
            <a:pPr lvl="0" algn="ctr" rtl="0">
              <a:spcBef>
                <a:spcPts val="0"/>
              </a:spcBef>
              <a:buNone/>
            </a:pPr>
            <a:r>
              <a:rPr lang="en" b="1">
                <a:solidFill>
                  <a:srgbClr val="666666"/>
                </a:solidFill>
                <a:latin typeface="Quicksand"/>
                <a:ea typeface="Quicksand"/>
                <a:cs typeface="Quicksand"/>
                <a:sym typeface="Quicksand"/>
              </a:rPr>
              <a:t>Return on Investment</a:t>
            </a:r>
          </a:p>
        </p:txBody>
      </p:sp>
      <p:sp>
        <p:nvSpPr>
          <p:cNvPr id="226" name="Shape 226"/>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a:t>
            </a:r>
            <a:r>
              <a:rPr lang="en" sz="1100">
                <a:latin typeface="Quicksand"/>
                <a:ea typeface="Quicksand"/>
                <a:cs typeface="Quicksand"/>
                <a:sym typeface="Quicksand"/>
              </a:rPr>
              <a:t>Recruitment							Retention</a:t>
            </a:r>
          </a:p>
        </p:txBody>
      </p:sp>
      <p:sp>
        <p:nvSpPr>
          <p:cNvPr id="227" name="Shape 227"/>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a:latin typeface="Quicksand"/>
                <a:ea typeface="Quicksand"/>
                <a:cs typeface="Quicksand"/>
                <a:sym typeface="Quicksand"/>
              </a:rPr>
              <a:t>Logistics	     Feasibility	              </a:t>
            </a:r>
            <a:r>
              <a:rPr lang="en" sz="1100">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228" name="Shape 228"/>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 name="Shape 229"/>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 name="Shape 231"/>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 name="Shape 232"/>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b="1">
                <a:latin typeface="Quicksand"/>
                <a:ea typeface="Quicksand"/>
                <a:cs typeface="Quicksand"/>
                <a:sym typeface="Quicksand"/>
              </a:rPr>
              <a:t>Return on Investment</a:t>
            </a:r>
          </a:p>
        </p:txBody>
      </p:sp>
      <p:sp>
        <p:nvSpPr>
          <p:cNvPr id="235" name="Shape 235"/>
          <p:cNvSpPr txBox="1">
            <a:spLocks noGrp="1"/>
          </p:cNvSpPr>
          <p:nvPr>
            <p:ph type="body" idx="1"/>
          </p:nvPr>
        </p:nvSpPr>
        <p:spPr>
          <a:xfrm>
            <a:off x="4221600" y="3995950"/>
            <a:ext cx="4114800" cy="572700"/>
          </a:xfrm>
          <a:prstGeom prst="rect">
            <a:avLst/>
          </a:prstGeom>
        </p:spPr>
        <p:txBody>
          <a:bodyPr lIns="91425" tIns="91425" rIns="91425" bIns="91425" anchor="t" anchorCtr="0">
            <a:noAutofit/>
          </a:bodyPr>
          <a:lstStyle/>
          <a:p>
            <a:pPr marL="0" lvl="0" indent="0" algn="ctr" rtl="0">
              <a:spcBef>
                <a:spcPts val="0"/>
              </a:spcBef>
              <a:buNone/>
            </a:pPr>
            <a:r>
              <a:rPr lang="en" sz="3000" b="1" u="sng">
                <a:latin typeface="Quicksand"/>
                <a:ea typeface="Quicksand"/>
                <a:cs typeface="Quicksand"/>
                <a:sym typeface="Quicksand"/>
              </a:rPr>
              <a:t>Retention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p:nvPr/>
        </p:nvSpPr>
        <p:spPr>
          <a:xfrm>
            <a:off x="181775" y="1058625"/>
            <a:ext cx="1869600" cy="6522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Recruitment Strategy</a:t>
            </a:r>
          </a:p>
        </p:txBody>
      </p:sp>
      <p:sp>
        <p:nvSpPr>
          <p:cNvPr id="241" name="Shape 241"/>
          <p:cNvSpPr txBox="1"/>
          <p:nvPr/>
        </p:nvSpPr>
        <p:spPr>
          <a:xfrm>
            <a:off x="2437975" y="3867575"/>
            <a:ext cx="1703400" cy="5451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Recruitment Feasibility</a:t>
            </a:r>
          </a:p>
        </p:txBody>
      </p:sp>
      <p:sp>
        <p:nvSpPr>
          <p:cNvPr id="242" name="Shape 242"/>
          <p:cNvSpPr txBox="1"/>
          <p:nvPr/>
        </p:nvSpPr>
        <p:spPr>
          <a:xfrm>
            <a:off x="3999300" y="2330875"/>
            <a:ext cx="1464900" cy="6522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Retention Strategy</a:t>
            </a:r>
          </a:p>
        </p:txBody>
      </p:sp>
      <p:sp>
        <p:nvSpPr>
          <p:cNvPr id="243" name="Shape 243"/>
          <p:cNvSpPr txBox="1"/>
          <p:nvPr/>
        </p:nvSpPr>
        <p:spPr>
          <a:xfrm>
            <a:off x="7025525" y="2320075"/>
            <a:ext cx="1539900" cy="6738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Retention Feasibility</a:t>
            </a:r>
          </a:p>
        </p:txBody>
      </p:sp>
      <p:sp>
        <p:nvSpPr>
          <p:cNvPr id="244" name="Shape 244"/>
          <p:cNvSpPr txBox="1"/>
          <p:nvPr/>
        </p:nvSpPr>
        <p:spPr>
          <a:xfrm>
            <a:off x="7025525" y="3849350"/>
            <a:ext cx="1647000" cy="5451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Return on Investment</a:t>
            </a:r>
          </a:p>
        </p:txBody>
      </p:sp>
      <p:sp>
        <p:nvSpPr>
          <p:cNvPr id="245" name="Shape 245"/>
          <p:cNvSpPr txBox="1"/>
          <p:nvPr/>
        </p:nvSpPr>
        <p:spPr>
          <a:xfrm>
            <a:off x="973075" y="2505575"/>
            <a:ext cx="1755600" cy="5988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Recruitment Logistics</a:t>
            </a:r>
          </a:p>
        </p:txBody>
      </p:sp>
      <p:sp>
        <p:nvSpPr>
          <p:cNvPr id="246" name="Shape 246"/>
          <p:cNvSpPr txBox="1"/>
          <p:nvPr/>
        </p:nvSpPr>
        <p:spPr>
          <a:xfrm>
            <a:off x="5271850" y="1165725"/>
            <a:ext cx="1336800" cy="5451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666666"/>
                </a:solidFill>
                <a:latin typeface="Quicksand"/>
                <a:ea typeface="Quicksand"/>
                <a:cs typeface="Quicksand"/>
                <a:sym typeface="Quicksand"/>
              </a:rPr>
              <a:t>Retention Logistics</a:t>
            </a:r>
          </a:p>
        </p:txBody>
      </p:sp>
      <p:sp>
        <p:nvSpPr>
          <p:cNvPr id="247" name="Shape 247"/>
          <p:cNvSpPr/>
          <p:nvPr/>
        </p:nvSpPr>
        <p:spPr>
          <a:xfrm rot="-1507628">
            <a:off x="1135504" y="1810316"/>
            <a:ext cx="395640" cy="605116"/>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 name="Shape 248"/>
          <p:cNvSpPr/>
          <p:nvPr/>
        </p:nvSpPr>
        <p:spPr>
          <a:xfrm rot="-2228864">
            <a:off x="2192108" y="3186476"/>
            <a:ext cx="395944" cy="598985"/>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 name="Shape 249"/>
          <p:cNvSpPr/>
          <p:nvPr/>
        </p:nvSpPr>
        <p:spPr>
          <a:xfrm rot="1435672">
            <a:off x="3796096" y="3133210"/>
            <a:ext cx="352822" cy="598881"/>
          </a:xfrm>
          <a:prstGeom prst="up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 name="Shape 250"/>
          <p:cNvSpPr/>
          <p:nvPr/>
        </p:nvSpPr>
        <p:spPr>
          <a:xfrm rot="2057816">
            <a:off x="4790681" y="1689617"/>
            <a:ext cx="384928" cy="598691"/>
          </a:xfrm>
          <a:prstGeom prst="up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rot="-2597694">
            <a:off x="6563629" y="1759738"/>
            <a:ext cx="384977" cy="598889"/>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 name="Shape 252"/>
          <p:cNvSpPr/>
          <p:nvPr/>
        </p:nvSpPr>
        <p:spPr>
          <a:xfrm>
            <a:off x="7445275" y="3122450"/>
            <a:ext cx="395700" cy="545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53" name="Shape 253"/>
          <p:cNvPicPr preferRelativeResize="0"/>
          <p:nvPr/>
        </p:nvPicPr>
        <p:blipFill>
          <a:blip r:embed="rId3">
            <a:alphaModFix/>
          </a:blip>
          <a:stretch>
            <a:fillRect/>
          </a:stretch>
        </p:blipFill>
        <p:spPr>
          <a:xfrm>
            <a:off x="-227100" y="-57050"/>
            <a:ext cx="2110600" cy="105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p:nvPr/>
        </p:nvSpPr>
        <p:spPr>
          <a:xfrm>
            <a:off x="181775" y="1058625"/>
            <a:ext cx="1869600" cy="6522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666666"/>
                </a:solidFill>
                <a:latin typeface="Quicksand"/>
                <a:ea typeface="Quicksand"/>
                <a:cs typeface="Quicksand"/>
                <a:sym typeface="Quicksand"/>
              </a:rPr>
              <a:t>Recruitment Strategy</a:t>
            </a:r>
          </a:p>
        </p:txBody>
      </p:sp>
      <p:sp>
        <p:nvSpPr>
          <p:cNvPr id="65" name="Shape 65"/>
          <p:cNvSpPr txBox="1"/>
          <p:nvPr/>
        </p:nvSpPr>
        <p:spPr>
          <a:xfrm>
            <a:off x="2342550" y="3882225"/>
            <a:ext cx="1703400" cy="5451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666666"/>
                </a:solidFill>
                <a:latin typeface="Quicksand"/>
                <a:ea typeface="Quicksand"/>
                <a:cs typeface="Quicksand"/>
                <a:sym typeface="Quicksand"/>
              </a:rPr>
              <a:t>Recruitment Feasibility</a:t>
            </a:r>
          </a:p>
        </p:txBody>
      </p:sp>
      <p:sp>
        <p:nvSpPr>
          <p:cNvPr id="66" name="Shape 66"/>
          <p:cNvSpPr txBox="1"/>
          <p:nvPr/>
        </p:nvSpPr>
        <p:spPr>
          <a:xfrm>
            <a:off x="3999300" y="2330875"/>
            <a:ext cx="1464900" cy="6522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666666"/>
                </a:solidFill>
                <a:latin typeface="Quicksand"/>
                <a:ea typeface="Quicksand"/>
                <a:cs typeface="Quicksand"/>
                <a:sym typeface="Quicksand"/>
              </a:rPr>
              <a:t>Retention Strategy</a:t>
            </a:r>
          </a:p>
        </p:txBody>
      </p:sp>
      <p:sp>
        <p:nvSpPr>
          <p:cNvPr id="67" name="Shape 67"/>
          <p:cNvSpPr txBox="1"/>
          <p:nvPr/>
        </p:nvSpPr>
        <p:spPr>
          <a:xfrm>
            <a:off x="7025525" y="2320075"/>
            <a:ext cx="1539900" cy="6738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666666"/>
                </a:solidFill>
                <a:latin typeface="Quicksand"/>
                <a:ea typeface="Quicksand"/>
                <a:cs typeface="Quicksand"/>
                <a:sym typeface="Quicksand"/>
              </a:rPr>
              <a:t>Retention Feasibility</a:t>
            </a:r>
          </a:p>
        </p:txBody>
      </p:sp>
      <p:sp>
        <p:nvSpPr>
          <p:cNvPr id="68" name="Shape 68"/>
          <p:cNvSpPr txBox="1"/>
          <p:nvPr/>
        </p:nvSpPr>
        <p:spPr>
          <a:xfrm>
            <a:off x="7025525" y="3849350"/>
            <a:ext cx="1647000" cy="5451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666666"/>
                </a:solidFill>
                <a:latin typeface="Quicksand"/>
                <a:ea typeface="Quicksand"/>
                <a:cs typeface="Quicksand"/>
                <a:sym typeface="Quicksand"/>
              </a:rPr>
              <a:t>Return on Investment</a:t>
            </a:r>
          </a:p>
        </p:txBody>
      </p:sp>
      <p:sp>
        <p:nvSpPr>
          <p:cNvPr id="69" name="Shape 69"/>
          <p:cNvSpPr txBox="1"/>
          <p:nvPr/>
        </p:nvSpPr>
        <p:spPr>
          <a:xfrm>
            <a:off x="820400" y="2542625"/>
            <a:ext cx="1755600" cy="5988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666666"/>
                </a:solidFill>
                <a:latin typeface="Quicksand"/>
                <a:ea typeface="Quicksand"/>
                <a:cs typeface="Quicksand"/>
                <a:sym typeface="Quicksand"/>
              </a:rPr>
              <a:t>Recruitment Logistics</a:t>
            </a:r>
          </a:p>
        </p:txBody>
      </p:sp>
      <p:sp>
        <p:nvSpPr>
          <p:cNvPr id="70" name="Shape 70"/>
          <p:cNvSpPr txBox="1"/>
          <p:nvPr/>
        </p:nvSpPr>
        <p:spPr>
          <a:xfrm>
            <a:off x="5271850" y="1165725"/>
            <a:ext cx="1336800" cy="5451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666666"/>
                </a:solidFill>
                <a:latin typeface="Quicksand"/>
                <a:ea typeface="Quicksand"/>
                <a:cs typeface="Quicksand"/>
                <a:sym typeface="Quicksand"/>
              </a:rPr>
              <a:t>Retention Logistics</a:t>
            </a:r>
          </a:p>
        </p:txBody>
      </p:sp>
      <p:sp>
        <p:nvSpPr>
          <p:cNvPr id="71" name="Shape 71"/>
          <p:cNvSpPr/>
          <p:nvPr/>
        </p:nvSpPr>
        <p:spPr>
          <a:xfrm rot="-813090">
            <a:off x="1135516" y="1899753"/>
            <a:ext cx="395614" cy="60502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rot="-2228864">
            <a:off x="1939633" y="3272276"/>
            <a:ext cx="395944" cy="598985"/>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rot="1435672">
            <a:off x="3796096" y="3133210"/>
            <a:ext cx="352822" cy="598881"/>
          </a:xfrm>
          <a:prstGeom prst="up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rot="2057816">
            <a:off x="4790681" y="1689617"/>
            <a:ext cx="384928" cy="598691"/>
          </a:xfrm>
          <a:prstGeom prst="up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rot="-2597694">
            <a:off x="6563629" y="1759738"/>
            <a:ext cx="384977" cy="598889"/>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7651175" y="3213412"/>
            <a:ext cx="395700" cy="545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185375"/>
            <a:ext cx="5967000" cy="572700"/>
          </a:xfrm>
          <a:prstGeom prst="rect">
            <a:avLst/>
          </a:prstGeom>
        </p:spPr>
        <p:txBody>
          <a:bodyPr lIns="91425" tIns="91425" rIns="91425" bIns="91425" anchor="t" anchorCtr="0">
            <a:noAutofit/>
          </a:bodyPr>
          <a:lstStyle/>
          <a:p>
            <a:pPr lvl="0" algn="ctr" rtl="0">
              <a:spcBef>
                <a:spcPts val="0"/>
              </a:spcBef>
              <a:buNone/>
            </a:pPr>
            <a:r>
              <a:rPr lang="en" b="1">
                <a:solidFill>
                  <a:srgbClr val="666666"/>
                </a:solidFill>
                <a:latin typeface="Quicksand"/>
                <a:ea typeface="Quicksand"/>
                <a:cs typeface="Quicksand"/>
                <a:sym typeface="Quicksand"/>
              </a:rPr>
              <a:t>Recruitment Strategy</a:t>
            </a:r>
          </a:p>
        </p:txBody>
      </p:sp>
      <p:pic>
        <p:nvPicPr>
          <p:cNvPr id="82" name="Shape 82"/>
          <p:cNvPicPr preferRelativeResize="0"/>
          <p:nvPr/>
        </p:nvPicPr>
        <p:blipFill>
          <a:blip r:embed="rId3">
            <a:alphaModFix/>
          </a:blip>
          <a:stretch>
            <a:fillRect/>
          </a:stretch>
        </p:blipFill>
        <p:spPr>
          <a:xfrm>
            <a:off x="6424098" y="1424112"/>
            <a:ext cx="2516624" cy="2295274"/>
          </a:xfrm>
          <a:prstGeom prst="rect">
            <a:avLst/>
          </a:prstGeom>
          <a:noFill/>
          <a:ln>
            <a:noFill/>
          </a:ln>
        </p:spPr>
      </p:pic>
      <p:sp>
        <p:nvSpPr>
          <p:cNvPr id="83" name="Shape 83"/>
          <p:cNvSpPr txBox="1">
            <a:spLocks noGrp="1"/>
          </p:cNvSpPr>
          <p:nvPr>
            <p:ph type="body" idx="1"/>
          </p:nvPr>
        </p:nvSpPr>
        <p:spPr>
          <a:xfrm>
            <a:off x="143500" y="1458496"/>
            <a:ext cx="5108700" cy="2430900"/>
          </a:xfrm>
          <a:prstGeom prst="rect">
            <a:avLst/>
          </a:prstGeom>
        </p:spPr>
        <p:txBody>
          <a:bodyPr lIns="91425" tIns="91425" rIns="91425" bIns="91425" anchor="t" anchorCtr="0">
            <a:noAutofit/>
          </a:bodyPr>
          <a:lstStyle/>
          <a:p>
            <a:pPr marL="457200" lvl="0" indent="-228600" rtl="0">
              <a:spcBef>
                <a:spcPts val="0"/>
              </a:spcBef>
              <a:buFont typeface="Karla"/>
            </a:pPr>
            <a:r>
              <a:rPr lang="en">
                <a:latin typeface="Karla"/>
                <a:ea typeface="Karla"/>
                <a:cs typeface="Karla"/>
                <a:sym typeface="Karla"/>
              </a:rPr>
              <a:t>Entice millennial students to learn more about ArcelorMittal</a:t>
            </a:r>
          </a:p>
          <a:p>
            <a:pPr marL="457200" lvl="0" indent="-228600" rtl="0">
              <a:spcBef>
                <a:spcPts val="0"/>
              </a:spcBef>
              <a:buFont typeface="Karla"/>
            </a:pPr>
            <a:r>
              <a:rPr lang="en">
                <a:latin typeface="Karla"/>
                <a:ea typeface="Karla"/>
                <a:cs typeface="Karla"/>
                <a:sym typeface="Karla"/>
              </a:rPr>
              <a:t>Gather crucial data about what these students value in the workplace</a:t>
            </a:r>
          </a:p>
          <a:p>
            <a:pPr marL="457200" lvl="0" indent="-228600" rtl="0">
              <a:spcBef>
                <a:spcPts val="0"/>
              </a:spcBef>
              <a:buFont typeface="Karla"/>
            </a:pPr>
            <a:r>
              <a:rPr lang="en">
                <a:latin typeface="Karla"/>
                <a:ea typeface="Karla"/>
                <a:cs typeface="Karla"/>
                <a:sym typeface="Karla"/>
              </a:rPr>
              <a:t>Gain brand recognition from use of water bottles on campus </a:t>
            </a:r>
          </a:p>
        </p:txBody>
      </p:sp>
      <p:sp>
        <p:nvSpPr>
          <p:cNvPr id="84" name="Shape 84"/>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Recruitment</a:t>
            </a:r>
            <a:r>
              <a:rPr lang="en" sz="1100">
                <a:latin typeface="Quicksand"/>
                <a:ea typeface="Quicksand"/>
                <a:cs typeface="Quicksand"/>
                <a:sym typeface="Quicksand"/>
              </a:rPr>
              <a:t>							Retention</a:t>
            </a:r>
          </a:p>
        </p:txBody>
      </p:sp>
      <p:sp>
        <p:nvSpPr>
          <p:cNvPr id="85" name="Shape 85"/>
          <p:cNvSpPr txBox="1"/>
          <p:nvPr/>
        </p:nvSpPr>
        <p:spPr>
          <a:xfrm>
            <a:off x="-327350" y="4790756"/>
            <a:ext cx="8133300" cy="533700"/>
          </a:xfrm>
          <a:prstGeom prst="rect">
            <a:avLst/>
          </a:prstGeom>
          <a:noFill/>
          <a:ln>
            <a:noFill/>
          </a:ln>
        </p:spPr>
        <p:txBody>
          <a:bodyPr lIns="91425" tIns="91425" rIns="91425" bIns="91425" anchor="t" anchorCtr="0">
            <a:noAutofit/>
          </a:bodyPr>
          <a:lstStyle/>
          <a:p>
            <a:pPr lv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Strategy</a:t>
            </a:r>
            <a:r>
              <a:rPr lang="en"/>
              <a:t>        </a:t>
            </a:r>
            <a:r>
              <a:rPr lang="en" sz="1100">
                <a:latin typeface="Quicksand"/>
                <a:ea typeface="Quicksand"/>
                <a:cs typeface="Quicksand"/>
                <a:sym typeface="Quicksand"/>
              </a:rPr>
              <a:t>Logistics	     Feasibility	              </a:t>
            </a:r>
            <a:r>
              <a:rPr lang="en" sz="1100">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86" name="Shape 86"/>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a:spcBef>
                <a:spcPts val="0"/>
              </a:spcBef>
              <a:buNone/>
            </a:pPr>
            <a:r>
              <a:rPr lang="en" sz="1100">
                <a:latin typeface="Quicksand"/>
                <a:ea typeface="Quicksand"/>
                <a:cs typeface="Quicksand"/>
                <a:sym typeface="Quicksand"/>
              </a:rPr>
              <a:t>Return on Investment</a:t>
            </a:r>
          </a:p>
        </p:txBody>
      </p:sp>
      <p:pic>
        <p:nvPicPr>
          <p:cNvPr id="93" name="Shape 93"/>
          <p:cNvPicPr preferRelativeResize="0"/>
          <p:nvPr/>
        </p:nvPicPr>
        <p:blipFill rotWithShape="1">
          <a:blip r:embed="rId4">
            <a:alphaModFix/>
          </a:blip>
          <a:srcRect r="32718"/>
          <a:stretch/>
        </p:blipFill>
        <p:spPr>
          <a:xfrm>
            <a:off x="4494225" y="1920500"/>
            <a:ext cx="1851799" cy="275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0" y="156300"/>
            <a:ext cx="5945400" cy="572700"/>
          </a:xfrm>
          <a:prstGeom prst="rect">
            <a:avLst/>
          </a:prstGeom>
        </p:spPr>
        <p:txBody>
          <a:bodyPr lIns="91425" tIns="91425" rIns="91425" bIns="91425" anchor="t" anchorCtr="0">
            <a:noAutofit/>
          </a:bodyPr>
          <a:lstStyle/>
          <a:p>
            <a:pPr lvl="0" algn="ctr">
              <a:spcBef>
                <a:spcPts val="0"/>
              </a:spcBef>
              <a:buNone/>
            </a:pPr>
            <a:r>
              <a:rPr lang="en" b="1">
                <a:solidFill>
                  <a:srgbClr val="666666"/>
                </a:solidFill>
                <a:latin typeface="Quicksand"/>
                <a:ea typeface="Quicksand"/>
                <a:cs typeface="Quicksand"/>
                <a:sym typeface="Quicksand"/>
              </a:rPr>
              <a:t>How will this work?</a:t>
            </a:r>
          </a:p>
        </p:txBody>
      </p:sp>
      <p:sp>
        <p:nvSpPr>
          <p:cNvPr id="99" name="Shape 99"/>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Recruitment</a:t>
            </a:r>
            <a:r>
              <a:rPr lang="en" sz="1100">
                <a:latin typeface="Quicksand"/>
                <a:ea typeface="Quicksand"/>
                <a:cs typeface="Quicksand"/>
                <a:sym typeface="Quicksand"/>
              </a:rPr>
              <a:t>							Retention</a:t>
            </a:r>
          </a:p>
        </p:txBody>
      </p:sp>
      <p:sp>
        <p:nvSpPr>
          <p:cNvPr id="100" name="Shape 100"/>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b="1">
                <a:latin typeface="Quicksand"/>
                <a:ea typeface="Quicksand"/>
                <a:cs typeface="Quicksand"/>
                <a:sym typeface="Quicksand"/>
              </a:rPr>
              <a:t>Logistics</a:t>
            </a:r>
            <a:r>
              <a:rPr lang="en" sz="1100">
                <a:latin typeface="Quicksand"/>
                <a:ea typeface="Quicksand"/>
                <a:cs typeface="Quicksand"/>
                <a:sym typeface="Quicksand"/>
              </a:rPr>
              <a:t>	     Feasibility	              </a:t>
            </a:r>
            <a:r>
              <a:rPr lang="en" sz="1100">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101" name="Shape 101"/>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a:latin typeface="Quicksand"/>
                <a:ea typeface="Quicksand"/>
                <a:cs typeface="Quicksand"/>
                <a:sym typeface="Quicksand"/>
              </a:rPr>
              <a:t>Return on Investment</a:t>
            </a:r>
          </a:p>
        </p:txBody>
      </p:sp>
      <p:pic>
        <p:nvPicPr>
          <p:cNvPr id="108" name="Shape 108" descr="mich state logo.png"/>
          <p:cNvPicPr preferRelativeResize="0"/>
          <p:nvPr/>
        </p:nvPicPr>
        <p:blipFill>
          <a:blip r:embed="rId3">
            <a:alphaModFix/>
          </a:blip>
          <a:stretch>
            <a:fillRect/>
          </a:stretch>
        </p:blipFill>
        <p:spPr>
          <a:xfrm>
            <a:off x="7338650" y="2943137"/>
            <a:ext cx="1660223" cy="1545875"/>
          </a:xfrm>
          <a:prstGeom prst="rect">
            <a:avLst/>
          </a:prstGeom>
          <a:noFill/>
          <a:ln>
            <a:noFill/>
          </a:ln>
        </p:spPr>
      </p:pic>
      <p:pic>
        <p:nvPicPr>
          <p:cNvPr id="109" name="Shape 109" descr="purdue logo.png"/>
          <p:cNvPicPr preferRelativeResize="0"/>
          <p:nvPr/>
        </p:nvPicPr>
        <p:blipFill>
          <a:blip r:embed="rId4">
            <a:alphaModFix/>
          </a:blip>
          <a:stretch>
            <a:fillRect/>
          </a:stretch>
        </p:blipFill>
        <p:spPr>
          <a:xfrm>
            <a:off x="94324" y="2734624"/>
            <a:ext cx="1862964" cy="1714024"/>
          </a:xfrm>
          <a:prstGeom prst="rect">
            <a:avLst/>
          </a:prstGeom>
          <a:noFill/>
          <a:ln>
            <a:noFill/>
          </a:ln>
        </p:spPr>
      </p:pic>
      <p:pic>
        <p:nvPicPr>
          <p:cNvPr id="110" name="Shape 110"/>
          <p:cNvPicPr preferRelativeResize="0"/>
          <p:nvPr/>
        </p:nvPicPr>
        <p:blipFill>
          <a:blip r:embed="rId5">
            <a:alphaModFix/>
          </a:blip>
          <a:stretch>
            <a:fillRect/>
          </a:stretch>
        </p:blipFill>
        <p:spPr>
          <a:xfrm>
            <a:off x="1518400" y="1111537"/>
            <a:ext cx="2168325" cy="1280976"/>
          </a:xfrm>
          <a:prstGeom prst="rect">
            <a:avLst/>
          </a:prstGeom>
          <a:noFill/>
          <a:ln>
            <a:noFill/>
          </a:ln>
        </p:spPr>
      </p:pic>
      <p:pic>
        <p:nvPicPr>
          <p:cNvPr id="111" name="Shape 111"/>
          <p:cNvPicPr preferRelativeResize="0"/>
          <p:nvPr/>
        </p:nvPicPr>
        <p:blipFill>
          <a:blip r:embed="rId6">
            <a:alphaModFix/>
          </a:blip>
          <a:stretch>
            <a:fillRect/>
          </a:stretch>
        </p:blipFill>
        <p:spPr>
          <a:xfrm>
            <a:off x="3686725" y="2538600"/>
            <a:ext cx="1770550" cy="1743096"/>
          </a:xfrm>
          <a:prstGeom prst="rect">
            <a:avLst/>
          </a:prstGeom>
          <a:noFill/>
          <a:ln>
            <a:noFill/>
          </a:ln>
        </p:spPr>
      </p:pic>
      <p:pic>
        <p:nvPicPr>
          <p:cNvPr id="112" name="Shape 112"/>
          <p:cNvPicPr preferRelativeResize="0"/>
          <p:nvPr/>
        </p:nvPicPr>
        <p:blipFill>
          <a:blip r:embed="rId7">
            <a:alphaModFix/>
          </a:blip>
          <a:stretch>
            <a:fillRect/>
          </a:stretch>
        </p:blipFill>
        <p:spPr>
          <a:xfrm>
            <a:off x="5838834" y="1025975"/>
            <a:ext cx="1450214" cy="18316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Shape 117"/>
          <p:cNvSpPr/>
          <p:nvPr/>
        </p:nvSpPr>
        <p:spPr>
          <a:xfrm>
            <a:off x="279200" y="-75175"/>
            <a:ext cx="3876390" cy="3994542"/>
          </a:xfrm>
          <a:prstGeom prst="irregularSeal1">
            <a:avLst/>
          </a:prstGeom>
          <a:solidFill>
            <a:schemeClr val="accent4"/>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txBox="1"/>
          <p:nvPr/>
        </p:nvSpPr>
        <p:spPr>
          <a:xfrm>
            <a:off x="1262725" y="1042600"/>
            <a:ext cx="1986600" cy="1299300"/>
          </a:xfrm>
          <a:prstGeom prst="rect">
            <a:avLst/>
          </a:prstGeom>
          <a:noFill/>
          <a:ln>
            <a:noFill/>
          </a:ln>
        </p:spPr>
        <p:txBody>
          <a:bodyPr lIns="91425" tIns="91425" rIns="91425" bIns="91425" anchor="t" anchorCtr="0">
            <a:noAutofit/>
          </a:bodyPr>
          <a:lstStyle/>
          <a:p>
            <a:pPr lvl="0">
              <a:spcBef>
                <a:spcPts val="0"/>
              </a:spcBef>
              <a:buNone/>
            </a:pPr>
            <a:r>
              <a:rPr lang="en" sz="1200"/>
              <a:t>LEARN MORE ABOUT THE COMPANY AND GET A </a:t>
            </a:r>
            <a:r>
              <a:rPr lang="en" sz="1200" b="1" u="sng">
                <a:solidFill>
                  <a:srgbClr val="FF0000"/>
                </a:solidFill>
              </a:rPr>
              <a:t>FREE </a:t>
            </a:r>
            <a:r>
              <a:rPr lang="en" sz="1200"/>
              <a:t>STAINLESS STEEL WATER BOTTLE!</a:t>
            </a:r>
          </a:p>
          <a:p>
            <a:pPr lvl="0">
              <a:spcBef>
                <a:spcPts val="0"/>
              </a:spcBef>
              <a:buNone/>
            </a:pPr>
            <a:endParaRPr sz="1200"/>
          </a:p>
          <a:p>
            <a:pPr lvl="0">
              <a:spcBef>
                <a:spcPts val="0"/>
              </a:spcBef>
              <a:buNone/>
            </a:pPr>
            <a:r>
              <a:rPr lang="en" sz="1200"/>
              <a:t>***Must complete survey (link below) and bring confirmation code to event</a:t>
            </a:r>
          </a:p>
        </p:txBody>
      </p:sp>
      <p:pic>
        <p:nvPicPr>
          <p:cNvPr id="119" name="Shape 119" descr="ArcelorMittal-logo1.jpg"/>
          <p:cNvPicPr preferRelativeResize="0"/>
          <p:nvPr/>
        </p:nvPicPr>
        <p:blipFill>
          <a:blip r:embed="rId4">
            <a:alphaModFix/>
          </a:blip>
          <a:stretch>
            <a:fillRect/>
          </a:stretch>
        </p:blipFill>
        <p:spPr>
          <a:xfrm>
            <a:off x="0" y="4231400"/>
            <a:ext cx="6421325" cy="912100"/>
          </a:xfrm>
          <a:prstGeom prst="rect">
            <a:avLst/>
          </a:prstGeom>
          <a:noFill/>
          <a:ln>
            <a:noFill/>
          </a:ln>
        </p:spPr>
      </p:pic>
      <p:sp>
        <p:nvSpPr>
          <p:cNvPr id="120" name="Shape 120"/>
          <p:cNvSpPr/>
          <p:nvPr/>
        </p:nvSpPr>
        <p:spPr>
          <a:xfrm>
            <a:off x="6496475" y="1417425"/>
            <a:ext cx="2566500" cy="3283500"/>
          </a:xfrm>
          <a:prstGeom prst="wedgeRectCallout">
            <a:avLst>
              <a:gd name="adj1" fmla="val -20833"/>
              <a:gd name="adj2" fmla="val 62500"/>
            </a:avLst>
          </a:prstGeom>
          <a:solidFill>
            <a:schemeClr val="accent4"/>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txBox="1"/>
          <p:nvPr/>
        </p:nvSpPr>
        <p:spPr>
          <a:xfrm>
            <a:off x="6496475" y="1341225"/>
            <a:ext cx="2566500" cy="3371700"/>
          </a:xfrm>
          <a:prstGeom prst="rect">
            <a:avLst/>
          </a:prstGeom>
          <a:noFill/>
          <a:ln>
            <a:noFill/>
          </a:ln>
        </p:spPr>
        <p:txBody>
          <a:bodyPr lIns="91425" tIns="91425" rIns="91425" bIns="91425" anchor="t" anchorCtr="0">
            <a:noAutofit/>
          </a:bodyPr>
          <a:lstStyle/>
          <a:p>
            <a:pPr lvl="0">
              <a:spcBef>
                <a:spcPts val="0"/>
              </a:spcBef>
              <a:buNone/>
            </a:pPr>
            <a:r>
              <a:rPr lang="en" sz="2400" b="1">
                <a:latin typeface="Comic Sans MS"/>
                <a:ea typeface="Comic Sans MS"/>
                <a:cs typeface="Comic Sans MS"/>
                <a:sym typeface="Comic Sans MS"/>
              </a:rPr>
              <a:t>What</a:t>
            </a:r>
            <a:r>
              <a:rPr lang="en" sz="2400">
                <a:latin typeface="Comic Sans MS"/>
                <a:ea typeface="Comic Sans MS"/>
                <a:cs typeface="Comic Sans MS"/>
                <a:sym typeface="Comic Sans MS"/>
              </a:rPr>
              <a:t>: ArcelorMittal information session</a:t>
            </a:r>
          </a:p>
          <a:p>
            <a:pPr lvl="0">
              <a:spcBef>
                <a:spcPts val="0"/>
              </a:spcBef>
              <a:buNone/>
            </a:pPr>
            <a:endParaRPr sz="2400">
              <a:latin typeface="Comic Sans MS"/>
              <a:ea typeface="Comic Sans MS"/>
              <a:cs typeface="Comic Sans MS"/>
              <a:sym typeface="Comic Sans MS"/>
            </a:endParaRPr>
          </a:p>
          <a:p>
            <a:pPr lvl="0">
              <a:spcBef>
                <a:spcPts val="0"/>
              </a:spcBef>
              <a:buNone/>
            </a:pPr>
            <a:r>
              <a:rPr lang="en" sz="2400" b="1">
                <a:latin typeface="Comic Sans MS"/>
                <a:ea typeface="Comic Sans MS"/>
                <a:cs typeface="Comic Sans MS"/>
                <a:sym typeface="Comic Sans MS"/>
              </a:rPr>
              <a:t>When</a:t>
            </a:r>
            <a:r>
              <a:rPr lang="en" sz="2400">
                <a:latin typeface="Comic Sans MS"/>
                <a:ea typeface="Comic Sans MS"/>
                <a:cs typeface="Comic Sans MS"/>
                <a:sym typeface="Comic Sans MS"/>
              </a:rPr>
              <a:t>: Thursday, 9/24</a:t>
            </a:r>
          </a:p>
          <a:p>
            <a:pPr lvl="0">
              <a:spcBef>
                <a:spcPts val="0"/>
              </a:spcBef>
              <a:buNone/>
            </a:pPr>
            <a:endParaRPr sz="2400">
              <a:latin typeface="Comic Sans MS"/>
              <a:ea typeface="Comic Sans MS"/>
              <a:cs typeface="Comic Sans MS"/>
              <a:sym typeface="Comic Sans MS"/>
            </a:endParaRPr>
          </a:p>
          <a:p>
            <a:pPr lvl="0">
              <a:spcBef>
                <a:spcPts val="0"/>
              </a:spcBef>
              <a:buNone/>
            </a:pPr>
            <a:r>
              <a:rPr lang="en" sz="2400" b="1">
                <a:latin typeface="Comic Sans MS"/>
                <a:ea typeface="Comic Sans MS"/>
                <a:cs typeface="Comic Sans MS"/>
                <a:sym typeface="Comic Sans MS"/>
              </a:rPr>
              <a:t>Where</a:t>
            </a:r>
            <a:r>
              <a:rPr lang="en" sz="2400">
                <a:latin typeface="Comic Sans MS"/>
                <a:ea typeface="Comic Sans MS"/>
                <a:cs typeface="Comic Sans MS"/>
                <a:sym typeface="Comic Sans MS"/>
              </a:rPr>
              <a:t>: HH2083</a:t>
            </a:r>
          </a:p>
        </p:txBody>
      </p:sp>
      <p:sp>
        <p:nvSpPr>
          <p:cNvPr id="122" name="Shape 122"/>
          <p:cNvSpPr txBox="1"/>
          <p:nvPr/>
        </p:nvSpPr>
        <p:spPr>
          <a:xfrm>
            <a:off x="2437525" y="4445525"/>
            <a:ext cx="3360900" cy="494100"/>
          </a:xfrm>
          <a:prstGeom prst="rect">
            <a:avLst/>
          </a:prstGeom>
          <a:noFill/>
          <a:ln>
            <a:noFill/>
          </a:ln>
        </p:spPr>
        <p:txBody>
          <a:bodyPr lIns="91425" tIns="91425" rIns="91425" bIns="91425" anchor="t" anchorCtr="0">
            <a:noAutofit/>
          </a:bodyPr>
          <a:lstStyle/>
          <a:p>
            <a:pPr lvl="0">
              <a:spcBef>
                <a:spcPts val="0"/>
              </a:spcBef>
              <a:buNone/>
            </a:pPr>
            <a:r>
              <a:rPr lang="en" sz="1200" b="1" i="1"/>
              <a:t>TAKE OUR SURVEY: </a:t>
            </a:r>
            <a:r>
              <a:rPr lang="en" sz="1200" u="sng">
                <a:solidFill>
                  <a:schemeClr val="hlink"/>
                </a:solidFill>
                <a:hlinkClick r:id="rId5"/>
              </a:rPr>
              <a:t>https://www.surveymonkey.com/r/8C77TNS</a:t>
            </a:r>
          </a:p>
          <a:p>
            <a:pPr lvl="0">
              <a:spcBef>
                <a:spcPts val="0"/>
              </a:spcBef>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0" y="163975"/>
            <a:ext cx="5967000" cy="572700"/>
          </a:xfrm>
          <a:prstGeom prst="rect">
            <a:avLst/>
          </a:prstGeom>
        </p:spPr>
        <p:txBody>
          <a:bodyPr lIns="91425" tIns="91425" rIns="91425" bIns="91425" anchor="t" anchorCtr="0">
            <a:noAutofit/>
          </a:bodyPr>
          <a:lstStyle/>
          <a:p>
            <a:pPr lvl="0" algn="ctr">
              <a:spcBef>
                <a:spcPts val="0"/>
              </a:spcBef>
              <a:buNone/>
            </a:pPr>
            <a:r>
              <a:rPr lang="en" b="1">
                <a:solidFill>
                  <a:srgbClr val="666666"/>
                </a:solidFill>
                <a:latin typeface="Quicksand"/>
                <a:ea typeface="Quicksand"/>
                <a:cs typeface="Quicksand"/>
                <a:sym typeface="Quicksand"/>
              </a:rPr>
              <a:t>Sample Survey</a:t>
            </a:r>
          </a:p>
        </p:txBody>
      </p:sp>
      <p:sp>
        <p:nvSpPr>
          <p:cNvPr id="128" name="Shape 128"/>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Recruitment</a:t>
            </a:r>
            <a:r>
              <a:rPr lang="en" sz="1100">
                <a:latin typeface="Quicksand"/>
                <a:ea typeface="Quicksand"/>
                <a:cs typeface="Quicksand"/>
                <a:sym typeface="Quicksand"/>
              </a:rPr>
              <a:t>							Retention</a:t>
            </a:r>
          </a:p>
        </p:txBody>
      </p:sp>
      <p:sp>
        <p:nvSpPr>
          <p:cNvPr id="129" name="Shape 129"/>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b="1">
                <a:latin typeface="Quicksand"/>
                <a:ea typeface="Quicksand"/>
                <a:cs typeface="Quicksand"/>
                <a:sym typeface="Quicksand"/>
              </a:rPr>
              <a:t>Logistics</a:t>
            </a:r>
            <a:r>
              <a:rPr lang="en" sz="1100">
                <a:latin typeface="Quicksand"/>
                <a:ea typeface="Quicksand"/>
                <a:cs typeface="Quicksand"/>
                <a:sym typeface="Quicksand"/>
              </a:rPr>
              <a:t>	     Feasibility	              </a:t>
            </a:r>
            <a:r>
              <a:rPr lang="en" sz="1100">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130" name="Shape 130"/>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a:latin typeface="Quicksand"/>
                <a:ea typeface="Quicksand"/>
                <a:cs typeface="Quicksand"/>
                <a:sym typeface="Quicksand"/>
              </a:rPr>
              <a:t>Return on Investment</a:t>
            </a:r>
          </a:p>
        </p:txBody>
      </p:sp>
      <p:pic>
        <p:nvPicPr>
          <p:cNvPr id="137" name="Shape 137" descr="survey screenshot compass 2.png"/>
          <p:cNvPicPr preferRelativeResize="0"/>
          <p:nvPr/>
        </p:nvPicPr>
        <p:blipFill>
          <a:blip r:embed="rId3">
            <a:alphaModFix/>
          </a:blip>
          <a:stretch>
            <a:fillRect/>
          </a:stretch>
        </p:blipFill>
        <p:spPr>
          <a:xfrm>
            <a:off x="1386275" y="884000"/>
            <a:ext cx="5700324" cy="3759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0" y="174650"/>
            <a:ext cx="5977500" cy="572700"/>
          </a:xfrm>
          <a:prstGeom prst="rect">
            <a:avLst/>
          </a:prstGeom>
        </p:spPr>
        <p:txBody>
          <a:bodyPr lIns="91425" tIns="91425" rIns="91425" bIns="91425" anchor="t" anchorCtr="0">
            <a:noAutofit/>
          </a:bodyPr>
          <a:lstStyle/>
          <a:p>
            <a:pPr lvl="0" algn="ctr">
              <a:spcBef>
                <a:spcPts val="0"/>
              </a:spcBef>
              <a:buNone/>
            </a:pPr>
            <a:r>
              <a:rPr lang="en" b="1">
                <a:solidFill>
                  <a:srgbClr val="666666"/>
                </a:solidFill>
                <a:latin typeface="Quicksand"/>
                <a:ea typeface="Quicksand"/>
                <a:cs typeface="Quicksand"/>
                <a:sym typeface="Quicksand"/>
              </a:rPr>
              <a:t>Feasibility</a:t>
            </a:r>
          </a:p>
        </p:txBody>
      </p:sp>
      <p:sp>
        <p:nvSpPr>
          <p:cNvPr id="143" name="Shape 143"/>
          <p:cNvSpPr txBox="1">
            <a:spLocks noGrp="1"/>
          </p:cNvSpPr>
          <p:nvPr>
            <p:ph type="body" idx="1"/>
          </p:nvPr>
        </p:nvSpPr>
        <p:spPr>
          <a:xfrm>
            <a:off x="37400" y="1511200"/>
            <a:ext cx="6146400" cy="2314800"/>
          </a:xfrm>
          <a:prstGeom prst="rect">
            <a:avLst/>
          </a:prstGeom>
        </p:spPr>
        <p:txBody>
          <a:bodyPr lIns="91425" tIns="91425" rIns="91425" bIns="91425" anchor="t" anchorCtr="0">
            <a:noAutofit/>
          </a:bodyPr>
          <a:lstStyle/>
          <a:p>
            <a:pPr marL="457200" lvl="0" indent="-228600" rtl="0">
              <a:spcBef>
                <a:spcPts val="0"/>
              </a:spcBef>
              <a:buFont typeface="Karla"/>
            </a:pPr>
            <a:r>
              <a:rPr lang="en">
                <a:latin typeface="Karla"/>
                <a:ea typeface="Karla"/>
                <a:cs typeface="Karla"/>
                <a:sym typeface="Karla"/>
              </a:rPr>
              <a:t>ArcelorMittal recruiters reach out to business professors through email (already a sponsor of Big Ten schools)</a:t>
            </a:r>
          </a:p>
          <a:p>
            <a:pPr marL="457200" lvl="0" indent="-228600" rtl="0">
              <a:spcBef>
                <a:spcPts val="0"/>
              </a:spcBef>
              <a:buFont typeface="Karla"/>
            </a:pPr>
            <a:r>
              <a:rPr lang="en">
                <a:latin typeface="Karla"/>
                <a:ea typeface="Karla"/>
                <a:cs typeface="Karla"/>
                <a:sym typeface="Karla"/>
              </a:rPr>
              <a:t>ArcelorMittal takes our example and develops their own slide and survey</a:t>
            </a:r>
          </a:p>
          <a:p>
            <a:pPr marL="457200" lvl="0" indent="-228600" rtl="0">
              <a:spcBef>
                <a:spcPts val="0"/>
              </a:spcBef>
              <a:buFont typeface="Karla"/>
            </a:pPr>
            <a:r>
              <a:rPr lang="en">
                <a:latin typeface="Karla"/>
                <a:ea typeface="Karla"/>
                <a:cs typeface="Karla"/>
                <a:sym typeface="Karla"/>
              </a:rPr>
              <a:t>ArcelorMittal mass orders an additional 1,000 stainless steel water bottles</a:t>
            </a:r>
          </a:p>
          <a:p>
            <a:pPr marL="0" lvl="0" indent="0" rtl="0">
              <a:spcBef>
                <a:spcPts val="0"/>
              </a:spcBef>
              <a:buNone/>
            </a:pPr>
            <a:endParaRPr>
              <a:latin typeface="Karla"/>
              <a:ea typeface="Karla"/>
              <a:cs typeface="Karla"/>
              <a:sym typeface="Karla"/>
            </a:endParaRPr>
          </a:p>
          <a:p>
            <a:pPr marL="0" lvl="0" indent="0" rtl="0">
              <a:spcBef>
                <a:spcPts val="0"/>
              </a:spcBef>
              <a:buNone/>
            </a:pPr>
            <a:endParaRPr sz="1400">
              <a:latin typeface="Karla"/>
              <a:ea typeface="Karla"/>
              <a:cs typeface="Karla"/>
              <a:sym typeface="Karla"/>
            </a:endParaRPr>
          </a:p>
          <a:p>
            <a:pPr lvl="0" rtl="0">
              <a:spcBef>
                <a:spcPts val="0"/>
              </a:spcBef>
              <a:buNone/>
            </a:pPr>
            <a:endParaRPr sz="1400">
              <a:latin typeface="Karla"/>
              <a:ea typeface="Karla"/>
              <a:cs typeface="Karla"/>
              <a:sym typeface="Karla"/>
            </a:endParaRPr>
          </a:p>
          <a:p>
            <a:pPr marL="0" lvl="0" indent="0" rtl="0">
              <a:spcBef>
                <a:spcPts val="0"/>
              </a:spcBef>
              <a:buNone/>
            </a:pPr>
            <a:endParaRPr>
              <a:latin typeface="Karla"/>
              <a:ea typeface="Karla"/>
              <a:cs typeface="Karla"/>
              <a:sym typeface="Karla"/>
            </a:endParaRPr>
          </a:p>
          <a:p>
            <a:pPr marL="457200" lvl="0" indent="0">
              <a:spcBef>
                <a:spcPts val="0"/>
              </a:spcBef>
              <a:buNone/>
            </a:pPr>
            <a:endParaRPr>
              <a:latin typeface="Karla"/>
              <a:ea typeface="Karla"/>
              <a:cs typeface="Karla"/>
              <a:sym typeface="Karla"/>
            </a:endParaRPr>
          </a:p>
        </p:txBody>
      </p:sp>
      <p:sp>
        <p:nvSpPr>
          <p:cNvPr id="144" name="Shape 144"/>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Recruitment</a:t>
            </a:r>
            <a:r>
              <a:rPr lang="en" sz="1100">
                <a:latin typeface="Quicksand"/>
                <a:ea typeface="Quicksand"/>
                <a:cs typeface="Quicksand"/>
                <a:sym typeface="Quicksand"/>
              </a:rPr>
              <a:t>							Retention</a:t>
            </a:r>
          </a:p>
        </p:txBody>
      </p:sp>
      <p:sp>
        <p:nvSpPr>
          <p:cNvPr id="145" name="Shape 145"/>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a:latin typeface="Quicksand"/>
                <a:ea typeface="Quicksand"/>
                <a:cs typeface="Quicksand"/>
                <a:sym typeface="Quicksand"/>
              </a:rPr>
              <a:t>Logistics	     </a:t>
            </a:r>
            <a:r>
              <a:rPr lang="en" sz="1100" b="1">
                <a:latin typeface="Quicksand"/>
                <a:ea typeface="Quicksand"/>
                <a:cs typeface="Quicksand"/>
                <a:sym typeface="Quicksand"/>
              </a:rPr>
              <a:t>Feasibility</a:t>
            </a:r>
            <a:r>
              <a:rPr lang="en" sz="1100">
                <a:latin typeface="Quicksand"/>
                <a:ea typeface="Quicksand"/>
                <a:cs typeface="Quicksand"/>
                <a:sym typeface="Quicksand"/>
              </a:rPr>
              <a:t>	              </a:t>
            </a:r>
            <a:r>
              <a:rPr lang="en" sz="1100">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146" name="Shape 146"/>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a:latin typeface="Quicksand"/>
                <a:ea typeface="Quicksand"/>
                <a:cs typeface="Quicksand"/>
                <a:sym typeface="Quicksand"/>
              </a:rPr>
              <a:t>Return on Investment</a:t>
            </a:r>
          </a:p>
        </p:txBody>
      </p:sp>
      <p:pic>
        <p:nvPicPr>
          <p:cNvPr id="153" name="Shape 153"/>
          <p:cNvPicPr preferRelativeResize="0"/>
          <p:nvPr/>
        </p:nvPicPr>
        <p:blipFill>
          <a:blip r:embed="rId3">
            <a:alphaModFix/>
          </a:blip>
          <a:stretch>
            <a:fillRect/>
          </a:stretch>
        </p:blipFill>
        <p:spPr>
          <a:xfrm>
            <a:off x="6126525" y="1586200"/>
            <a:ext cx="2628124" cy="1971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0" y="124500"/>
            <a:ext cx="5977500" cy="572700"/>
          </a:xfrm>
          <a:prstGeom prst="rect">
            <a:avLst/>
          </a:prstGeom>
        </p:spPr>
        <p:txBody>
          <a:bodyPr lIns="91425" tIns="91425" rIns="91425" bIns="91425" anchor="t" anchorCtr="0">
            <a:noAutofit/>
          </a:bodyPr>
          <a:lstStyle/>
          <a:p>
            <a:pPr lvl="0" algn="ctr" rtl="0">
              <a:spcBef>
                <a:spcPts val="0"/>
              </a:spcBef>
              <a:buClr>
                <a:schemeClr val="dk1"/>
              </a:buClr>
              <a:buSzPct val="39285"/>
              <a:buFont typeface="Arial"/>
              <a:buNone/>
            </a:pPr>
            <a:r>
              <a:rPr lang="en" b="1">
                <a:solidFill>
                  <a:srgbClr val="666666"/>
                </a:solidFill>
                <a:latin typeface="Quicksand"/>
                <a:ea typeface="Quicksand"/>
                <a:cs typeface="Quicksand"/>
                <a:sym typeface="Quicksand"/>
              </a:rPr>
              <a:t>Retention Strategy</a:t>
            </a:r>
          </a:p>
        </p:txBody>
      </p:sp>
      <p:sp>
        <p:nvSpPr>
          <p:cNvPr id="159" name="Shape 159"/>
          <p:cNvSpPr txBox="1">
            <a:spLocks noGrp="1"/>
          </p:cNvSpPr>
          <p:nvPr>
            <p:ph type="body" idx="1"/>
          </p:nvPr>
        </p:nvSpPr>
        <p:spPr>
          <a:xfrm>
            <a:off x="241050" y="1167000"/>
            <a:ext cx="5495400" cy="2809500"/>
          </a:xfrm>
          <a:prstGeom prst="rect">
            <a:avLst/>
          </a:prstGeom>
        </p:spPr>
        <p:txBody>
          <a:bodyPr lIns="91425" tIns="91425" rIns="91425" bIns="91425" anchor="t" anchorCtr="0">
            <a:noAutofit/>
          </a:bodyPr>
          <a:lstStyle/>
          <a:p>
            <a:pPr marL="457200" lvl="0" indent="-228600" rtl="0">
              <a:spcBef>
                <a:spcPts val="0"/>
              </a:spcBef>
              <a:buFont typeface="Karla"/>
            </a:pPr>
            <a:r>
              <a:rPr lang="en">
                <a:latin typeface="Karla"/>
                <a:ea typeface="Karla"/>
                <a:cs typeface="Karla"/>
                <a:sym typeface="Karla"/>
              </a:rPr>
              <a:t>Annual </a:t>
            </a:r>
            <a:r>
              <a:rPr lang="en" b="1">
                <a:solidFill>
                  <a:srgbClr val="E63A24"/>
                </a:solidFill>
                <a:latin typeface="Karla"/>
                <a:ea typeface="Karla"/>
                <a:cs typeface="Karla"/>
                <a:sym typeface="Karla"/>
              </a:rPr>
              <a:t>Innovation Workshops</a:t>
            </a:r>
            <a:r>
              <a:rPr lang="en">
                <a:latin typeface="Karla"/>
                <a:ea typeface="Karla"/>
                <a:cs typeface="Karla"/>
                <a:sym typeface="Karla"/>
              </a:rPr>
              <a:t> encourage creativity from within the workplace</a:t>
            </a:r>
          </a:p>
          <a:p>
            <a:pPr marL="457200" lvl="0" indent="-228600" rtl="0">
              <a:spcBef>
                <a:spcPts val="0"/>
              </a:spcBef>
              <a:buFont typeface="Karla"/>
            </a:pPr>
            <a:r>
              <a:rPr lang="en">
                <a:latin typeface="Karla"/>
                <a:ea typeface="Karla"/>
                <a:cs typeface="Karla"/>
                <a:sym typeface="Karla"/>
              </a:rPr>
              <a:t>Foster closer relationships between generations</a:t>
            </a:r>
          </a:p>
          <a:p>
            <a:pPr marL="457200" lvl="0" indent="-228600" rtl="0">
              <a:spcBef>
                <a:spcPts val="0"/>
              </a:spcBef>
              <a:buFont typeface="Karla"/>
            </a:pPr>
            <a:r>
              <a:rPr lang="en">
                <a:latin typeface="Karla"/>
                <a:ea typeface="Karla"/>
                <a:cs typeface="Karla"/>
                <a:sym typeface="Karla"/>
              </a:rPr>
              <a:t>Promote transparency between management and employees</a:t>
            </a:r>
          </a:p>
          <a:p>
            <a:pPr marL="457200" lvl="0" indent="-228600" rtl="0">
              <a:spcBef>
                <a:spcPts val="0"/>
              </a:spcBef>
              <a:buFont typeface="Karla"/>
            </a:pPr>
            <a:r>
              <a:rPr lang="en">
                <a:latin typeface="Karla"/>
                <a:ea typeface="Karla"/>
                <a:cs typeface="Karla"/>
                <a:sym typeface="Karla"/>
              </a:rPr>
              <a:t>Innovative ideas brought about from those on the inside </a:t>
            </a:r>
          </a:p>
        </p:txBody>
      </p:sp>
      <p:pic>
        <p:nvPicPr>
          <p:cNvPr id="160" name="Shape 160"/>
          <p:cNvPicPr preferRelativeResize="0"/>
          <p:nvPr/>
        </p:nvPicPr>
        <p:blipFill>
          <a:blip r:embed="rId3">
            <a:alphaModFix/>
          </a:blip>
          <a:stretch>
            <a:fillRect/>
          </a:stretch>
        </p:blipFill>
        <p:spPr>
          <a:xfrm>
            <a:off x="6707272" y="1041125"/>
            <a:ext cx="2225024" cy="2029325"/>
          </a:xfrm>
          <a:prstGeom prst="rect">
            <a:avLst/>
          </a:prstGeom>
          <a:noFill/>
          <a:ln>
            <a:noFill/>
          </a:ln>
        </p:spPr>
      </p:pic>
      <p:pic>
        <p:nvPicPr>
          <p:cNvPr id="161" name="Shape 161"/>
          <p:cNvPicPr preferRelativeResize="0"/>
          <p:nvPr/>
        </p:nvPicPr>
        <p:blipFill>
          <a:blip r:embed="rId4">
            <a:alphaModFix/>
          </a:blip>
          <a:stretch>
            <a:fillRect/>
          </a:stretch>
        </p:blipFill>
        <p:spPr>
          <a:xfrm>
            <a:off x="5977495" y="2754350"/>
            <a:ext cx="1822625" cy="1662325"/>
          </a:xfrm>
          <a:prstGeom prst="rect">
            <a:avLst/>
          </a:prstGeom>
          <a:noFill/>
          <a:ln>
            <a:noFill/>
          </a:ln>
        </p:spPr>
      </p:pic>
      <p:sp>
        <p:nvSpPr>
          <p:cNvPr id="162" name="Shape 162"/>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a:t>
            </a:r>
            <a:r>
              <a:rPr lang="en" sz="1100">
                <a:latin typeface="Quicksand"/>
                <a:ea typeface="Quicksand"/>
                <a:cs typeface="Quicksand"/>
                <a:sym typeface="Quicksand"/>
              </a:rPr>
              <a:t>Recruitment							</a:t>
            </a:r>
            <a:r>
              <a:rPr lang="en" sz="1100" b="1">
                <a:latin typeface="Quicksand"/>
                <a:ea typeface="Quicksand"/>
                <a:cs typeface="Quicksand"/>
                <a:sym typeface="Quicksand"/>
              </a:rPr>
              <a:t>Retention</a:t>
            </a:r>
          </a:p>
        </p:txBody>
      </p:sp>
      <p:sp>
        <p:nvSpPr>
          <p:cNvPr id="163" name="Shape 163"/>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a:latin typeface="Quicksand"/>
                <a:ea typeface="Quicksand"/>
                <a:cs typeface="Quicksand"/>
                <a:sym typeface="Quicksand"/>
              </a:rPr>
              <a:t>Logistics	     Feasibility	              </a:t>
            </a:r>
            <a:r>
              <a:rPr lang="en" sz="1100" b="1">
                <a:solidFill>
                  <a:schemeClr val="dk1"/>
                </a:solidFill>
                <a:latin typeface="Quicksand"/>
                <a:ea typeface="Quicksand"/>
                <a:cs typeface="Quicksand"/>
                <a:sym typeface="Quicksand"/>
              </a:rPr>
              <a:t>Strategy</a:t>
            </a:r>
            <a:r>
              <a:rPr lang="en">
                <a:solidFill>
                  <a:schemeClr val="dk1"/>
                </a:solidFill>
              </a:rPr>
              <a:t>        </a:t>
            </a:r>
            <a:r>
              <a:rPr lang="en" sz="1100">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164" name="Shape 164"/>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a:latin typeface="Quicksand"/>
                <a:ea typeface="Quicksand"/>
                <a:cs typeface="Quicksand"/>
                <a:sym typeface="Quicksand"/>
              </a:rPr>
              <a:t>Return on Investment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0" y="177700"/>
            <a:ext cx="5999100" cy="572700"/>
          </a:xfrm>
          <a:prstGeom prst="rect">
            <a:avLst/>
          </a:prstGeom>
        </p:spPr>
        <p:txBody>
          <a:bodyPr lIns="91425" tIns="91425" rIns="91425" bIns="91425" anchor="t" anchorCtr="0">
            <a:noAutofit/>
          </a:bodyPr>
          <a:lstStyle/>
          <a:p>
            <a:pPr lvl="0" algn="ctr">
              <a:spcBef>
                <a:spcPts val="0"/>
              </a:spcBef>
              <a:buNone/>
            </a:pPr>
            <a:r>
              <a:rPr lang="en" b="1">
                <a:solidFill>
                  <a:srgbClr val="666666"/>
                </a:solidFill>
                <a:latin typeface="Quicksand"/>
                <a:ea typeface="Quicksand"/>
                <a:cs typeface="Quicksand"/>
                <a:sym typeface="Quicksand"/>
              </a:rPr>
              <a:t>How will this work?</a:t>
            </a:r>
          </a:p>
        </p:txBody>
      </p:sp>
      <p:sp>
        <p:nvSpPr>
          <p:cNvPr id="176" name="Shape 176"/>
          <p:cNvSpPr txBox="1"/>
          <p:nvPr/>
        </p:nvSpPr>
        <p:spPr>
          <a:xfrm>
            <a:off x="-84654" y="4589824"/>
            <a:ext cx="7647900" cy="329100"/>
          </a:xfrm>
          <a:prstGeom prst="rect">
            <a:avLst/>
          </a:prstGeom>
          <a:noFill/>
          <a:ln>
            <a:noFill/>
          </a:ln>
        </p:spPr>
        <p:txBody>
          <a:bodyPr lIns="91425" tIns="91425" rIns="91425" bIns="91425" anchor="t" anchorCtr="0">
            <a:noAutofit/>
          </a:bodyPr>
          <a:lstStyle/>
          <a:p>
            <a:pPr marL="914400" lvl="0" indent="0" algn="l" rtl="0">
              <a:spcBef>
                <a:spcPts val="0"/>
              </a:spcBef>
              <a:buNone/>
            </a:pPr>
            <a:r>
              <a:rPr lang="en" sz="1100">
                <a:latin typeface="Quicksand"/>
                <a:ea typeface="Quicksand"/>
                <a:cs typeface="Quicksand"/>
                <a:sym typeface="Quicksand"/>
              </a:rPr>
              <a:t>   </a:t>
            </a:r>
            <a:r>
              <a:rPr lang="en" sz="1100" b="1">
                <a:latin typeface="Quicksand"/>
                <a:ea typeface="Quicksand"/>
                <a:cs typeface="Quicksand"/>
                <a:sym typeface="Quicksand"/>
              </a:rPr>
              <a:t> </a:t>
            </a:r>
            <a:r>
              <a:rPr lang="en" sz="1100">
                <a:latin typeface="Quicksand"/>
                <a:ea typeface="Quicksand"/>
                <a:cs typeface="Quicksand"/>
                <a:sym typeface="Quicksand"/>
              </a:rPr>
              <a:t>Recruitment							</a:t>
            </a:r>
            <a:r>
              <a:rPr lang="en" sz="1100" b="1">
                <a:latin typeface="Quicksand"/>
                <a:ea typeface="Quicksand"/>
                <a:cs typeface="Quicksand"/>
                <a:sym typeface="Quicksand"/>
              </a:rPr>
              <a:t>Retention</a:t>
            </a:r>
          </a:p>
        </p:txBody>
      </p:sp>
      <p:sp>
        <p:nvSpPr>
          <p:cNvPr id="177" name="Shape 177"/>
          <p:cNvSpPr txBox="1"/>
          <p:nvPr/>
        </p:nvSpPr>
        <p:spPr>
          <a:xfrm>
            <a:off x="-327350" y="4790756"/>
            <a:ext cx="8133300" cy="533700"/>
          </a:xfrm>
          <a:prstGeom prst="rect">
            <a:avLst/>
          </a:prstGeom>
          <a:noFill/>
          <a:ln>
            <a:noFill/>
          </a:ln>
        </p:spPr>
        <p:txBody>
          <a:bodyPr lIns="91425" tIns="91425" rIns="91425" bIns="91425" anchor="t" anchorCtr="0">
            <a:noAutofit/>
          </a:bodyPr>
          <a:lstStyle/>
          <a:p>
            <a:pPr lvl="0" rtl="0">
              <a:spcBef>
                <a:spcPts val="0"/>
              </a:spcBef>
              <a:buNone/>
            </a:pPr>
            <a:r>
              <a:rPr lang="en" sz="1100">
                <a:latin typeface="Quicksand"/>
                <a:ea typeface="Quicksand"/>
                <a:cs typeface="Quicksand"/>
                <a:sym typeface="Quicksand"/>
              </a:rPr>
              <a:t>          Strategy</a:t>
            </a:r>
            <a:r>
              <a:rPr lang="en"/>
              <a:t>        </a:t>
            </a:r>
            <a:r>
              <a:rPr lang="en" sz="1100">
                <a:latin typeface="Quicksand"/>
                <a:ea typeface="Quicksand"/>
                <a:cs typeface="Quicksand"/>
                <a:sym typeface="Quicksand"/>
              </a:rPr>
              <a:t>Logistics	     Feasibility	              </a:t>
            </a:r>
            <a:r>
              <a:rPr lang="en" sz="1100">
                <a:solidFill>
                  <a:schemeClr val="dk1"/>
                </a:solidFill>
                <a:latin typeface="Quicksand"/>
                <a:ea typeface="Quicksand"/>
                <a:cs typeface="Quicksand"/>
                <a:sym typeface="Quicksand"/>
              </a:rPr>
              <a:t>Strategy</a:t>
            </a:r>
            <a:r>
              <a:rPr lang="en">
                <a:solidFill>
                  <a:schemeClr val="dk1"/>
                </a:solidFill>
              </a:rPr>
              <a:t>        </a:t>
            </a:r>
            <a:r>
              <a:rPr lang="en" sz="1100" b="1">
                <a:solidFill>
                  <a:schemeClr val="dk1"/>
                </a:solidFill>
                <a:latin typeface="Quicksand"/>
                <a:ea typeface="Quicksand"/>
                <a:cs typeface="Quicksand"/>
                <a:sym typeface="Quicksand"/>
              </a:rPr>
              <a:t>Logistics</a:t>
            </a:r>
            <a:r>
              <a:rPr lang="en">
                <a:solidFill>
                  <a:schemeClr val="dk1"/>
                </a:solidFill>
              </a:rPr>
              <a:t>        </a:t>
            </a:r>
            <a:r>
              <a:rPr lang="en" sz="1100">
                <a:solidFill>
                  <a:schemeClr val="dk1"/>
                </a:solidFill>
                <a:latin typeface="Quicksand"/>
                <a:ea typeface="Quicksand"/>
                <a:cs typeface="Quicksand"/>
                <a:sym typeface="Quicksand"/>
              </a:rPr>
              <a:t>Feasibility</a:t>
            </a:r>
            <a:r>
              <a:rPr lang="en" sz="1100">
                <a:latin typeface="Quicksand"/>
                <a:ea typeface="Quicksand"/>
                <a:cs typeface="Quicksand"/>
                <a:sym typeface="Quicksand"/>
              </a:rPr>
              <a:t>		</a:t>
            </a:r>
          </a:p>
        </p:txBody>
      </p:sp>
      <p:sp>
        <p:nvSpPr>
          <p:cNvPr id="178" name="Shape 178"/>
          <p:cNvSpPr/>
          <p:nvPr/>
        </p:nvSpPr>
        <p:spPr>
          <a:xfrm rot="-5392394">
            <a:off x="95799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 name="Shape 179"/>
          <p:cNvSpPr/>
          <p:nvPr/>
        </p:nvSpPr>
        <p:spPr>
          <a:xfrm rot="-5392394">
            <a:off x="20169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 name="Shape 180"/>
          <p:cNvSpPr/>
          <p:nvPr/>
        </p:nvSpPr>
        <p:spPr>
          <a:xfrm rot="-5392394">
            <a:off x="4793574"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 name="Shape 181"/>
          <p:cNvSpPr/>
          <p:nvPr/>
        </p:nvSpPr>
        <p:spPr>
          <a:xfrm rot="-5392394">
            <a:off x="5757249" y="4879199"/>
            <a:ext cx="135600" cy="2574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 name="Shape 182"/>
          <p:cNvSpPr/>
          <p:nvPr/>
        </p:nvSpPr>
        <p:spPr>
          <a:xfrm rot="-5394775">
            <a:off x="341976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rot="-5394775">
            <a:off x="7257611" y="4619900"/>
            <a:ext cx="197400" cy="539100"/>
          </a:xfrm>
          <a:prstGeom prst="downArrow">
            <a:avLst>
              <a:gd name="adj1" fmla="val 50000"/>
              <a:gd name="adj2" fmla="val 50000"/>
            </a:avLst>
          </a:prstGeom>
          <a:solidFill>
            <a:srgbClr val="E63A2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txBox="1"/>
          <p:nvPr/>
        </p:nvSpPr>
        <p:spPr>
          <a:xfrm>
            <a:off x="7729575" y="4618450"/>
            <a:ext cx="1269300" cy="572700"/>
          </a:xfrm>
          <a:prstGeom prst="rect">
            <a:avLst/>
          </a:prstGeom>
          <a:noFill/>
          <a:ln>
            <a:noFill/>
          </a:ln>
        </p:spPr>
        <p:txBody>
          <a:bodyPr lIns="91425" tIns="91425" rIns="91425" bIns="91425" anchor="t" anchorCtr="0">
            <a:noAutofit/>
          </a:bodyPr>
          <a:lstStyle/>
          <a:p>
            <a:pPr lvl="0" algn="ctr" rtl="0">
              <a:spcBef>
                <a:spcPts val="0"/>
              </a:spcBef>
              <a:buNone/>
            </a:pPr>
            <a:r>
              <a:rPr lang="en" sz="1100">
                <a:latin typeface="Quicksand"/>
                <a:ea typeface="Quicksand"/>
                <a:cs typeface="Quicksand"/>
                <a:sym typeface="Quicksand"/>
              </a:rPr>
              <a:t>Return on Investment</a:t>
            </a:r>
          </a:p>
        </p:txBody>
      </p:sp>
      <p:pic>
        <p:nvPicPr>
          <p:cNvPr id="185" name="Shape 185"/>
          <p:cNvPicPr preferRelativeResize="0"/>
          <p:nvPr/>
        </p:nvPicPr>
        <p:blipFill>
          <a:blip r:embed="rId3">
            <a:alphaModFix/>
          </a:blip>
          <a:stretch>
            <a:fillRect/>
          </a:stretch>
        </p:blipFill>
        <p:spPr>
          <a:xfrm>
            <a:off x="817937" y="1592374"/>
            <a:ext cx="2369275" cy="1390338"/>
          </a:xfrm>
          <a:prstGeom prst="rect">
            <a:avLst/>
          </a:prstGeom>
          <a:noFill/>
          <a:ln>
            <a:noFill/>
          </a:ln>
        </p:spPr>
      </p:pic>
      <p:pic>
        <p:nvPicPr>
          <p:cNvPr id="186" name="Shape 186"/>
          <p:cNvPicPr preferRelativeResize="0"/>
          <p:nvPr/>
        </p:nvPicPr>
        <p:blipFill>
          <a:blip r:embed="rId4">
            <a:alphaModFix/>
          </a:blip>
          <a:stretch>
            <a:fillRect/>
          </a:stretch>
        </p:blipFill>
        <p:spPr>
          <a:xfrm>
            <a:off x="2620950" y="2645987"/>
            <a:ext cx="2369274" cy="1332724"/>
          </a:xfrm>
          <a:prstGeom prst="rect">
            <a:avLst/>
          </a:prstGeom>
          <a:noFill/>
          <a:ln>
            <a:noFill/>
          </a:ln>
        </p:spPr>
      </p:pic>
      <p:pic>
        <p:nvPicPr>
          <p:cNvPr id="187" name="Shape 187"/>
          <p:cNvPicPr preferRelativeResize="0"/>
          <p:nvPr/>
        </p:nvPicPr>
        <p:blipFill>
          <a:blip r:embed="rId5">
            <a:alphaModFix/>
          </a:blip>
          <a:stretch>
            <a:fillRect/>
          </a:stretch>
        </p:blipFill>
        <p:spPr>
          <a:xfrm>
            <a:off x="4440782" y="1364787"/>
            <a:ext cx="4405549" cy="1582630"/>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1175</Words>
  <Application>Microsoft Office PowerPoint</Application>
  <PresentationFormat>On-screen Show (16:9)</PresentationFormat>
  <Paragraphs>159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Quicksand</vt:lpstr>
      <vt:lpstr>Comic Sans MS</vt:lpstr>
      <vt:lpstr>Karla</vt:lpstr>
      <vt:lpstr>Arial</vt:lpstr>
      <vt:lpstr>simple-light-2</vt:lpstr>
      <vt:lpstr>PowerPoint Presentation</vt:lpstr>
      <vt:lpstr>PowerPoint Presentation</vt:lpstr>
      <vt:lpstr>Recruitment Strategy</vt:lpstr>
      <vt:lpstr>How will this work?</vt:lpstr>
      <vt:lpstr>PowerPoint Presentation</vt:lpstr>
      <vt:lpstr>Sample Survey</vt:lpstr>
      <vt:lpstr>Feasibility</vt:lpstr>
      <vt:lpstr>Retention Strategy</vt:lpstr>
      <vt:lpstr>How will this work?</vt:lpstr>
      <vt:lpstr>Retention Feasibility</vt:lpstr>
      <vt:lpstr>Return on Investment</vt:lpstr>
      <vt:lpstr>Return on Investment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Caroline Braun</cp:lastModifiedBy>
  <cp:revision>2</cp:revision>
  <dcterms:modified xsi:type="dcterms:W3CDTF">2017-01-02T18:25:47Z</dcterms:modified>
</cp:coreProperties>
</file>