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Cantata One"/>
      <p:regular r:id="rId27"/>
    </p:embeddedFont>
    <p:embeddedFont>
      <p:font typeface="Palanquin Dark"/>
      <p:regular r:id="rId28"/>
      <p:bold r:id="rId29"/>
    </p:embeddedFont>
    <p:embeddedFont>
      <p:font typeface="League Spartan Black"/>
      <p:bold r:id="rId30"/>
    </p:embeddedFont>
    <p:embeddedFont>
      <p:font typeface="Quicksand"/>
      <p:regular r:id="rId31"/>
      <p:bold r:id="rId32"/>
    </p:embeddedFont>
    <p:embeddedFont>
      <p:font typeface="Source Code Pro Medium"/>
      <p:regular r:id="rId33"/>
      <p:bold r:id="rId34"/>
      <p:italic r:id="rId35"/>
      <p:boldItalic r:id="rId36"/>
    </p:embeddedFont>
    <p:embeddedFont>
      <p:font typeface="Quicksand Medium"/>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80360D-520F-4DA8-8284-6378AB1CBF20}">
  <a:tblStyle styleId="{EC80360D-520F-4DA8-8284-6378AB1CBF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alanquinDark-regular.fntdata"/><Relationship Id="rId27" Type="http://schemas.openxmlformats.org/officeDocument/2006/relationships/font" Target="fonts/CantataO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lanquinDar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icksand-regular.fntdata"/><Relationship Id="rId30" Type="http://schemas.openxmlformats.org/officeDocument/2006/relationships/font" Target="fonts/LeagueSpartanBlack-bold.fntdata"/><Relationship Id="rId11" Type="http://schemas.openxmlformats.org/officeDocument/2006/relationships/slide" Target="slides/slide6.xml"/><Relationship Id="rId33" Type="http://schemas.openxmlformats.org/officeDocument/2006/relationships/font" Target="fonts/SourceCodeProMedium-regular.fntdata"/><Relationship Id="rId10" Type="http://schemas.openxmlformats.org/officeDocument/2006/relationships/slide" Target="slides/slide5.xml"/><Relationship Id="rId32" Type="http://schemas.openxmlformats.org/officeDocument/2006/relationships/font" Target="fonts/Quicksand-bold.fntdata"/><Relationship Id="rId13" Type="http://schemas.openxmlformats.org/officeDocument/2006/relationships/slide" Target="slides/slide8.xml"/><Relationship Id="rId35" Type="http://schemas.openxmlformats.org/officeDocument/2006/relationships/font" Target="fonts/SourceCodeProMedium-italic.fntdata"/><Relationship Id="rId12" Type="http://schemas.openxmlformats.org/officeDocument/2006/relationships/slide" Target="slides/slide7.xml"/><Relationship Id="rId34" Type="http://schemas.openxmlformats.org/officeDocument/2006/relationships/font" Target="fonts/SourceCodeProMedium-bold.fntdata"/><Relationship Id="rId15" Type="http://schemas.openxmlformats.org/officeDocument/2006/relationships/slide" Target="slides/slide10.xml"/><Relationship Id="rId37" Type="http://schemas.openxmlformats.org/officeDocument/2006/relationships/font" Target="fonts/QuicksandMedium-regular.fntdata"/><Relationship Id="rId14" Type="http://schemas.openxmlformats.org/officeDocument/2006/relationships/slide" Target="slides/slide9.xml"/><Relationship Id="rId36" Type="http://schemas.openxmlformats.org/officeDocument/2006/relationships/font" Target="fonts/SourceCodeProMedium-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Quicksand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cmu.edu/summer/cmsacamp/Week_04_Tuesday/RF_Var_Imp.Rmd"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ableau.com/learn/articles/time-series-analysi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8c3a7f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8c3a7f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c634ee0e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c634ee0e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c634ee0e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c634ee0e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b8862f4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b8862f4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c634ee0e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c634ee0e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400">
                <a:solidFill>
                  <a:srgbClr val="382B31"/>
                </a:solidFill>
                <a:latin typeface="Quicksand"/>
                <a:ea typeface="Quicksand"/>
                <a:cs typeface="Quicksand"/>
                <a:sym typeface="Quicksand"/>
              </a:rPr>
              <a:t>Important predictors (based on the sign of the coefficients. Some more significant than others):</a:t>
            </a:r>
            <a:endParaRPr b="1" sz="1400">
              <a:solidFill>
                <a:srgbClr val="382B31"/>
              </a:solidFill>
              <a:latin typeface="Quicksand"/>
              <a:ea typeface="Quicksand"/>
              <a:cs typeface="Quicksand"/>
              <a:sym typeface="Quicksand"/>
            </a:endParaRPr>
          </a:p>
          <a:p>
            <a:pPr indent="-317500" lvl="0" marL="457200" rtl="0" algn="l">
              <a:spcBef>
                <a:spcPts val="1000"/>
              </a:spcBef>
              <a:spcAft>
                <a:spcPts val="0"/>
              </a:spcAft>
              <a:buClr>
                <a:srgbClr val="382B31"/>
              </a:buClr>
              <a:buSzPts val="1400"/>
              <a:buFont typeface="Quicksand Medium"/>
              <a:buChar char="●"/>
            </a:pPr>
            <a:r>
              <a:rPr lang="en" sz="1400">
                <a:solidFill>
                  <a:srgbClr val="382B31"/>
                </a:solidFill>
                <a:latin typeface="Quicksand Medium"/>
                <a:ea typeface="Quicksand Medium"/>
                <a:cs typeface="Quicksand Medium"/>
                <a:sym typeface="Quicksand Medium"/>
              </a:rPr>
              <a:t>age</a:t>
            </a:r>
            <a:endParaRPr sz="1400">
              <a:solidFill>
                <a:srgbClr val="382B31"/>
              </a:solidFill>
              <a:latin typeface="Quicksand Medium"/>
              <a:ea typeface="Quicksand Medium"/>
              <a:cs typeface="Quicksand Medium"/>
              <a:sym typeface="Quicksand Medium"/>
            </a:endParaRPr>
          </a:p>
          <a:p>
            <a:pPr indent="-317500" lvl="0" marL="457200" rtl="0" algn="l">
              <a:spcBef>
                <a:spcPts val="0"/>
              </a:spcBef>
              <a:spcAft>
                <a:spcPts val="0"/>
              </a:spcAft>
              <a:buClr>
                <a:srgbClr val="382B31"/>
              </a:buClr>
              <a:buSzPts val="1400"/>
              <a:buFont typeface="Quicksand Medium"/>
              <a:buChar char="●"/>
            </a:pPr>
            <a:r>
              <a:rPr lang="en" sz="1400">
                <a:solidFill>
                  <a:srgbClr val="382B31"/>
                </a:solidFill>
                <a:latin typeface="Quicksand Medium"/>
                <a:ea typeface="Quicksand Medium"/>
                <a:cs typeface="Quicksand Medium"/>
                <a:sym typeface="Quicksand Medium"/>
              </a:rPr>
              <a:t>comorbidities_most_important: 1 if a person has a significant comorbidity that affects their daily life (prior stroke, osteoporosis), 0 if none</a:t>
            </a:r>
            <a:endParaRPr sz="1400">
              <a:solidFill>
                <a:srgbClr val="382B31"/>
              </a:solidFill>
              <a:latin typeface="Quicksand Medium"/>
              <a:ea typeface="Quicksand Medium"/>
              <a:cs typeface="Quicksand Medium"/>
              <a:sym typeface="Quicksand Medium"/>
            </a:endParaRPr>
          </a:p>
          <a:p>
            <a:pPr indent="-317500" lvl="0" marL="457200" rtl="0" algn="l">
              <a:spcBef>
                <a:spcPts val="0"/>
              </a:spcBef>
              <a:spcAft>
                <a:spcPts val="0"/>
              </a:spcAft>
              <a:buClr>
                <a:srgbClr val="382B31"/>
              </a:buClr>
              <a:buSzPts val="1400"/>
              <a:buFont typeface="Quicksand Medium"/>
              <a:buChar char="●"/>
            </a:pPr>
            <a:r>
              <a:rPr lang="en" sz="1400">
                <a:solidFill>
                  <a:srgbClr val="382B31"/>
                </a:solidFill>
                <a:latin typeface="Quicksand Medium"/>
                <a:ea typeface="Quicksand Medium"/>
                <a:cs typeface="Quicksand Medium"/>
                <a:sym typeface="Quicksand Medium"/>
              </a:rPr>
              <a:t>screening_score: Mini Nutritional Assessment (MNA) screening score</a:t>
            </a:r>
            <a:endParaRPr sz="1400">
              <a:solidFill>
                <a:srgbClr val="382B31"/>
              </a:solidFill>
              <a:latin typeface="Quicksand Medium"/>
              <a:ea typeface="Quicksand Medium"/>
              <a:cs typeface="Quicksand Medium"/>
              <a:sym typeface="Quicksand Medium"/>
            </a:endParaRPr>
          </a:p>
          <a:p>
            <a:pPr indent="-304800" lvl="1" marL="914400" rtl="0" algn="l">
              <a:spcBef>
                <a:spcPts val="0"/>
              </a:spcBef>
              <a:spcAft>
                <a:spcPts val="0"/>
              </a:spcAft>
              <a:buClr>
                <a:srgbClr val="382B31"/>
              </a:buClr>
              <a:buSzPts val="1200"/>
              <a:buFont typeface="Quicksand Medium"/>
              <a:buChar char="○"/>
            </a:pPr>
            <a:r>
              <a:rPr lang="en" sz="1200">
                <a:solidFill>
                  <a:srgbClr val="382B31"/>
                </a:solidFill>
                <a:latin typeface="Quicksand Medium"/>
                <a:ea typeface="Quicksand Medium"/>
                <a:cs typeface="Quicksand Medium"/>
                <a:sym typeface="Quicksand Medium"/>
              </a:rPr>
              <a:t>12-14 points: Normal nutritional status</a:t>
            </a:r>
            <a:endParaRPr sz="1200">
              <a:solidFill>
                <a:srgbClr val="382B31"/>
              </a:solidFill>
              <a:latin typeface="Quicksand Medium"/>
              <a:ea typeface="Quicksand Medium"/>
              <a:cs typeface="Quicksand Medium"/>
              <a:sym typeface="Quicksand Medium"/>
            </a:endParaRPr>
          </a:p>
          <a:p>
            <a:pPr indent="-304800" lvl="1" marL="914400" rtl="0" algn="l">
              <a:spcBef>
                <a:spcPts val="0"/>
              </a:spcBef>
              <a:spcAft>
                <a:spcPts val="0"/>
              </a:spcAft>
              <a:buClr>
                <a:srgbClr val="382B31"/>
              </a:buClr>
              <a:buSzPts val="1200"/>
              <a:buFont typeface="Quicksand Medium"/>
              <a:buChar char="○"/>
            </a:pPr>
            <a:r>
              <a:rPr lang="en" sz="1200">
                <a:solidFill>
                  <a:srgbClr val="382B31"/>
                </a:solidFill>
                <a:latin typeface="Quicksand Medium"/>
                <a:ea typeface="Quicksand Medium"/>
                <a:cs typeface="Quicksand Medium"/>
                <a:sym typeface="Quicksand Medium"/>
              </a:rPr>
              <a:t>8-11 points: At risk of malnutrition</a:t>
            </a:r>
            <a:endParaRPr sz="1200">
              <a:solidFill>
                <a:srgbClr val="382B31"/>
              </a:solidFill>
              <a:latin typeface="Quicksand Medium"/>
              <a:ea typeface="Quicksand Medium"/>
              <a:cs typeface="Quicksand Medium"/>
              <a:sym typeface="Quicksand Medium"/>
            </a:endParaRPr>
          </a:p>
          <a:p>
            <a:pPr indent="-304800" lvl="1" marL="914400" rtl="0" algn="l">
              <a:spcBef>
                <a:spcPts val="0"/>
              </a:spcBef>
              <a:spcAft>
                <a:spcPts val="0"/>
              </a:spcAft>
              <a:buClr>
                <a:srgbClr val="382B31"/>
              </a:buClr>
              <a:buSzPts val="1200"/>
              <a:buFont typeface="Quicksand Medium"/>
              <a:buChar char="○"/>
            </a:pPr>
            <a:r>
              <a:rPr lang="en" sz="1200">
                <a:solidFill>
                  <a:srgbClr val="382B31"/>
                </a:solidFill>
                <a:latin typeface="Quicksand Medium"/>
                <a:ea typeface="Quicksand Medium"/>
                <a:cs typeface="Quicksand Medium"/>
                <a:sym typeface="Quicksand Medium"/>
              </a:rPr>
              <a:t>0-7 points: Malnourished </a:t>
            </a:r>
            <a:endParaRPr sz="1200">
              <a:solidFill>
                <a:srgbClr val="382B31"/>
              </a:solidFill>
              <a:latin typeface="Quicksand Medium"/>
              <a:ea typeface="Quicksand Medium"/>
              <a:cs typeface="Quicksand Medium"/>
              <a:sym typeface="Quicksand Medium"/>
            </a:endParaRPr>
          </a:p>
          <a:p>
            <a:pPr indent="-317500" lvl="0" marL="457200" rtl="0" algn="l">
              <a:spcBef>
                <a:spcPts val="0"/>
              </a:spcBef>
              <a:spcAft>
                <a:spcPts val="0"/>
              </a:spcAft>
              <a:buClr>
                <a:schemeClr val="dk1"/>
              </a:buClr>
              <a:buSzPts val="1400"/>
              <a:buFont typeface="Quicksand Medium"/>
              <a:buChar char="●"/>
            </a:pPr>
            <a:r>
              <a:rPr lang="en" sz="1400">
                <a:solidFill>
                  <a:schemeClr val="dk1"/>
                </a:solidFill>
                <a:latin typeface="Quicksand Medium"/>
                <a:ea typeface="Quicksand Medium"/>
                <a:cs typeface="Quicksand Medium"/>
                <a:sym typeface="Quicksand Medium"/>
              </a:rPr>
              <a:t>depression_total_score: 15-item Geriatric Depression Scale (GDS-15)</a:t>
            </a:r>
            <a:endParaRPr sz="1400">
              <a:solidFill>
                <a:schemeClr val="dk1"/>
              </a:solidFill>
              <a:latin typeface="Quicksand Medium"/>
              <a:ea typeface="Quicksand Medium"/>
              <a:cs typeface="Quicksand Medium"/>
              <a:sym typeface="Quicksand Medium"/>
            </a:endParaRPr>
          </a:p>
          <a:p>
            <a:pPr indent="-304800" lvl="1" marL="914400" rtl="0" algn="l">
              <a:spcBef>
                <a:spcPts val="0"/>
              </a:spcBef>
              <a:spcAft>
                <a:spcPts val="0"/>
              </a:spcAft>
              <a:buClr>
                <a:schemeClr val="dk1"/>
              </a:buClr>
              <a:buSzPts val="1200"/>
              <a:buFont typeface="Quicksand Medium"/>
              <a:buChar char="○"/>
            </a:pPr>
            <a:r>
              <a:rPr lang="en" sz="1200">
                <a:solidFill>
                  <a:schemeClr val="dk1"/>
                </a:solidFill>
                <a:latin typeface="Quicksand Medium"/>
                <a:ea typeface="Quicksand Medium"/>
                <a:cs typeface="Quicksand Medium"/>
                <a:sym typeface="Quicksand Medium"/>
              </a:rPr>
              <a:t>Used for older population</a:t>
            </a:r>
            <a:endParaRPr sz="1200">
              <a:solidFill>
                <a:schemeClr val="dk1"/>
              </a:solidFill>
              <a:latin typeface="Quicksand Medium"/>
              <a:ea typeface="Quicksand Medium"/>
              <a:cs typeface="Quicksand Medium"/>
              <a:sym typeface="Quicksand Medium"/>
            </a:endParaRPr>
          </a:p>
          <a:p>
            <a:pPr indent="-304800" lvl="1" marL="914400" rtl="0" algn="l">
              <a:spcBef>
                <a:spcPts val="0"/>
              </a:spcBef>
              <a:spcAft>
                <a:spcPts val="0"/>
              </a:spcAft>
              <a:buClr>
                <a:schemeClr val="dk1"/>
              </a:buClr>
              <a:buSzPts val="1200"/>
              <a:buFont typeface="Quicksand Medium"/>
              <a:buChar char="○"/>
            </a:pPr>
            <a:r>
              <a:rPr lang="en" sz="1200">
                <a:solidFill>
                  <a:schemeClr val="dk1"/>
                </a:solidFill>
                <a:latin typeface="Quicksand Medium"/>
                <a:ea typeface="Quicksand Medium"/>
                <a:cs typeface="Quicksand Medium"/>
                <a:sym typeface="Quicksand Medium"/>
              </a:rPr>
              <a:t>Score &gt; 5 suggests depression, should warrant follow-up comprehensive assessment</a:t>
            </a:r>
            <a:endParaRPr sz="1200">
              <a:solidFill>
                <a:schemeClr val="dk1"/>
              </a:solidFill>
              <a:latin typeface="Quicksand Medium"/>
              <a:ea typeface="Quicksand Medium"/>
              <a:cs typeface="Quicksand Medium"/>
              <a:sym typeface="Quicksand Medium"/>
            </a:endParaRPr>
          </a:p>
          <a:p>
            <a:pPr indent="-304800" lvl="1" marL="914400" rtl="0" algn="l">
              <a:spcBef>
                <a:spcPts val="0"/>
              </a:spcBef>
              <a:spcAft>
                <a:spcPts val="0"/>
              </a:spcAft>
              <a:buClr>
                <a:schemeClr val="dk1"/>
              </a:buClr>
              <a:buSzPts val="1200"/>
              <a:buFont typeface="Quicksand Medium"/>
              <a:buChar char="○"/>
            </a:pPr>
            <a:r>
              <a:rPr lang="en" sz="1200">
                <a:solidFill>
                  <a:schemeClr val="dk1"/>
                </a:solidFill>
                <a:latin typeface="Quicksand Medium"/>
                <a:ea typeface="Quicksand Medium"/>
                <a:cs typeface="Quicksand Medium"/>
                <a:sym typeface="Quicksand Medium"/>
              </a:rPr>
              <a:t>Score ≥ 10 almost always indicative of depression</a:t>
            </a:r>
            <a:endParaRPr sz="1200">
              <a:solidFill>
                <a:srgbClr val="382B31"/>
              </a:solidFill>
              <a:latin typeface="Quicksand Medium"/>
              <a:ea typeface="Quicksand Medium"/>
              <a:cs typeface="Quicksand Medium"/>
              <a:sym typeface="Quicksand Medium"/>
            </a:endParaRPr>
          </a:p>
          <a:p>
            <a:pPr indent="-317500" lvl="0" marL="457200" rtl="0" algn="l">
              <a:spcBef>
                <a:spcPts val="0"/>
              </a:spcBef>
              <a:spcAft>
                <a:spcPts val="0"/>
              </a:spcAft>
              <a:buClr>
                <a:srgbClr val="382B31"/>
              </a:buClr>
              <a:buSzPts val="1400"/>
              <a:buFont typeface="Quicksand Medium"/>
              <a:buChar char="●"/>
            </a:pPr>
            <a:r>
              <a:rPr lang="en" sz="1400">
                <a:solidFill>
                  <a:srgbClr val="382B31"/>
                </a:solidFill>
                <a:latin typeface="Quicksand Medium"/>
                <a:ea typeface="Quicksand Medium"/>
                <a:cs typeface="Quicksand Medium"/>
                <a:sym typeface="Quicksand Medium"/>
              </a:rPr>
              <a:t>health_rate: self rated qualitative and ordinal health status</a:t>
            </a:r>
            <a:endParaRPr sz="1400">
              <a:solidFill>
                <a:srgbClr val="382B31"/>
              </a:solidFill>
              <a:latin typeface="Quicksand Medium"/>
              <a:ea typeface="Quicksand Medium"/>
              <a:cs typeface="Quicksand Medium"/>
              <a:sym typeface="Quicksand Medium"/>
            </a:endParaRPr>
          </a:p>
          <a:p>
            <a:pPr indent="0" lvl="0" marL="0" rtl="0" algn="l">
              <a:spcBef>
                <a:spcPts val="1000"/>
              </a:spcBef>
              <a:spcAft>
                <a:spcPts val="0"/>
              </a:spcAft>
              <a:buClr>
                <a:schemeClr val="dk1"/>
              </a:buClr>
              <a:buSzPts val="1100"/>
              <a:buFont typeface="Arial"/>
              <a:buNone/>
            </a:pPr>
            <a:r>
              <a:rPr b="1" lang="en" sz="1400">
                <a:solidFill>
                  <a:srgbClr val="382B31"/>
                </a:solidFill>
                <a:latin typeface="Quicksand"/>
                <a:ea typeface="Quicksand"/>
                <a:cs typeface="Quicksand"/>
                <a:sym typeface="Quicksand"/>
              </a:rPr>
              <a:t>CV score:</a:t>
            </a:r>
            <a:r>
              <a:rPr lang="en" sz="1400">
                <a:solidFill>
                  <a:srgbClr val="382B31"/>
                </a:solidFill>
                <a:latin typeface="Quicksand Medium"/>
                <a:ea typeface="Quicksand Medium"/>
                <a:cs typeface="Quicksand Medium"/>
                <a:sym typeface="Quicksand Medium"/>
              </a:rPr>
              <a:t> 14.91841</a:t>
            </a:r>
            <a:endParaRPr sz="1400">
              <a:solidFill>
                <a:srgbClr val="382B31"/>
              </a:solidFill>
              <a:latin typeface="Quicksand Medium"/>
              <a:ea typeface="Quicksand Medium"/>
              <a:cs typeface="Quicksand Medium"/>
              <a:sym typeface="Quicksand Medium"/>
            </a:endParaRPr>
          </a:p>
          <a:p>
            <a:pPr indent="0" lvl="0" marL="0" rtl="0" algn="l">
              <a:spcBef>
                <a:spcPts val="1000"/>
              </a:spcBef>
              <a:spcAft>
                <a:spcPts val="0"/>
              </a:spcAft>
              <a:buClr>
                <a:schemeClr val="dk1"/>
              </a:buClr>
              <a:buSzPts val="1100"/>
              <a:buFont typeface="Arial"/>
              <a:buNone/>
            </a:pPr>
            <a:r>
              <a:t/>
            </a:r>
            <a:endParaRPr sz="1400">
              <a:solidFill>
                <a:srgbClr val="382B31"/>
              </a:solidFill>
              <a:latin typeface="Quicksand Medium"/>
              <a:ea typeface="Quicksand Medium"/>
              <a:cs typeface="Quicksand Medium"/>
              <a:sym typeface="Quicksand Medium"/>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Negative coefficient for age suggests </a:t>
            </a:r>
            <a:r>
              <a:rPr lang="en"/>
              <a:t>that</a:t>
            </a:r>
            <a:r>
              <a:rPr lang="en"/>
              <a:t> older adults have lower self percieved anxiety</a:t>
            </a:r>
            <a:endParaRPr/>
          </a:p>
          <a:p>
            <a:pPr indent="-298450" lvl="0" marL="457200" rtl="0" algn="l">
              <a:spcBef>
                <a:spcPts val="0"/>
              </a:spcBef>
              <a:spcAft>
                <a:spcPts val="0"/>
              </a:spcAft>
              <a:buSzPts val="1100"/>
              <a:buChar char="-"/>
            </a:pPr>
            <a:r>
              <a:rPr lang="en"/>
              <a:t>Relatively</a:t>
            </a:r>
            <a:r>
              <a:rPr lang="en"/>
              <a:t> large coefficient for </a:t>
            </a:r>
            <a:r>
              <a:rPr lang="en"/>
              <a:t>comorbidities — having significant, daily life altering comorbidity increases anxiety which makes sense, have more concerns about health </a:t>
            </a:r>
            <a:endParaRPr/>
          </a:p>
          <a:p>
            <a:pPr indent="-298450" lvl="0" marL="457200" rtl="0" algn="l">
              <a:spcBef>
                <a:spcPts val="0"/>
              </a:spcBef>
              <a:spcAft>
                <a:spcPts val="0"/>
              </a:spcAft>
              <a:buSzPts val="1100"/>
              <a:buChar char="-"/>
            </a:pPr>
            <a:r>
              <a:rPr lang="en"/>
              <a:t>Screening score — higher screening score = GOOD so having higher screening score means lower anxiety</a:t>
            </a:r>
            <a:endParaRPr/>
          </a:p>
          <a:p>
            <a:pPr indent="-298450" lvl="0" marL="457200" rtl="0" algn="l">
              <a:spcBef>
                <a:spcPts val="0"/>
              </a:spcBef>
              <a:spcAft>
                <a:spcPts val="0"/>
              </a:spcAft>
              <a:buSzPts val="1100"/>
              <a:buChar char="-"/>
            </a:pPr>
            <a:r>
              <a:rPr lang="en"/>
              <a:t>Depression total score — makes sense that more depressed individuals / higher socres would have </a:t>
            </a:r>
            <a:r>
              <a:rPr lang="en"/>
              <a:t> more anxiety, presence of multiple mental health issues </a:t>
            </a:r>
            <a:endParaRPr/>
          </a:p>
          <a:p>
            <a:pPr indent="-298450" lvl="0" marL="457200" rtl="0" algn="l">
              <a:spcBef>
                <a:spcPts val="0"/>
              </a:spcBef>
              <a:spcAft>
                <a:spcPts val="0"/>
              </a:spcAft>
              <a:buSzPts val="1100"/>
              <a:buChar char="-"/>
            </a:pPr>
            <a:r>
              <a:rPr lang="en"/>
              <a:t>Higher health rate means lower anxiety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c634ee0e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c634ee0e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400">
                <a:solidFill>
                  <a:schemeClr val="dk1"/>
                </a:solidFill>
                <a:latin typeface="Quicksand"/>
                <a:ea typeface="Quicksand"/>
                <a:cs typeface="Quicksand"/>
                <a:sym typeface="Quicksand"/>
              </a:rPr>
              <a:t>Important predictors:</a:t>
            </a:r>
            <a:endParaRPr b="1" sz="1400">
              <a:solidFill>
                <a:schemeClr val="dk1"/>
              </a:solidFill>
              <a:latin typeface="Quicksand"/>
              <a:ea typeface="Quicksand"/>
              <a:cs typeface="Quicksand"/>
              <a:sym typeface="Quicksand"/>
            </a:endParaRPr>
          </a:p>
          <a:p>
            <a:pPr indent="-317500" lvl="0" marL="457200" rtl="0" algn="l">
              <a:spcBef>
                <a:spcPts val="0"/>
              </a:spcBef>
              <a:spcAft>
                <a:spcPts val="0"/>
              </a:spcAft>
              <a:buClr>
                <a:schemeClr val="dk1"/>
              </a:buClr>
              <a:buSzPts val="1400"/>
              <a:buFont typeface="Quicksand Medium"/>
              <a:buChar char="●"/>
            </a:pPr>
            <a:r>
              <a:rPr lang="en" sz="1400">
                <a:solidFill>
                  <a:schemeClr val="dk1"/>
                </a:solidFill>
                <a:latin typeface="Quicksand Medium"/>
                <a:ea typeface="Quicksand Medium"/>
                <a:cs typeface="Quicksand Medium"/>
                <a:sym typeface="Quicksand Medium"/>
              </a:rPr>
              <a:t>comorbidities_count: number of comorbidities</a:t>
            </a:r>
            <a:endParaRPr sz="1400">
              <a:solidFill>
                <a:schemeClr val="dk1"/>
              </a:solidFill>
              <a:latin typeface="Quicksand Medium"/>
              <a:ea typeface="Quicksand Medium"/>
              <a:cs typeface="Quicksand Medium"/>
              <a:sym typeface="Quicksand Medium"/>
            </a:endParaRPr>
          </a:p>
          <a:p>
            <a:pPr indent="-317500" lvl="1" marL="914400" rtl="0" algn="l">
              <a:spcBef>
                <a:spcPts val="0"/>
              </a:spcBef>
              <a:spcAft>
                <a:spcPts val="0"/>
              </a:spcAft>
              <a:buClr>
                <a:schemeClr val="dk1"/>
              </a:buClr>
              <a:buSzPts val="1400"/>
              <a:buFont typeface="Quicksand Medium"/>
              <a:buChar char="○"/>
            </a:pPr>
            <a:r>
              <a:rPr lang="en" sz="1400">
                <a:solidFill>
                  <a:schemeClr val="dk1"/>
                </a:solidFill>
                <a:latin typeface="Quicksand Medium"/>
                <a:ea typeface="Quicksand Medium"/>
                <a:cs typeface="Quicksand Medium"/>
                <a:sym typeface="Quicksand Medium"/>
              </a:rPr>
              <a:t>Disease/medical condition that is simultaneously present with another</a:t>
            </a:r>
            <a:endParaRPr sz="1400">
              <a:solidFill>
                <a:schemeClr val="dk1"/>
              </a:solidFill>
              <a:latin typeface="Quicksand Medium"/>
              <a:ea typeface="Quicksand Medium"/>
              <a:cs typeface="Quicksand Medium"/>
              <a:sym typeface="Quicksand Medium"/>
            </a:endParaRPr>
          </a:p>
          <a:p>
            <a:pPr indent="-317500" lvl="0" marL="457200" rtl="0" algn="l">
              <a:spcBef>
                <a:spcPts val="0"/>
              </a:spcBef>
              <a:spcAft>
                <a:spcPts val="0"/>
              </a:spcAft>
              <a:buClr>
                <a:schemeClr val="dk1"/>
              </a:buClr>
              <a:buSzPts val="1400"/>
              <a:buFont typeface="Quicksand Medium"/>
              <a:buChar char="●"/>
            </a:pPr>
            <a:r>
              <a:rPr lang="en" sz="1400">
                <a:solidFill>
                  <a:schemeClr val="dk1"/>
                </a:solidFill>
                <a:latin typeface="Quicksand Medium"/>
                <a:ea typeface="Quicksand Medium"/>
                <a:cs typeface="Quicksand Medium"/>
                <a:sym typeface="Quicksand Medium"/>
              </a:rPr>
              <a:t>age</a:t>
            </a:r>
            <a:endParaRPr sz="1400">
              <a:solidFill>
                <a:schemeClr val="dk1"/>
              </a:solidFill>
              <a:latin typeface="Quicksand Medium"/>
              <a:ea typeface="Quicksand Medium"/>
              <a:cs typeface="Quicksand Medium"/>
              <a:sym typeface="Quicksand Medium"/>
            </a:endParaRPr>
          </a:p>
          <a:p>
            <a:pPr indent="-317500" lvl="0" marL="457200" rtl="0" algn="l">
              <a:spcBef>
                <a:spcPts val="0"/>
              </a:spcBef>
              <a:spcAft>
                <a:spcPts val="0"/>
              </a:spcAft>
              <a:buClr>
                <a:schemeClr val="dk1"/>
              </a:buClr>
              <a:buSzPts val="1400"/>
              <a:buFont typeface="Quicksand Medium"/>
              <a:buChar char="●"/>
            </a:pPr>
            <a:r>
              <a:rPr lang="en" sz="1400">
                <a:solidFill>
                  <a:schemeClr val="dk1"/>
                </a:solidFill>
                <a:latin typeface="Quicksand Medium"/>
                <a:ea typeface="Quicksand Medium"/>
                <a:cs typeface="Quicksand Medium"/>
                <a:sym typeface="Quicksand Medium"/>
              </a:rPr>
              <a:t>social_phone: approximate time spent on phone per week</a:t>
            </a:r>
            <a:endParaRPr sz="1400">
              <a:solidFill>
                <a:schemeClr val="dk1"/>
              </a:solidFill>
              <a:latin typeface="Quicksand Medium"/>
              <a:ea typeface="Quicksand Medium"/>
              <a:cs typeface="Quicksand Medium"/>
              <a:sym typeface="Quicksand Medium"/>
            </a:endParaRPr>
          </a:p>
          <a:p>
            <a:pPr indent="-317500" lvl="1" marL="914400" rtl="0" algn="l">
              <a:spcBef>
                <a:spcPts val="0"/>
              </a:spcBef>
              <a:spcAft>
                <a:spcPts val="0"/>
              </a:spcAft>
              <a:buClr>
                <a:schemeClr val="dk1"/>
              </a:buClr>
              <a:buSzPts val="1400"/>
              <a:buChar char="○"/>
            </a:pPr>
            <a:r>
              <a:rPr lang="en" sz="1400">
                <a:solidFill>
                  <a:schemeClr val="dk1"/>
                </a:solidFill>
                <a:latin typeface="Quicksand Medium"/>
                <a:ea typeface="Quicksand Medium"/>
                <a:cs typeface="Quicksand Medium"/>
                <a:sym typeface="Quicksand Medium"/>
              </a:rPr>
              <a:t>Different from social_calls</a:t>
            </a:r>
            <a:endParaRPr sz="1400">
              <a:solidFill>
                <a:schemeClr val="dk1"/>
              </a:solidFill>
              <a:latin typeface="Quicksand Medium"/>
              <a:ea typeface="Quicksand Medium"/>
              <a:cs typeface="Quicksand Medium"/>
              <a:sym typeface="Quicksand Medium"/>
            </a:endParaRPr>
          </a:p>
          <a:p>
            <a:pPr indent="-317500" lvl="0" marL="457200" rtl="0" algn="l">
              <a:spcBef>
                <a:spcPts val="0"/>
              </a:spcBef>
              <a:spcAft>
                <a:spcPts val="0"/>
              </a:spcAft>
              <a:buClr>
                <a:schemeClr val="dk1"/>
              </a:buClr>
              <a:buSzPts val="1400"/>
              <a:buFont typeface="Quicksand Medium"/>
              <a:buChar char="●"/>
            </a:pPr>
            <a:r>
              <a:rPr lang="en" sz="1400">
                <a:solidFill>
                  <a:schemeClr val="dk1"/>
                </a:solidFill>
                <a:latin typeface="Quicksand Medium"/>
                <a:ea typeface="Quicksand Medium"/>
                <a:cs typeface="Quicksand Medium"/>
                <a:sym typeface="Quicksand Medium"/>
              </a:rPr>
              <a:t>screening_score: Mini Nutritional Assessment (MNA) screening score</a:t>
            </a:r>
            <a:endParaRPr sz="1400">
              <a:solidFill>
                <a:schemeClr val="dk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400">
              <a:solidFill>
                <a:schemeClr val="dk1"/>
              </a:solidFill>
              <a:latin typeface="Quicksand Medium"/>
              <a:ea typeface="Quicksand Medium"/>
              <a:cs typeface="Quicksand Medium"/>
              <a:sym typeface="Quicksand Medium"/>
            </a:endParaRPr>
          </a:p>
          <a:p>
            <a:pPr indent="0" lvl="0" marL="0" rtl="0" algn="l">
              <a:spcBef>
                <a:spcPts val="0"/>
              </a:spcBef>
              <a:spcAft>
                <a:spcPts val="0"/>
              </a:spcAft>
              <a:buNone/>
            </a:pPr>
            <a:r>
              <a:rPr b="1" lang="en" sz="1400">
                <a:solidFill>
                  <a:schemeClr val="dk1"/>
                </a:solidFill>
                <a:latin typeface="Quicksand"/>
                <a:ea typeface="Quicksand"/>
                <a:cs typeface="Quicksand"/>
                <a:sym typeface="Quicksand"/>
              </a:rPr>
              <a:t>CV score: </a:t>
            </a:r>
            <a:r>
              <a:rPr lang="en" sz="1400">
                <a:solidFill>
                  <a:schemeClr val="dk1"/>
                </a:solidFill>
                <a:latin typeface="Quicksand Medium"/>
                <a:ea typeface="Quicksand Medium"/>
                <a:cs typeface="Quicksand Medium"/>
                <a:sym typeface="Quicksand Medium"/>
              </a:rPr>
              <a:t>6.976845</a:t>
            </a:r>
            <a:endParaRPr/>
          </a:p>
          <a:p>
            <a:pPr indent="-298450" lvl="0" marL="457200" rtl="0" algn="l">
              <a:spcBef>
                <a:spcPts val="0"/>
              </a:spcBef>
              <a:spcAft>
                <a:spcPts val="0"/>
              </a:spcAft>
              <a:buSzPts val="1100"/>
              <a:buChar char="-"/>
            </a:pPr>
            <a:r>
              <a:rPr lang="en"/>
              <a:t>Age, again see negative correlation</a:t>
            </a:r>
            <a:endParaRPr/>
          </a:p>
          <a:p>
            <a:pPr indent="-298450" lvl="0" marL="457200" rtl="0" algn="l">
              <a:spcBef>
                <a:spcPts val="0"/>
              </a:spcBef>
              <a:spcAft>
                <a:spcPts val="0"/>
              </a:spcAft>
              <a:buSzPts val="1100"/>
              <a:buChar char="-"/>
            </a:pPr>
            <a:r>
              <a:rPr lang="en"/>
              <a:t>Screening score, again see negative correlation</a:t>
            </a:r>
            <a:endParaRPr/>
          </a:p>
          <a:p>
            <a:pPr indent="-298450" lvl="0" marL="457200" rtl="0" algn="l">
              <a:spcBef>
                <a:spcPts val="0"/>
              </a:spcBef>
              <a:spcAft>
                <a:spcPts val="0"/>
              </a:spcAft>
              <a:buSzPts val="1100"/>
              <a:buChar char="-"/>
            </a:pPr>
            <a:r>
              <a:rPr lang="en"/>
              <a:t>Comorbidities</a:t>
            </a:r>
            <a:r>
              <a:rPr lang="en"/>
              <a:t> count — each comorbidity increases </a:t>
            </a:r>
            <a:r>
              <a:rPr lang="en"/>
              <a:t>anxiety</a:t>
            </a:r>
            <a:r>
              <a:rPr lang="en"/>
              <a:t> (for older adults: heart disease, hypertension/high blood pressure, diabetes, respiratory problems, mental health, etc)</a:t>
            </a:r>
            <a:endParaRPr/>
          </a:p>
          <a:p>
            <a:pPr indent="-298450" lvl="0" marL="457200" rtl="0" algn="l">
              <a:spcBef>
                <a:spcPts val="0"/>
              </a:spcBef>
              <a:spcAft>
                <a:spcPts val="0"/>
              </a:spcAft>
              <a:buSzPts val="1100"/>
              <a:buChar char="-"/>
            </a:pPr>
            <a:r>
              <a:rPr lang="en"/>
              <a:t>Social phone — how much time spent on phone, positive so more time spent looking at phone etc (isolation) = more anxious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c634ee0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c634ee0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b8862f46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b8862f46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rPr lang="en"/>
              <a:t>Stabilizes at 100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c634ee0e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c634ee0e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decrease in node impurities from splitting on the variable, averaged over all trees</a:t>
            </a:r>
            <a:endParaRPr/>
          </a:p>
          <a:p>
            <a:pPr indent="-298450" lvl="0" marL="457200" rtl="0" algn="l">
              <a:spcBef>
                <a:spcPts val="0"/>
              </a:spcBef>
              <a:spcAft>
                <a:spcPts val="0"/>
              </a:spcAft>
              <a:buSzPts val="1100"/>
              <a:buChar char="●"/>
            </a:pPr>
            <a:r>
              <a:rPr lang="en"/>
              <a:t>If it is split on the variable, then can calculate decrease in node impurities</a:t>
            </a:r>
            <a:endParaRPr/>
          </a:p>
          <a:p>
            <a:pPr indent="-298450" lvl="0" marL="457200" rtl="0" algn="l">
              <a:spcBef>
                <a:spcPts val="0"/>
              </a:spcBef>
              <a:spcAft>
                <a:spcPts val="0"/>
              </a:spcAft>
              <a:buSzPts val="1100"/>
              <a:buChar char="●"/>
            </a:pPr>
            <a:r>
              <a:rPr lang="en"/>
              <a:t>If we have larger decrease, then that means that the variable is important to not decrease that much</a:t>
            </a:r>
            <a:endParaRPr/>
          </a:p>
          <a:p>
            <a:pPr indent="-298450" lvl="0" marL="457200" rtl="0" algn="l">
              <a:spcBef>
                <a:spcPts val="0"/>
              </a:spcBef>
              <a:spcAft>
                <a:spcPts val="0"/>
              </a:spcAft>
              <a:buSzPts val="1100"/>
              <a:buChar char="●"/>
            </a:pPr>
            <a:r>
              <a:rPr lang="en"/>
              <a:t>Node is impure if we have some nodes split on yes and no?</a:t>
            </a:r>
            <a:endParaRPr/>
          </a:p>
          <a:p>
            <a:pPr indent="-298450" lvl="0" marL="457200" rtl="0" algn="l">
              <a:spcBef>
                <a:spcPts val="0"/>
              </a:spcBef>
              <a:spcAft>
                <a:spcPts val="0"/>
              </a:spcAft>
              <a:buSzPts val="1100"/>
              <a:buChar char="●"/>
            </a:pPr>
            <a:r>
              <a:rPr lang="en"/>
              <a:t>Node is pure if all yes or all no</a:t>
            </a:r>
            <a:endParaRPr/>
          </a:p>
          <a:p>
            <a:pPr indent="-298450" lvl="0" marL="457200" rtl="0" algn="l">
              <a:spcBef>
                <a:spcPts val="0"/>
              </a:spcBef>
              <a:spcAft>
                <a:spcPts val="0"/>
              </a:spcAft>
              <a:buSzPts val="1100"/>
              <a:buChar char="●"/>
            </a:pPr>
            <a:r>
              <a:rPr lang="en"/>
              <a:t>The higher the number, the more decrease in node impurities from splitting on the variable ⇒ less nodes are impure ⇒ more nodes are pure ⇒ that variable is more important?</a:t>
            </a:r>
            <a:endParaRPr/>
          </a:p>
          <a:p>
            <a:pPr indent="0" lvl="0" marL="0" rtl="0" algn="l">
              <a:spcBef>
                <a:spcPts val="0"/>
              </a:spcBef>
              <a:spcAft>
                <a:spcPts val="0"/>
              </a:spcAft>
              <a:buNone/>
            </a:pPr>
            <a:r>
              <a:rPr lang="en"/>
              <a:t>Measured by residual sum of squares</a:t>
            </a:r>
            <a:endParaRPr/>
          </a:p>
          <a:p>
            <a:pPr indent="0" lvl="0" marL="0" rtl="0" algn="l">
              <a:spcBef>
                <a:spcPts val="0"/>
              </a:spcBef>
              <a:spcAft>
                <a:spcPts val="0"/>
              </a:spcAft>
              <a:buNone/>
            </a:pPr>
            <a:r>
              <a:rPr lang="en" u="sng">
                <a:solidFill>
                  <a:schemeClr val="hlink"/>
                </a:solidFill>
                <a:hlinkClick r:id="rId2"/>
              </a:rPr>
              <a:t>https://www.stat.cmu.edu/summer/cmsacamp/Week_04_Tuesday/RF_Var_Imp.Rmd</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c634ee0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c634ee0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b8862f46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b8862f46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a90affe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a90affe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3b8862f4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3b8862f4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https://www.tableau.com/learn/articles/time-series-analysis</a:t>
            </a: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c634ee0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3c634ee0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aa9cebf0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aa9cebf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mental health info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a90affe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a90affe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aa9cebf0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aa9cebf0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b8862f46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b8862f46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aa9cebf0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aa9cebf0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 </a:t>
            </a:r>
            <a:endParaRPr/>
          </a:p>
          <a:p>
            <a:pPr indent="0" lvl="0" marL="0" rtl="0" algn="l">
              <a:spcBef>
                <a:spcPts val="0"/>
              </a:spcBef>
              <a:spcAft>
                <a:spcPts val="0"/>
              </a:spcAft>
              <a:buNone/>
            </a:pPr>
            <a:r>
              <a:rPr lang="en"/>
              <a:t>Bc time series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c634ee0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c634ee0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rPr lang="en"/>
              <a:t>Visit 4 for bmi body fat and lean body mass (this number would relatively be similar from trial to trial)</a:t>
            </a:r>
            <a:endParaRPr/>
          </a:p>
          <a:p>
            <a:pPr indent="0" lvl="0" marL="0" rtl="0" algn="l">
              <a:spcBef>
                <a:spcPts val="0"/>
              </a:spcBef>
              <a:spcAft>
                <a:spcPts val="0"/>
              </a:spcAft>
              <a:buNone/>
            </a:pPr>
            <a:r>
              <a:rPr lang="en"/>
              <a:t>Visit 1 for stairs numbers (makes sense bc this number wouldn’t change from trial to trial)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c634ee0e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c634ee0e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with outliers — assumptions still hold. Also small sample size.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10" name="Google Shape;10;p2"/>
          <p:cNvGrpSpPr/>
          <p:nvPr/>
        </p:nvGrpSpPr>
        <p:grpSpPr>
          <a:xfrm flipH="1" rot="10800000">
            <a:off x="-6820" y="-13128"/>
            <a:ext cx="9157615" cy="5169755"/>
            <a:chOff x="-2" y="6"/>
            <a:chExt cx="9157615" cy="5169755"/>
          </a:xfrm>
        </p:grpSpPr>
        <p:sp>
          <p:nvSpPr>
            <p:cNvPr id="11" name="Google Shape;11;p2"/>
            <p:cNvSpPr/>
            <p:nvPr/>
          </p:nvSpPr>
          <p:spPr>
            <a:xfrm>
              <a:off x="7895679" y="3576180"/>
              <a:ext cx="1254783" cy="1593582"/>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97993" y="6"/>
              <a:ext cx="3059620" cy="1618059"/>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 y="4452411"/>
              <a:ext cx="722383" cy="717350"/>
            </a:xfrm>
            <a:custGeom>
              <a:rect b="b" l="l" r="r" t="t"/>
              <a:pathLst>
                <a:path extrusionOk="0" h="6960" w="7009">
                  <a:moveTo>
                    <a:pt x="1" y="1"/>
                  </a:moveTo>
                  <a:lnTo>
                    <a:pt x="1" y="6959"/>
                  </a:lnTo>
                  <a:lnTo>
                    <a:pt x="7008" y="6959"/>
                  </a:lnTo>
                  <a:cubicBezTo>
                    <a:pt x="5524" y="3921"/>
                    <a:pt x="3046" y="145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2375" y="872775"/>
            <a:ext cx="4865700" cy="27798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5" name="Google Shape;15;p2"/>
          <p:cNvSpPr txBox="1"/>
          <p:nvPr>
            <p:ph idx="1" type="subTitle"/>
          </p:nvPr>
        </p:nvSpPr>
        <p:spPr>
          <a:xfrm>
            <a:off x="722375" y="3749100"/>
            <a:ext cx="4865700" cy="46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pic>
        <p:nvPicPr>
          <p:cNvPr id="66" name="Google Shape;66;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7" name="Google Shape;67;p11"/>
          <p:cNvSpPr txBox="1"/>
          <p:nvPr>
            <p:ph hasCustomPrompt="1" type="title"/>
          </p:nvPr>
        </p:nvSpPr>
        <p:spPr>
          <a:xfrm>
            <a:off x="825075" y="1452554"/>
            <a:ext cx="7497000" cy="1480200"/>
          </a:xfrm>
          <a:prstGeom prst="rect">
            <a:avLst/>
          </a:prstGeom>
        </p:spPr>
        <p:txBody>
          <a:bodyPr anchorCtr="0" anchor="b" bIns="91425" lIns="91425" spcFirstLastPara="1" rIns="91425" wrap="square" tIns="91425">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68" name="Google Shape;68;p11"/>
          <p:cNvSpPr txBox="1"/>
          <p:nvPr>
            <p:ph idx="1" type="subTitle"/>
          </p:nvPr>
        </p:nvSpPr>
        <p:spPr>
          <a:xfrm flipH="1">
            <a:off x="825025" y="2982313"/>
            <a:ext cx="7497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sz="1700"/>
            </a:lvl2pPr>
            <a:lvl3pPr lvl="2" rtl="0" algn="ctr">
              <a:lnSpc>
                <a:spcPct val="100000"/>
              </a:lnSpc>
              <a:spcBef>
                <a:spcPts val="0"/>
              </a:spcBef>
              <a:spcAft>
                <a:spcPts val="0"/>
              </a:spcAft>
              <a:buNone/>
              <a:defRPr sz="1700"/>
            </a:lvl3pPr>
            <a:lvl4pPr lvl="3" rtl="0" algn="ctr">
              <a:lnSpc>
                <a:spcPct val="100000"/>
              </a:lnSpc>
              <a:spcBef>
                <a:spcPts val="0"/>
              </a:spcBef>
              <a:spcAft>
                <a:spcPts val="0"/>
              </a:spcAft>
              <a:buNone/>
              <a:defRPr sz="1700"/>
            </a:lvl4pPr>
            <a:lvl5pPr lvl="4" rtl="0" algn="ctr">
              <a:lnSpc>
                <a:spcPct val="100000"/>
              </a:lnSpc>
              <a:spcBef>
                <a:spcPts val="0"/>
              </a:spcBef>
              <a:spcAft>
                <a:spcPts val="0"/>
              </a:spcAft>
              <a:buNone/>
              <a:defRPr sz="1700"/>
            </a:lvl5pPr>
            <a:lvl6pPr lvl="5" rtl="0" algn="ctr">
              <a:lnSpc>
                <a:spcPct val="100000"/>
              </a:lnSpc>
              <a:spcBef>
                <a:spcPts val="0"/>
              </a:spcBef>
              <a:spcAft>
                <a:spcPts val="0"/>
              </a:spcAft>
              <a:buNone/>
              <a:defRPr sz="1700"/>
            </a:lvl6pPr>
            <a:lvl7pPr lvl="6" rtl="0" algn="ctr">
              <a:lnSpc>
                <a:spcPct val="100000"/>
              </a:lnSpc>
              <a:spcBef>
                <a:spcPts val="0"/>
              </a:spcBef>
              <a:spcAft>
                <a:spcPts val="0"/>
              </a:spcAft>
              <a:buNone/>
              <a:defRPr sz="1700"/>
            </a:lvl7pPr>
            <a:lvl8pPr lvl="7" rtl="0" algn="ctr">
              <a:lnSpc>
                <a:spcPct val="100000"/>
              </a:lnSpc>
              <a:spcBef>
                <a:spcPts val="0"/>
              </a:spcBef>
              <a:spcAft>
                <a:spcPts val="0"/>
              </a:spcAft>
              <a:buNone/>
              <a:defRPr sz="1700"/>
            </a:lvl8pPr>
            <a:lvl9pPr lvl="8" rtl="0" algn="ctr">
              <a:lnSpc>
                <a:spcPct val="100000"/>
              </a:lnSpc>
              <a:spcBef>
                <a:spcPts val="0"/>
              </a:spcBef>
              <a:spcAft>
                <a:spcPts val="0"/>
              </a:spcAft>
              <a:buNone/>
              <a:defRPr sz="1700"/>
            </a:lvl9pPr>
          </a:lstStyle>
          <a:p/>
        </p:txBody>
      </p:sp>
      <p:grpSp>
        <p:nvGrpSpPr>
          <p:cNvPr id="69" name="Google Shape;69;p11"/>
          <p:cNvGrpSpPr/>
          <p:nvPr/>
        </p:nvGrpSpPr>
        <p:grpSpPr>
          <a:xfrm>
            <a:off x="0" y="0"/>
            <a:ext cx="9144020" cy="5143518"/>
            <a:chOff x="0" y="0"/>
            <a:chExt cx="9144020" cy="5143518"/>
          </a:xfrm>
        </p:grpSpPr>
        <p:sp>
          <p:nvSpPr>
            <p:cNvPr id="70" name="Google Shape;70;p11"/>
            <p:cNvSpPr/>
            <p:nvPr/>
          </p:nvSpPr>
          <p:spPr>
            <a:xfrm>
              <a:off x="7135927" y="4042502"/>
              <a:ext cx="1746835" cy="1101016"/>
            </a:xfrm>
            <a:custGeom>
              <a:rect b="b" l="l" r="r" t="t"/>
              <a:pathLst>
                <a:path extrusionOk="0" h="13687" w="21716">
                  <a:moveTo>
                    <a:pt x="10858" y="1"/>
                  </a:moveTo>
                  <a:cubicBezTo>
                    <a:pt x="4859" y="1"/>
                    <a:pt x="1" y="4859"/>
                    <a:pt x="1" y="10858"/>
                  </a:cubicBezTo>
                  <a:cubicBezTo>
                    <a:pt x="1" y="11831"/>
                    <a:pt x="134" y="12783"/>
                    <a:pt x="372" y="13686"/>
                  </a:cubicBezTo>
                  <a:lnTo>
                    <a:pt x="21345" y="13686"/>
                  </a:lnTo>
                  <a:cubicBezTo>
                    <a:pt x="21590" y="12783"/>
                    <a:pt x="21716" y="11831"/>
                    <a:pt x="21716" y="10858"/>
                  </a:cubicBezTo>
                  <a:cubicBezTo>
                    <a:pt x="21716" y="4859"/>
                    <a:pt x="16858" y="1"/>
                    <a:pt x="10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0" y="0"/>
              <a:ext cx="1453150" cy="1352941"/>
            </a:xfrm>
            <a:custGeom>
              <a:rect b="b" l="l" r="r" t="t"/>
              <a:pathLst>
                <a:path extrusionOk="0" h="16836" w="18083">
                  <a:moveTo>
                    <a:pt x="1" y="0"/>
                  </a:moveTo>
                  <a:lnTo>
                    <a:pt x="1" y="14974"/>
                  </a:lnTo>
                  <a:cubicBezTo>
                    <a:pt x="1835" y="16157"/>
                    <a:pt x="4012" y="16836"/>
                    <a:pt x="6350" y="16836"/>
                  </a:cubicBezTo>
                  <a:cubicBezTo>
                    <a:pt x="12832" y="16836"/>
                    <a:pt x="18083" y="11586"/>
                    <a:pt x="18083" y="5103"/>
                  </a:cubicBezTo>
                  <a:cubicBezTo>
                    <a:pt x="18083" y="3276"/>
                    <a:pt x="17670" y="1547"/>
                    <a:pt x="169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rot="-5400000">
              <a:off x="8150323" y="-118170"/>
              <a:ext cx="875522" cy="1111871"/>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rot="5400000">
              <a:off x="125548" y="4149805"/>
              <a:ext cx="875522" cy="1111871"/>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_1_1">
    <p:spTree>
      <p:nvGrpSpPr>
        <p:cNvPr id="75" name="Shape 75"/>
        <p:cNvGrpSpPr/>
        <p:nvPr/>
      </p:nvGrpSpPr>
      <p:grpSpPr>
        <a:xfrm>
          <a:off x="0" y="0"/>
          <a:ext cx="0" cy="0"/>
          <a:chOff x="0" y="0"/>
          <a:chExt cx="0" cy="0"/>
        </a:xfrm>
      </p:grpSpPr>
      <p:pic>
        <p:nvPicPr>
          <p:cNvPr id="76" name="Google Shape;76;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Google Shape;77;p13"/>
          <p:cNvSpPr txBox="1"/>
          <p:nvPr>
            <p:ph hasCustomPrompt="1" type="title"/>
          </p:nvPr>
        </p:nvSpPr>
        <p:spPr>
          <a:xfrm>
            <a:off x="1436400" y="1255116"/>
            <a:ext cx="9636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accen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8" name="Google Shape;78;p13"/>
          <p:cNvSpPr txBox="1"/>
          <p:nvPr>
            <p:ph idx="1" type="subTitle"/>
          </p:nvPr>
        </p:nvSpPr>
        <p:spPr>
          <a:xfrm>
            <a:off x="720000" y="1755390"/>
            <a:ext cx="2396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79" name="Google Shape;79;p13"/>
          <p:cNvSpPr txBox="1"/>
          <p:nvPr>
            <p:ph idx="2" type="subTitle"/>
          </p:nvPr>
        </p:nvSpPr>
        <p:spPr>
          <a:xfrm>
            <a:off x="720000" y="2231841"/>
            <a:ext cx="2396400" cy="59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0" name="Google Shape;80;p13"/>
          <p:cNvSpPr txBox="1"/>
          <p:nvPr>
            <p:ph hasCustomPrompt="1" idx="3" type="title"/>
          </p:nvPr>
        </p:nvSpPr>
        <p:spPr>
          <a:xfrm>
            <a:off x="6744000" y="1255116"/>
            <a:ext cx="9636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accen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1" name="Google Shape;81;p13"/>
          <p:cNvSpPr txBox="1"/>
          <p:nvPr>
            <p:ph idx="4" type="subTitle"/>
          </p:nvPr>
        </p:nvSpPr>
        <p:spPr>
          <a:xfrm>
            <a:off x="6027600" y="1755390"/>
            <a:ext cx="2396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82" name="Google Shape;82;p13"/>
          <p:cNvSpPr txBox="1"/>
          <p:nvPr>
            <p:ph idx="5" type="subTitle"/>
          </p:nvPr>
        </p:nvSpPr>
        <p:spPr>
          <a:xfrm>
            <a:off x="6027600" y="2231841"/>
            <a:ext cx="2396400" cy="59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3" name="Google Shape;83;p13"/>
          <p:cNvSpPr txBox="1"/>
          <p:nvPr>
            <p:ph hasCustomPrompt="1" idx="6" type="title"/>
          </p:nvPr>
        </p:nvSpPr>
        <p:spPr>
          <a:xfrm>
            <a:off x="1436400" y="2978613"/>
            <a:ext cx="9636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accen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4" name="Google Shape;84;p13"/>
          <p:cNvSpPr txBox="1"/>
          <p:nvPr>
            <p:ph idx="7" type="subTitle"/>
          </p:nvPr>
        </p:nvSpPr>
        <p:spPr>
          <a:xfrm>
            <a:off x="720000" y="3478896"/>
            <a:ext cx="2396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85" name="Google Shape;85;p13"/>
          <p:cNvSpPr txBox="1"/>
          <p:nvPr>
            <p:ph idx="8" type="subTitle"/>
          </p:nvPr>
        </p:nvSpPr>
        <p:spPr>
          <a:xfrm>
            <a:off x="720000" y="3955344"/>
            <a:ext cx="2396400" cy="59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6" name="Google Shape;86;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87" name="Google Shape;87;p13"/>
          <p:cNvSpPr txBox="1"/>
          <p:nvPr>
            <p:ph hasCustomPrompt="1" idx="13" type="title"/>
          </p:nvPr>
        </p:nvSpPr>
        <p:spPr>
          <a:xfrm>
            <a:off x="4090200" y="2978613"/>
            <a:ext cx="9636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accen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8" name="Google Shape;88;p13"/>
          <p:cNvSpPr txBox="1"/>
          <p:nvPr>
            <p:ph idx="14" type="subTitle"/>
          </p:nvPr>
        </p:nvSpPr>
        <p:spPr>
          <a:xfrm>
            <a:off x="3373800" y="3478896"/>
            <a:ext cx="2396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89" name="Google Shape;89;p13"/>
          <p:cNvSpPr txBox="1"/>
          <p:nvPr>
            <p:ph idx="15" type="subTitle"/>
          </p:nvPr>
        </p:nvSpPr>
        <p:spPr>
          <a:xfrm>
            <a:off x="3373800" y="3955344"/>
            <a:ext cx="2396400" cy="59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0" name="Google Shape;90;p13"/>
          <p:cNvSpPr txBox="1"/>
          <p:nvPr>
            <p:ph hasCustomPrompt="1" idx="16" type="title"/>
          </p:nvPr>
        </p:nvSpPr>
        <p:spPr>
          <a:xfrm>
            <a:off x="4090200" y="1255116"/>
            <a:ext cx="9636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accen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1" name="Google Shape;91;p13"/>
          <p:cNvSpPr txBox="1"/>
          <p:nvPr>
            <p:ph idx="17" type="subTitle"/>
          </p:nvPr>
        </p:nvSpPr>
        <p:spPr>
          <a:xfrm>
            <a:off x="3373800" y="1755390"/>
            <a:ext cx="2396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92" name="Google Shape;92;p13"/>
          <p:cNvSpPr txBox="1"/>
          <p:nvPr>
            <p:ph idx="18" type="subTitle"/>
          </p:nvPr>
        </p:nvSpPr>
        <p:spPr>
          <a:xfrm>
            <a:off x="3373800" y="2231841"/>
            <a:ext cx="2396400" cy="59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93" name="Google Shape;93;p13"/>
          <p:cNvGrpSpPr/>
          <p:nvPr/>
        </p:nvGrpSpPr>
        <p:grpSpPr>
          <a:xfrm>
            <a:off x="7722257" y="0"/>
            <a:ext cx="1427093" cy="5143490"/>
            <a:chOff x="7722257" y="0"/>
            <a:chExt cx="1427093" cy="5143490"/>
          </a:xfrm>
        </p:grpSpPr>
        <p:sp>
          <p:nvSpPr>
            <p:cNvPr id="94" name="Google Shape;94;p13"/>
            <p:cNvSpPr/>
            <p:nvPr/>
          </p:nvSpPr>
          <p:spPr>
            <a:xfrm>
              <a:off x="7722257" y="3540200"/>
              <a:ext cx="1427093" cy="1603290"/>
            </a:xfrm>
            <a:custGeom>
              <a:rect b="b" l="l" r="r" t="t"/>
              <a:pathLst>
                <a:path extrusionOk="0" h="12357" w="10999">
                  <a:moveTo>
                    <a:pt x="8520" y="1"/>
                  </a:moveTo>
                  <a:cubicBezTo>
                    <a:pt x="3816" y="1"/>
                    <a:pt x="1" y="3809"/>
                    <a:pt x="1" y="8513"/>
                  </a:cubicBezTo>
                  <a:cubicBezTo>
                    <a:pt x="1" y="9899"/>
                    <a:pt x="330" y="11201"/>
                    <a:pt x="918" y="12356"/>
                  </a:cubicBezTo>
                  <a:lnTo>
                    <a:pt x="10998" y="12356"/>
                  </a:lnTo>
                  <a:lnTo>
                    <a:pt x="10998" y="365"/>
                  </a:lnTo>
                  <a:cubicBezTo>
                    <a:pt x="10214" y="127"/>
                    <a:pt x="9381" y="1"/>
                    <a:pt x="8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8307398" y="30009"/>
              <a:ext cx="871961" cy="811943"/>
            </a:xfrm>
            <a:custGeom>
              <a:rect b="b" l="l" r="r" t="t"/>
              <a:pathLst>
                <a:path extrusionOk="0" h="12223" w="13127">
                  <a:moveTo>
                    <a:pt x="1" y="0"/>
                  </a:moveTo>
                  <a:lnTo>
                    <a:pt x="1" y="10865"/>
                  </a:lnTo>
                  <a:cubicBezTo>
                    <a:pt x="1331" y="11726"/>
                    <a:pt x="2913" y="12223"/>
                    <a:pt x="4614" y="12223"/>
                  </a:cubicBezTo>
                  <a:cubicBezTo>
                    <a:pt x="9318" y="12223"/>
                    <a:pt x="13127" y="8408"/>
                    <a:pt x="13127" y="3703"/>
                  </a:cubicBezTo>
                  <a:cubicBezTo>
                    <a:pt x="13127" y="2373"/>
                    <a:pt x="12826" y="1120"/>
                    <a:pt x="12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spTree>
      <p:nvGrpSpPr>
        <p:cNvPr id="96" name="Shape 96"/>
        <p:cNvGrpSpPr/>
        <p:nvPr/>
      </p:nvGrpSpPr>
      <p:grpSpPr>
        <a:xfrm>
          <a:off x="0" y="0"/>
          <a:ext cx="0" cy="0"/>
          <a:chOff x="0" y="0"/>
          <a:chExt cx="0" cy="0"/>
        </a:xfrm>
      </p:grpSpPr>
      <p:pic>
        <p:nvPicPr>
          <p:cNvPr id="97" name="Google Shape;97;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98" name="Google Shape;98;p14"/>
          <p:cNvSpPr txBox="1"/>
          <p:nvPr>
            <p:ph type="title"/>
          </p:nvPr>
        </p:nvSpPr>
        <p:spPr>
          <a:xfrm>
            <a:off x="722375" y="3445275"/>
            <a:ext cx="4178400" cy="53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p:txBody>
      </p:sp>
      <p:sp>
        <p:nvSpPr>
          <p:cNvPr id="99" name="Google Shape;99;p14"/>
          <p:cNvSpPr txBox="1"/>
          <p:nvPr>
            <p:ph idx="1" type="subTitle"/>
          </p:nvPr>
        </p:nvSpPr>
        <p:spPr>
          <a:xfrm>
            <a:off x="722375" y="1049175"/>
            <a:ext cx="4178400" cy="22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600"/>
            </a:lvl1pPr>
            <a:lvl2pPr lvl="1" rtl="0">
              <a:spcBef>
                <a:spcPts val="0"/>
              </a:spcBef>
              <a:spcAft>
                <a:spcPts val="0"/>
              </a:spcAft>
              <a:buNone/>
              <a:defRPr sz="2600"/>
            </a:lvl2pPr>
            <a:lvl3pPr lvl="2" rtl="0">
              <a:spcBef>
                <a:spcPts val="0"/>
              </a:spcBef>
              <a:spcAft>
                <a:spcPts val="0"/>
              </a:spcAft>
              <a:buNone/>
              <a:defRPr sz="2600"/>
            </a:lvl3pPr>
            <a:lvl4pPr lvl="3" rtl="0">
              <a:spcBef>
                <a:spcPts val="0"/>
              </a:spcBef>
              <a:spcAft>
                <a:spcPts val="0"/>
              </a:spcAft>
              <a:buNone/>
              <a:defRPr sz="2600"/>
            </a:lvl4pPr>
            <a:lvl5pPr lvl="4" rtl="0">
              <a:spcBef>
                <a:spcPts val="0"/>
              </a:spcBef>
              <a:spcAft>
                <a:spcPts val="0"/>
              </a:spcAft>
              <a:buNone/>
              <a:defRPr sz="2600"/>
            </a:lvl5pPr>
            <a:lvl6pPr lvl="5" rtl="0">
              <a:spcBef>
                <a:spcPts val="0"/>
              </a:spcBef>
              <a:spcAft>
                <a:spcPts val="0"/>
              </a:spcAft>
              <a:buNone/>
              <a:defRPr sz="2600"/>
            </a:lvl6pPr>
            <a:lvl7pPr lvl="6" rtl="0">
              <a:spcBef>
                <a:spcPts val="0"/>
              </a:spcBef>
              <a:spcAft>
                <a:spcPts val="0"/>
              </a:spcAft>
              <a:buNone/>
              <a:defRPr sz="2600"/>
            </a:lvl7pPr>
            <a:lvl8pPr lvl="7" rtl="0">
              <a:spcBef>
                <a:spcPts val="0"/>
              </a:spcBef>
              <a:spcAft>
                <a:spcPts val="0"/>
              </a:spcAft>
              <a:buNone/>
              <a:defRPr sz="2600"/>
            </a:lvl8pPr>
            <a:lvl9pPr lvl="8" rtl="0">
              <a:spcBef>
                <a:spcPts val="0"/>
              </a:spcBef>
              <a:spcAft>
                <a:spcPts val="0"/>
              </a:spcAft>
              <a:buNone/>
              <a:defRPr sz="2600"/>
            </a:lvl9pPr>
          </a:lstStyle>
          <a:p/>
        </p:txBody>
      </p:sp>
      <p:grpSp>
        <p:nvGrpSpPr>
          <p:cNvPr id="100" name="Google Shape;100;p14"/>
          <p:cNvGrpSpPr/>
          <p:nvPr/>
        </p:nvGrpSpPr>
        <p:grpSpPr>
          <a:xfrm>
            <a:off x="-2" y="1"/>
            <a:ext cx="9143985" cy="5143508"/>
            <a:chOff x="-2" y="1"/>
            <a:chExt cx="9143985" cy="5143508"/>
          </a:xfrm>
        </p:grpSpPr>
        <p:sp>
          <p:nvSpPr>
            <p:cNvPr id="101" name="Google Shape;101;p14"/>
            <p:cNvSpPr/>
            <p:nvPr/>
          </p:nvSpPr>
          <p:spPr>
            <a:xfrm flipH="1" rot="-5400000">
              <a:off x="6518650" y="2518175"/>
              <a:ext cx="2313084" cy="2937584"/>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rot="10800000">
              <a:off x="-2" y="1"/>
              <a:ext cx="848457" cy="842525"/>
            </a:xfrm>
            <a:custGeom>
              <a:rect b="b" l="l" r="r" t="t"/>
              <a:pathLst>
                <a:path extrusionOk="0" h="6960" w="7009">
                  <a:moveTo>
                    <a:pt x="1" y="1"/>
                  </a:moveTo>
                  <a:lnTo>
                    <a:pt x="1" y="6959"/>
                  </a:lnTo>
                  <a:lnTo>
                    <a:pt x="7008" y="6959"/>
                  </a:lnTo>
                  <a:cubicBezTo>
                    <a:pt x="5524" y="3921"/>
                    <a:pt x="3046" y="145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_1_1">
    <p:spTree>
      <p:nvGrpSpPr>
        <p:cNvPr id="103" name="Shape 103"/>
        <p:cNvGrpSpPr/>
        <p:nvPr/>
      </p:nvGrpSpPr>
      <p:grpSpPr>
        <a:xfrm>
          <a:off x="0" y="0"/>
          <a:ext cx="0" cy="0"/>
          <a:chOff x="0" y="0"/>
          <a:chExt cx="0" cy="0"/>
        </a:xfrm>
      </p:grpSpPr>
      <p:pic>
        <p:nvPicPr>
          <p:cNvPr id="104" name="Google Shape;104;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5" name="Google Shape;105;p15"/>
          <p:cNvSpPr txBox="1"/>
          <p:nvPr>
            <p:ph idx="1" type="subTitle"/>
          </p:nvPr>
        </p:nvSpPr>
        <p:spPr>
          <a:xfrm>
            <a:off x="823563" y="1401575"/>
            <a:ext cx="3305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06" name="Google Shape;106;p15"/>
          <p:cNvSpPr txBox="1"/>
          <p:nvPr>
            <p:ph idx="2" type="subTitle"/>
          </p:nvPr>
        </p:nvSpPr>
        <p:spPr>
          <a:xfrm>
            <a:off x="5015048" y="1401575"/>
            <a:ext cx="33054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07" name="Google Shape;107;p1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None/>
              <a:defRPr sz="3200"/>
            </a:lvl1pPr>
            <a:lvl2pPr lvl="1"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2pPr>
            <a:lvl3pPr lvl="2"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3pPr>
            <a:lvl4pPr lvl="3"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4pPr>
            <a:lvl5pPr lvl="4"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5pPr>
            <a:lvl6pPr lvl="5"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6pPr>
            <a:lvl7pPr lvl="6"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7pPr>
            <a:lvl8pPr lvl="7"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8pPr>
            <a:lvl9pPr lvl="8" rtl="0" algn="ctr">
              <a:spcBef>
                <a:spcPts val="0"/>
              </a:spcBef>
              <a:spcAft>
                <a:spcPts val="0"/>
              </a:spcAft>
              <a:buClr>
                <a:schemeClr val="dk1"/>
              </a:buClr>
              <a:buSzPts val="3600"/>
              <a:buFont typeface="Cantata One"/>
              <a:buNone/>
              <a:defRPr sz="3600">
                <a:solidFill>
                  <a:schemeClr val="dk1"/>
                </a:solidFill>
                <a:latin typeface="Cantata One"/>
                <a:ea typeface="Cantata One"/>
                <a:cs typeface="Cantata One"/>
                <a:sym typeface="Cantata One"/>
              </a:defRPr>
            </a:lvl9pPr>
          </a:lstStyle>
          <a:p/>
        </p:txBody>
      </p:sp>
      <p:sp>
        <p:nvSpPr>
          <p:cNvPr id="108" name="Google Shape;108;p15"/>
          <p:cNvSpPr txBox="1"/>
          <p:nvPr>
            <p:ph idx="3" type="body"/>
          </p:nvPr>
        </p:nvSpPr>
        <p:spPr>
          <a:xfrm>
            <a:off x="823575" y="1931984"/>
            <a:ext cx="3305400" cy="2676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Font typeface="Roboto Condensed Light"/>
              <a:buChar char="○"/>
              <a:defRPr/>
            </a:lvl2pPr>
            <a:lvl3pPr indent="-323850" lvl="2" marL="1371600" rtl="0">
              <a:lnSpc>
                <a:spcPct val="100000"/>
              </a:lnSpc>
              <a:spcBef>
                <a:spcPts val="0"/>
              </a:spcBef>
              <a:spcAft>
                <a:spcPts val="0"/>
              </a:spcAft>
              <a:buSzPts val="1500"/>
              <a:buFont typeface="Roboto Condensed Light"/>
              <a:buChar char="■"/>
              <a:defRPr/>
            </a:lvl3pPr>
            <a:lvl4pPr indent="-323850" lvl="3" marL="1828800" rtl="0">
              <a:lnSpc>
                <a:spcPct val="100000"/>
              </a:lnSpc>
              <a:spcBef>
                <a:spcPts val="0"/>
              </a:spcBef>
              <a:spcAft>
                <a:spcPts val="0"/>
              </a:spcAft>
              <a:buSzPts val="1500"/>
              <a:buFont typeface="Roboto Condensed Light"/>
              <a:buChar char="●"/>
              <a:defRPr/>
            </a:lvl4pPr>
            <a:lvl5pPr indent="-323850" lvl="4" marL="2286000" rtl="0">
              <a:lnSpc>
                <a:spcPct val="100000"/>
              </a:lnSpc>
              <a:spcBef>
                <a:spcPts val="0"/>
              </a:spcBef>
              <a:spcAft>
                <a:spcPts val="0"/>
              </a:spcAft>
              <a:buSzPts val="1500"/>
              <a:buFont typeface="Roboto Condensed Light"/>
              <a:buChar char="○"/>
              <a:defRPr/>
            </a:lvl5pPr>
            <a:lvl6pPr indent="-323850" lvl="5" marL="2743200" rtl="0">
              <a:lnSpc>
                <a:spcPct val="100000"/>
              </a:lnSpc>
              <a:spcBef>
                <a:spcPts val="0"/>
              </a:spcBef>
              <a:spcAft>
                <a:spcPts val="0"/>
              </a:spcAft>
              <a:buSzPts val="1500"/>
              <a:buFont typeface="Roboto Condensed Light"/>
              <a:buChar char="■"/>
              <a:defRPr/>
            </a:lvl6pPr>
            <a:lvl7pPr indent="-323850" lvl="6" marL="3200400" rtl="0">
              <a:lnSpc>
                <a:spcPct val="100000"/>
              </a:lnSpc>
              <a:spcBef>
                <a:spcPts val="0"/>
              </a:spcBef>
              <a:spcAft>
                <a:spcPts val="0"/>
              </a:spcAft>
              <a:buSzPts val="1500"/>
              <a:buFont typeface="Roboto Condensed Light"/>
              <a:buChar char="●"/>
              <a:defRPr/>
            </a:lvl7pPr>
            <a:lvl8pPr indent="-323850" lvl="7" marL="3657600" rtl="0">
              <a:lnSpc>
                <a:spcPct val="100000"/>
              </a:lnSpc>
              <a:spcBef>
                <a:spcPts val="0"/>
              </a:spcBef>
              <a:spcAft>
                <a:spcPts val="0"/>
              </a:spcAft>
              <a:buSzPts val="1500"/>
              <a:buFont typeface="Roboto Condensed Light"/>
              <a:buChar char="○"/>
              <a:defRPr/>
            </a:lvl8pPr>
            <a:lvl9pPr indent="-323850" lvl="8" marL="4114800" rtl="0">
              <a:lnSpc>
                <a:spcPct val="100000"/>
              </a:lnSpc>
              <a:spcBef>
                <a:spcPts val="0"/>
              </a:spcBef>
              <a:spcAft>
                <a:spcPts val="0"/>
              </a:spcAft>
              <a:buSzPts val="1500"/>
              <a:buFont typeface="Roboto Condensed Light"/>
              <a:buChar char="■"/>
              <a:defRPr/>
            </a:lvl9pPr>
          </a:lstStyle>
          <a:p/>
        </p:txBody>
      </p:sp>
      <p:sp>
        <p:nvSpPr>
          <p:cNvPr id="109" name="Google Shape;109;p15"/>
          <p:cNvSpPr txBox="1"/>
          <p:nvPr>
            <p:ph idx="4" type="body"/>
          </p:nvPr>
        </p:nvSpPr>
        <p:spPr>
          <a:xfrm>
            <a:off x="5015051" y="1931976"/>
            <a:ext cx="3305400" cy="2676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Font typeface="Roboto Condensed Light"/>
              <a:buChar char="○"/>
              <a:defRPr/>
            </a:lvl2pPr>
            <a:lvl3pPr indent="-323850" lvl="2" marL="1371600" rtl="0">
              <a:lnSpc>
                <a:spcPct val="100000"/>
              </a:lnSpc>
              <a:spcBef>
                <a:spcPts val="0"/>
              </a:spcBef>
              <a:spcAft>
                <a:spcPts val="0"/>
              </a:spcAft>
              <a:buSzPts val="1500"/>
              <a:buFont typeface="Roboto Condensed Light"/>
              <a:buChar char="■"/>
              <a:defRPr/>
            </a:lvl3pPr>
            <a:lvl4pPr indent="-323850" lvl="3" marL="1828800" rtl="0">
              <a:lnSpc>
                <a:spcPct val="100000"/>
              </a:lnSpc>
              <a:spcBef>
                <a:spcPts val="0"/>
              </a:spcBef>
              <a:spcAft>
                <a:spcPts val="0"/>
              </a:spcAft>
              <a:buSzPts val="1500"/>
              <a:buFont typeface="Roboto Condensed Light"/>
              <a:buChar char="●"/>
              <a:defRPr/>
            </a:lvl4pPr>
            <a:lvl5pPr indent="-323850" lvl="4" marL="2286000" rtl="0">
              <a:lnSpc>
                <a:spcPct val="100000"/>
              </a:lnSpc>
              <a:spcBef>
                <a:spcPts val="0"/>
              </a:spcBef>
              <a:spcAft>
                <a:spcPts val="0"/>
              </a:spcAft>
              <a:buSzPts val="1500"/>
              <a:buFont typeface="Roboto Condensed Light"/>
              <a:buChar char="○"/>
              <a:defRPr/>
            </a:lvl5pPr>
            <a:lvl6pPr indent="-323850" lvl="5" marL="2743200" rtl="0">
              <a:lnSpc>
                <a:spcPct val="100000"/>
              </a:lnSpc>
              <a:spcBef>
                <a:spcPts val="0"/>
              </a:spcBef>
              <a:spcAft>
                <a:spcPts val="0"/>
              </a:spcAft>
              <a:buSzPts val="1500"/>
              <a:buFont typeface="Roboto Condensed Light"/>
              <a:buChar char="■"/>
              <a:defRPr/>
            </a:lvl6pPr>
            <a:lvl7pPr indent="-323850" lvl="6" marL="3200400" rtl="0">
              <a:lnSpc>
                <a:spcPct val="100000"/>
              </a:lnSpc>
              <a:spcBef>
                <a:spcPts val="0"/>
              </a:spcBef>
              <a:spcAft>
                <a:spcPts val="0"/>
              </a:spcAft>
              <a:buSzPts val="1500"/>
              <a:buFont typeface="Roboto Condensed Light"/>
              <a:buChar char="●"/>
              <a:defRPr/>
            </a:lvl7pPr>
            <a:lvl8pPr indent="-323850" lvl="7" marL="3657600" rtl="0">
              <a:lnSpc>
                <a:spcPct val="100000"/>
              </a:lnSpc>
              <a:spcBef>
                <a:spcPts val="0"/>
              </a:spcBef>
              <a:spcAft>
                <a:spcPts val="0"/>
              </a:spcAft>
              <a:buSzPts val="1500"/>
              <a:buFont typeface="Roboto Condensed Light"/>
              <a:buChar char="○"/>
              <a:defRPr/>
            </a:lvl8pPr>
            <a:lvl9pPr indent="-323850" lvl="8" marL="4114800" rtl="0">
              <a:lnSpc>
                <a:spcPct val="100000"/>
              </a:lnSpc>
              <a:spcBef>
                <a:spcPts val="0"/>
              </a:spcBef>
              <a:spcAft>
                <a:spcPts val="0"/>
              </a:spcAft>
              <a:buSzPts val="1500"/>
              <a:buFont typeface="Roboto Condensed Light"/>
              <a:buChar char="■"/>
              <a:defRPr/>
            </a:lvl9pPr>
          </a:lstStyle>
          <a:p/>
        </p:txBody>
      </p:sp>
      <p:sp>
        <p:nvSpPr>
          <p:cNvPr id="110" name="Google Shape;110;p15"/>
          <p:cNvSpPr/>
          <p:nvPr/>
        </p:nvSpPr>
        <p:spPr>
          <a:xfrm rot="5400000">
            <a:off x="8097433" y="4432527"/>
            <a:ext cx="648370" cy="773564"/>
          </a:xfrm>
          <a:custGeom>
            <a:rect b="b" l="l" r="r" t="t"/>
            <a:pathLst>
              <a:path extrusionOk="0" h="19574" w="16403">
                <a:moveTo>
                  <a:pt x="9787" y="0"/>
                </a:moveTo>
                <a:cubicBezTo>
                  <a:pt x="4383" y="0"/>
                  <a:pt x="1" y="4383"/>
                  <a:pt x="1" y="9787"/>
                </a:cubicBezTo>
                <a:cubicBezTo>
                  <a:pt x="1" y="15191"/>
                  <a:pt x="4383" y="19573"/>
                  <a:pt x="9787" y="19573"/>
                </a:cubicBezTo>
                <a:cubicBezTo>
                  <a:pt x="12335" y="19573"/>
                  <a:pt x="14659" y="18593"/>
                  <a:pt x="16403" y="16997"/>
                </a:cubicBezTo>
                <a:lnTo>
                  <a:pt x="16403" y="2576"/>
                </a:lnTo>
                <a:cubicBezTo>
                  <a:pt x="14659" y="980"/>
                  <a:pt x="12335"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1_1">
    <p:spTree>
      <p:nvGrpSpPr>
        <p:cNvPr id="111" name="Shape 111"/>
        <p:cNvGrpSpPr/>
        <p:nvPr/>
      </p:nvGrpSpPr>
      <p:grpSpPr>
        <a:xfrm>
          <a:off x="0" y="0"/>
          <a:ext cx="0" cy="0"/>
          <a:chOff x="0" y="0"/>
          <a:chExt cx="0" cy="0"/>
        </a:xfrm>
      </p:grpSpPr>
      <p:pic>
        <p:nvPicPr>
          <p:cNvPr id="112" name="Google Shape;112;p16"/>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3" name="Google Shape;113;p16"/>
          <p:cNvGrpSpPr/>
          <p:nvPr/>
        </p:nvGrpSpPr>
        <p:grpSpPr>
          <a:xfrm>
            <a:off x="270556" y="0"/>
            <a:ext cx="8873421" cy="5143491"/>
            <a:chOff x="270556" y="0"/>
            <a:chExt cx="8873421" cy="5143491"/>
          </a:xfrm>
        </p:grpSpPr>
        <p:sp>
          <p:nvSpPr>
            <p:cNvPr id="114" name="Google Shape;114;p16"/>
            <p:cNvSpPr/>
            <p:nvPr/>
          </p:nvSpPr>
          <p:spPr>
            <a:xfrm rot="5400000">
              <a:off x="343750" y="4313052"/>
              <a:ext cx="757244" cy="903634"/>
            </a:xfrm>
            <a:custGeom>
              <a:rect b="b" l="l" r="r" t="t"/>
              <a:pathLst>
                <a:path extrusionOk="0" h="19574" w="16403">
                  <a:moveTo>
                    <a:pt x="9787" y="0"/>
                  </a:moveTo>
                  <a:cubicBezTo>
                    <a:pt x="4383" y="0"/>
                    <a:pt x="1" y="4383"/>
                    <a:pt x="1" y="9787"/>
                  </a:cubicBezTo>
                  <a:cubicBezTo>
                    <a:pt x="1" y="15191"/>
                    <a:pt x="4383" y="19573"/>
                    <a:pt x="9787" y="19573"/>
                  </a:cubicBezTo>
                  <a:cubicBezTo>
                    <a:pt x="12335" y="19573"/>
                    <a:pt x="14659" y="18593"/>
                    <a:pt x="16403" y="16997"/>
                  </a:cubicBezTo>
                  <a:lnTo>
                    <a:pt x="16403" y="2576"/>
                  </a:lnTo>
                  <a:cubicBezTo>
                    <a:pt x="14659" y="980"/>
                    <a:pt x="12335" y="0"/>
                    <a:pt x="97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7860850" y="0"/>
              <a:ext cx="1283127" cy="678547"/>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1" type="body"/>
          </p:nvPr>
        </p:nvSpPr>
        <p:spPr>
          <a:xfrm>
            <a:off x="720000" y="1405800"/>
            <a:ext cx="4190700" cy="3202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17500" lvl="1" marL="914400" rtl="0">
              <a:lnSpc>
                <a:spcPct val="100000"/>
              </a:lnSpc>
              <a:spcBef>
                <a:spcPts val="1000"/>
              </a:spcBef>
              <a:spcAft>
                <a:spcPts val="0"/>
              </a:spcAft>
              <a:buSzPts val="1400"/>
              <a:buChar char="○"/>
              <a:defRPr sz="1600"/>
            </a:lvl2pPr>
            <a:lvl3pPr indent="-317500" lvl="2" marL="1371600" rtl="0">
              <a:lnSpc>
                <a:spcPct val="100000"/>
              </a:lnSpc>
              <a:spcBef>
                <a:spcPts val="0"/>
              </a:spcBef>
              <a:spcAft>
                <a:spcPts val="0"/>
              </a:spcAft>
              <a:buSzPts val="1400"/>
              <a:buChar char="■"/>
              <a:defRPr sz="1600"/>
            </a:lvl3pPr>
            <a:lvl4pPr indent="-317500" lvl="3" marL="1828800" rtl="0">
              <a:lnSpc>
                <a:spcPct val="100000"/>
              </a:lnSpc>
              <a:spcBef>
                <a:spcPts val="0"/>
              </a:spcBef>
              <a:spcAft>
                <a:spcPts val="0"/>
              </a:spcAft>
              <a:buSzPts val="1400"/>
              <a:buChar char="●"/>
              <a:defRPr sz="1600"/>
            </a:lvl4pPr>
            <a:lvl5pPr indent="-317500" lvl="4" marL="2286000" rtl="0">
              <a:lnSpc>
                <a:spcPct val="100000"/>
              </a:lnSpc>
              <a:spcBef>
                <a:spcPts val="0"/>
              </a:spcBef>
              <a:spcAft>
                <a:spcPts val="0"/>
              </a:spcAft>
              <a:buSzPts val="1400"/>
              <a:buChar char="○"/>
              <a:defRPr sz="1600"/>
            </a:lvl5pPr>
            <a:lvl6pPr indent="-317500" lvl="5" marL="2743200" rtl="0">
              <a:lnSpc>
                <a:spcPct val="100000"/>
              </a:lnSpc>
              <a:spcBef>
                <a:spcPts val="0"/>
              </a:spcBef>
              <a:spcAft>
                <a:spcPts val="0"/>
              </a:spcAft>
              <a:buSzPts val="1400"/>
              <a:buChar char="■"/>
              <a:defRPr sz="1600"/>
            </a:lvl6pPr>
            <a:lvl7pPr indent="-317500" lvl="6" marL="3200400" rtl="0">
              <a:lnSpc>
                <a:spcPct val="100000"/>
              </a:lnSpc>
              <a:spcBef>
                <a:spcPts val="0"/>
              </a:spcBef>
              <a:spcAft>
                <a:spcPts val="0"/>
              </a:spcAft>
              <a:buSzPts val="1400"/>
              <a:buChar char="●"/>
              <a:defRPr sz="1600"/>
            </a:lvl7pPr>
            <a:lvl8pPr indent="-317500" lvl="7" marL="3657600" rtl="0">
              <a:lnSpc>
                <a:spcPct val="100000"/>
              </a:lnSpc>
              <a:spcBef>
                <a:spcPts val="0"/>
              </a:spcBef>
              <a:spcAft>
                <a:spcPts val="0"/>
              </a:spcAft>
              <a:buSzPts val="1400"/>
              <a:buChar char="○"/>
              <a:defRPr sz="1600"/>
            </a:lvl8pPr>
            <a:lvl9pPr indent="-317500" lvl="8" marL="4114800" rtl="0">
              <a:lnSpc>
                <a:spcPct val="100000"/>
              </a:lnSpc>
              <a:spcBef>
                <a:spcPts val="0"/>
              </a:spcBef>
              <a:spcAft>
                <a:spcPts val="0"/>
              </a:spcAft>
              <a:buSzPts val="1400"/>
              <a:buChar char="■"/>
              <a:defRPr sz="1600"/>
            </a:lvl9pPr>
          </a:lstStyle>
          <a:p/>
        </p:txBody>
      </p:sp>
      <p:sp>
        <p:nvSpPr>
          <p:cNvPr id="117" name="Google Shape;117;p1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600"/>
              <a:buFont typeface="Cantata One"/>
              <a:buNone/>
              <a:defRPr sz="3600">
                <a:latin typeface="Cantata One"/>
                <a:ea typeface="Cantata One"/>
                <a:cs typeface="Cantata One"/>
                <a:sym typeface="Cantata One"/>
              </a:defRPr>
            </a:lvl2pPr>
            <a:lvl3pPr lvl="2" rtl="0" algn="ctr">
              <a:spcBef>
                <a:spcPts val="0"/>
              </a:spcBef>
              <a:spcAft>
                <a:spcPts val="0"/>
              </a:spcAft>
              <a:buSzPts val="3600"/>
              <a:buFont typeface="Cantata One"/>
              <a:buNone/>
              <a:defRPr sz="3600">
                <a:latin typeface="Cantata One"/>
                <a:ea typeface="Cantata One"/>
                <a:cs typeface="Cantata One"/>
                <a:sym typeface="Cantata One"/>
              </a:defRPr>
            </a:lvl3pPr>
            <a:lvl4pPr lvl="3" rtl="0" algn="ctr">
              <a:spcBef>
                <a:spcPts val="0"/>
              </a:spcBef>
              <a:spcAft>
                <a:spcPts val="0"/>
              </a:spcAft>
              <a:buSzPts val="3600"/>
              <a:buFont typeface="Cantata One"/>
              <a:buNone/>
              <a:defRPr sz="3600">
                <a:latin typeface="Cantata One"/>
                <a:ea typeface="Cantata One"/>
                <a:cs typeface="Cantata One"/>
                <a:sym typeface="Cantata One"/>
              </a:defRPr>
            </a:lvl4pPr>
            <a:lvl5pPr lvl="4" rtl="0" algn="ctr">
              <a:spcBef>
                <a:spcPts val="0"/>
              </a:spcBef>
              <a:spcAft>
                <a:spcPts val="0"/>
              </a:spcAft>
              <a:buSzPts val="3600"/>
              <a:buFont typeface="Cantata One"/>
              <a:buNone/>
              <a:defRPr sz="3600">
                <a:latin typeface="Cantata One"/>
                <a:ea typeface="Cantata One"/>
                <a:cs typeface="Cantata One"/>
                <a:sym typeface="Cantata One"/>
              </a:defRPr>
            </a:lvl5pPr>
            <a:lvl6pPr lvl="5" rtl="0" algn="ctr">
              <a:spcBef>
                <a:spcPts val="0"/>
              </a:spcBef>
              <a:spcAft>
                <a:spcPts val="0"/>
              </a:spcAft>
              <a:buSzPts val="3600"/>
              <a:buFont typeface="Cantata One"/>
              <a:buNone/>
              <a:defRPr sz="3600">
                <a:latin typeface="Cantata One"/>
                <a:ea typeface="Cantata One"/>
                <a:cs typeface="Cantata One"/>
                <a:sym typeface="Cantata One"/>
              </a:defRPr>
            </a:lvl6pPr>
            <a:lvl7pPr lvl="6" rtl="0" algn="ctr">
              <a:spcBef>
                <a:spcPts val="0"/>
              </a:spcBef>
              <a:spcAft>
                <a:spcPts val="0"/>
              </a:spcAft>
              <a:buSzPts val="3600"/>
              <a:buFont typeface="Cantata One"/>
              <a:buNone/>
              <a:defRPr sz="3600">
                <a:latin typeface="Cantata One"/>
                <a:ea typeface="Cantata One"/>
                <a:cs typeface="Cantata One"/>
                <a:sym typeface="Cantata One"/>
              </a:defRPr>
            </a:lvl7pPr>
            <a:lvl8pPr lvl="7" rtl="0" algn="ctr">
              <a:spcBef>
                <a:spcPts val="0"/>
              </a:spcBef>
              <a:spcAft>
                <a:spcPts val="0"/>
              </a:spcAft>
              <a:buSzPts val="3600"/>
              <a:buFont typeface="Cantata One"/>
              <a:buNone/>
              <a:defRPr sz="3600">
                <a:latin typeface="Cantata One"/>
                <a:ea typeface="Cantata One"/>
                <a:cs typeface="Cantata One"/>
                <a:sym typeface="Cantata One"/>
              </a:defRPr>
            </a:lvl8pPr>
            <a:lvl9pPr lvl="8" rtl="0" algn="ctr">
              <a:spcBef>
                <a:spcPts val="0"/>
              </a:spcBef>
              <a:spcAft>
                <a:spcPts val="0"/>
              </a:spcAft>
              <a:buSzPts val="3600"/>
              <a:buFont typeface="Cantata One"/>
              <a:buNone/>
              <a:defRPr sz="3600">
                <a:latin typeface="Cantata One"/>
                <a:ea typeface="Cantata One"/>
                <a:cs typeface="Cantata One"/>
                <a:sym typeface="Cantata One"/>
              </a:defRPr>
            </a:lvl9pPr>
          </a:lstStyle>
          <a:p/>
        </p:txBody>
      </p:sp>
      <p:sp>
        <p:nvSpPr>
          <p:cNvPr id="118" name="Google Shape;118;p16"/>
          <p:cNvSpPr txBox="1"/>
          <p:nvPr>
            <p:ph idx="2" type="body"/>
          </p:nvPr>
        </p:nvSpPr>
        <p:spPr>
          <a:xfrm>
            <a:off x="5215000" y="1988200"/>
            <a:ext cx="3209100" cy="26205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17500" lvl="1" marL="914400" rtl="0">
              <a:lnSpc>
                <a:spcPct val="100000"/>
              </a:lnSpc>
              <a:spcBef>
                <a:spcPts val="1000"/>
              </a:spcBef>
              <a:spcAft>
                <a:spcPts val="0"/>
              </a:spcAft>
              <a:buSzPts val="1400"/>
              <a:buChar char="○"/>
              <a:defRPr sz="1600"/>
            </a:lvl2pPr>
            <a:lvl3pPr indent="-317500" lvl="2" marL="1371600" rtl="0">
              <a:lnSpc>
                <a:spcPct val="100000"/>
              </a:lnSpc>
              <a:spcBef>
                <a:spcPts val="0"/>
              </a:spcBef>
              <a:spcAft>
                <a:spcPts val="0"/>
              </a:spcAft>
              <a:buSzPts val="1400"/>
              <a:buChar char="■"/>
              <a:defRPr sz="1600"/>
            </a:lvl3pPr>
            <a:lvl4pPr indent="-317500" lvl="3" marL="1828800" rtl="0">
              <a:lnSpc>
                <a:spcPct val="100000"/>
              </a:lnSpc>
              <a:spcBef>
                <a:spcPts val="0"/>
              </a:spcBef>
              <a:spcAft>
                <a:spcPts val="0"/>
              </a:spcAft>
              <a:buSzPts val="1400"/>
              <a:buChar char="●"/>
              <a:defRPr sz="1600"/>
            </a:lvl4pPr>
            <a:lvl5pPr indent="-317500" lvl="4" marL="2286000" rtl="0">
              <a:lnSpc>
                <a:spcPct val="100000"/>
              </a:lnSpc>
              <a:spcBef>
                <a:spcPts val="0"/>
              </a:spcBef>
              <a:spcAft>
                <a:spcPts val="0"/>
              </a:spcAft>
              <a:buSzPts val="1400"/>
              <a:buChar char="○"/>
              <a:defRPr sz="1600"/>
            </a:lvl5pPr>
            <a:lvl6pPr indent="-317500" lvl="5" marL="2743200" rtl="0">
              <a:lnSpc>
                <a:spcPct val="100000"/>
              </a:lnSpc>
              <a:spcBef>
                <a:spcPts val="0"/>
              </a:spcBef>
              <a:spcAft>
                <a:spcPts val="0"/>
              </a:spcAft>
              <a:buSzPts val="1400"/>
              <a:buChar char="■"/>
              <a:defRPr sz="1600"/>
            </a:lvl6pPr>
            <a:lvl7pPr indent="-317500" lvl="6" marL="3200400" rtl="0">
              <a:lnSpc>
                <a:spcPct val="100000"/>
              </a:lnSpc>
              <a:spcBef>
                <a:spcPts val="0"/>
              </a:spcBef>
              <a:spcAft>
                <a:spcPts val="0"/>
              </a:spcAft>
              <a:buSzPts val="1400"/>
              <a:buChar char="●"/>
              <a:defRPr sz="1600"/>
            </a:lvl7pPr>
            <a:lvl8pPr indent="-317500" lvl="7" marL="3657600" rtl="0">
              <a:lnSpc>
                <a:spcPct val="100000"/>
              </a:lnSpc>
              <a:spcBef>
                <a:spcPts val="0"/>
              </a:spcBef>
              <a:spcAft>
                <a:spcPts val="0"/>
              </a:spcAft>
              <a:buSzPts val="1400"/>
              <a:buChar char="○"/>
              <a:defRPr sz="1600"/>
            </a:lvl8pPr>
            <a:lvl9pPr indent="-317500" lvl="8" marL="4114800" rtl="0">
              <a:lnSpc>
                <a:spcPct val="100000"/>
              </a:lnSpc>
              <a:spcBef>
                <a:spcPts val="0"/>
              </a:spcBef>
              <a:spcAft>
                <a:spcPts val="0"/>
              </a:spcAft>
              <a:buSzPts val="14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121" name="Google Shape;121;p17"/>
          <p:cNvGrpSpPr/>
          <p:nvPr/>
        </p:nvGrpSpPr>
        <p:grpSpPr>
          <a:xfrm flipH="1" rot="10800000">
            <a:off x="-19" y="-13125"/>
            <a:ext cx="9143651" cy="5163601"/>
            <a:chOff x="6798" y="6158"/>
            <a:chExt cx="9143651" cy="5163601"/>
          </a:xfrm>
        </p:grpSpPr>
        <p:sp>
          <p:nvSpPr>
            <p:cNvPr id="122" name="Google Shape;122;p17"/>
            <p:cNvSpPr/>
            <p:nvPr/>
          </p:nvSpPr>
          <p:spPr>
            <a:xfrm>
              <a:off x="8246891" y="4022234"/>
              <a:ext cx="903558" cy="1147525"/>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flipH="1">
              <a:off x="6798" y="6158"/>
              <a:ext cx="1487570" cy="786665"/>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7"/>
          <p:cNvSpPr txBox="1"/>
          <p:nvPr>
            <p:ph idx="1" type="subTitle"/>
          </p:nvPr>
        </p:nvSpPr>
        <p:spPr>
          <a:xfrm>
            <a:off x="823485" y="2657751"/>
            <a:ext cx="22602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25" name="Google Shape;125;p17"/>
          <p:cNvSpPr txBox="1"/>
          <p:nvPr>
            <p:ph idx="2" type="subTitle"/>
          </p:nvPr>
        </p:nvSpPr>
        <p:spPr>
          <a:xfrm>
            <a:off x="823485" y="3174325"/>
            <a:ext cx="2260200" cy="10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6" name="Google Shape;126;p17"/>
          <p:cNvSpPr txBox="1"/>
          <p:nvPr>
            <p:ph idx="3" type="subTitle"/>
          </p:nvPr>
        </p:nvSpPr>
        <p:spPr>
          <a:xfrm>
            <a:off x="3441900" y="2657751"/>
            <a:ext cx="22602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27" name="Google Shape;127;p17"/>
          <p:cNvSpPr txBox="1"/>
          <p:nvPr>
            <p:ph idx="4" type="subTitle"/>
          </p:nvPr>
        </p:nvSpPr>
        <p:spPr>
          <a:xfrm>
            <a:off x="3441900" y="3174325"/>
            <a:ext cx="2260200" cy="10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8" name="Google Shape;128;p17"/>
          <p:cNvSpPr txBox="1"/>
          <p:nvPr>
            <p:ph idx="5" type="subTitle"/>
          </p:nvPr>
        </p:nvSpPr>
        <p:spPr>
          <a:xfrm>
            <a:off x="6060315" y="2657751"/>
            <a:ext cx="22602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29" name="Google Shape;129;p17"/>
          <p:cNvSpPr txBox="1"/>
          <p:nvPr>
            <p:ph idx="6" type="subTitle"/>
          </p:nvPr>
        </p:nvSpPr>
        <p:spPr>
          <a:xfrm>
            <a:off x="6060315" y="3174325"/>
            <a:ext cx="2260200" cy="10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0" name="Google Shape;130;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_1_1_1">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18"/>
          <p:cNvSpPr txBox="1"/>
          <p:nvPr>
            <p:ph idx="1" type="subTitle"/>
          </p:nvPr>
        </p:nvSpPr>
        <p:spPr>
          <a:xfrm>
            <a:off x="825075" y="2657751"/>
            <a:ext cx="16620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34" name="Google Shape;134;p18"/>
          <p:cNvSpPr txBox="1"/>
          <p:nvPr>
            <p:ph idx="2" type="subTitle"/>
          </p:nvPr>
        </p:nvSpPr>
        <p:spPr>
          <a:xfrm>
            <a:off x="825075" y="3174325"/>
            <a:ext cx="16620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5" name="Google Shape;135;p18"/>
          <p:cNvSpPr txBox="1"/>
          <p:nvPr>
            <p:ph idx="3" type="subTitle"/>
          </p:nvPr>
        </p:nvSpPr>
        <p:spPr>
          <a:xfrm>
            <a:off x="2770086" y="2657751"/>
            <a:ext cx="16620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36" name="Google Shape;136;p18"/>
          <p:cNvSpPr txBox="1"/>
          <p:nvPr>
            <p:ph idx="4" type="subTitle"/>
          </p:nvPr>
        </p:nvSpPr>
        <p:spPr>
          <a:xfrm>
            <a:off x="2770086" y="3174325"/>
            <a:ext cx="16620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7" name="Google Shape;137;p18"/>
          <p:cNvSpPr txBox="1"/>
          <p:nvPr>
            <p:ph idx="5" type="subTitle"/>
          </p:nvPr>
        </p:nvSpPr>
        <p:spPr>
          <a:xfrm>
            <a:off x="4715097" y="2657751"/>
            <a:ext cx="16620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38" name="Google Shape;138;p18"/>
          <p:cNvSpPr txBox="1"/>
          <p:nvPr>
            <p:ph idx="6" type="subTitle"/>
          </p:nvPr>
        </p:nvSpPr>
        <p:spPr>
          <a:xfrm>
            <a:off x="4715097" y="3174325"/>
            <a:ext cx="16620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9" name="Google Shape;139;p18"/>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40" name="Google Shape;140;p18"/>
          <p:cNvSpPr txBox="1"/>
          <p:nvPr>
            <p:ph idx="7" type="subTitle"/>
          </p:nvPr>
        </p:nvSpPr>
        <p:spPr>
          <a:xfrm>
            <a:off x="6660107" y="2657751"/>
            <a:ext cx="16620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41" name="Google Shape;141;p18"/>
          <p:cNvSpPr txBox="1"/>
          <p:nvPr>
            <p:ph idx="8" type="subTitle"/>
          </p:nvPr>
        </p:nvSpPr>
        <p:spPr>
          <a:xfrm>
            <a:off x="6660107" y="3174325"/>
            <a:ext cx="16620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2" name="Google Shape;142;p18"/>
          <p:cNvSpPr/>
          <p:nvPr/>
        </p:nvSpPr>
        <p:spPr>
          <a:xfrm>
            <a:off x="3867537" y="4255475"/>
            <a:ext cx="1408934" cy="888013"/>
          </a:xfrm>
          <a:custGeom>
            <a:rect b="b" l="l" r="r" t="t"/>
            <a:pathLst>
              <a:path extrusionOk="0" h="13687" w="21716">
                <a:moveTo>
                  <a:pt x="10858" y="1"/>
                </a:moveTo>
                <a:cubicBezTo>
                  <a:pt x="4859" y="1"/>
                  <a:pt x="1" y="4859"/>
                  <a:pt x="1" y="10858"/>
                </a:cubicBezTo>
                <a:cubicBezTo>
                  <a:pt x="1" y="11831"/>
                  <a:pt x="134" y="12783"/>
                  <a:pt x="372" y="13686"/>
                </a:cubicBezTo>
                <a:lnTo>
                  <a:pt x="21345" y="13686"/>
                </a:lnTo>
                <a:cubicBezTo>
                  <a:pt x="21590" y="12783"/>
                  <a:pt x="21716" y="11831"/>
                  <a:pt x="21716" y="10858"/>
                </a:cubicBezTo>
                <a:cubicBezTo>
                  <a:pt x="21716" y="4859"/>
                  <a:pt x="16858" y="1"/>
                  <a:pt x="10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flipH="1">
            <a:off x="8091674" y="0"/>
            <a:ext cx="1052326" cy="979796"/>
          </a:xfrm>
          <a:custGeom>
            <a:rect b="b" l="l" r="r" t="t"/>
            <a:pathLst>
              <a:path extrusionOk="0" h="12223" w="13127">
                <a:moveTo>
                  <a:pt x="1" y="0"/>
                </a:moveTo>
                <a:lnTo>
                  <a:pt x="1" y="10865"/>
                </a:lnTo>
                <a:cubicBezTo>
                  <a:pt x="1331" y="11726"/>
                  <a:pt x="2913" y="12223"/>
                  <a:pt x="4614" y="12223"/>
                </a:cubicBezTo>
                <a:cubicBezTo>
                  <a:pt x="9318" y="12223"/>
                  <a:pt x="13127" y="8408"/>
                  <a:pt x="13127" y="3703"/>
                </a:cubicBezTo>
                <a:cubicBezTo>
                  <a:pt x="13127" y="2373"/>
                  <a:pt x="12826" y="1120"/>
                  <a:pt x="122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44" name="Shape 144"/>
        <p:cNvGrpSpPr/>
        <p:nvPr/>
      </p:nvGrpSpPr>
      <p:grpSpPr>
        <a:xfrm>
          <a:off x="0" y="0"/>
          <a:ext cx="0" cy="0"/>
          <a:chOff x="0" y="0"/>
          <a:chExt cx="0" cy="0"/>
        </a:xfrm>
      </p:grpSpPr>
      <p:pic>
        <p:nvPicPr>
          <p:cNvPr id="145" name="Google Shape;145;p19"/>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46" name="Google Shape;146;p19"/>
          <p:cNvGrpSpPr/>
          <p:nvPr/>
        </p:nvGrpSpPr>
        <p:grpSpPr>
          <a:xfrm>
            <a:off x="7" y="0"/>
            <a:ext cx="9149343" cy="5143507"/>
            <a:chOff x="7" y="0"/>
            <a:chExt cx="9149343" cy="5143507"/>
          </a:xfrm>
        </p:grpSpPr>
        <p:sp>
          <p:nvSpPr>
            <p:cNvPr id="147" name="Google Shape;147;p19"/>
            <p:cNvSpPr/>
            <p:nvPr/>
          </p:nvSpPr>
          <p:spPr>
            <a:xfrm rot="5400000">
              <a:off x="42526" y="4412231"/>
              <a:ext cx="688757" cy="773795"/>
            </a:xfrm>
            <a:custGeom>
              <a:rect b="b" l="l" r="r" t="t"/>
              <a:pathLst>
                <a:path extrusionOk="0" h="12357" w="10999">
                  <a:moveTo>
                    <a:pt x="8520" y="1"/>
                  </a:moveTo>
                  <a:cubicBezTo>
                    <a:pt x="3816" y="1"/>
                    <a:pt x="1" y="3809"/>
                    <a:pt x="1" y="8513"/>
                  </a:cubicBezTo>
                  <a:cubicBezTo>
                    <a:pt x="1" y="9899"/>
                    <a:pt x="330" y="11201"/>
                    <a:pt x="918" y="12356"/>
                  </a:cubicBezTo>
                  <a:lnTo>
                    <a:pt x="10998" y="12356"/>
                  </a:lnTo>
                  <a:lnTo>
                    <a:pt x="10998" y="365"/>
                  </a:lnTo>
                  <a:cubicBezTo>
                    <a:pt x="10214" y="127"/>
                    <a:pt x="9381" y="1"/>
                    <a:pt x="8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rot="5400000">
              <a:off x="8307398" y="30009"/>
              <a:ext cx="871961" cy="811943"/>
            </a:xfrm>
            <a:custGeom>
              <a:rect b="b" l="l" r="r" t="t"/>
              <a:pathLst>
                <a:path extrusionOk="0" h="12223" w="13127">
                  <a:moveTo>
                    <a:pt x="1" y="0"/>
                  </a:moveTo>
                  <a:lnTo>
                    <a:pt x="1" y="10865"/>
                  </a:lnTo>
                  <a:cubicBezTo>
                    <a:pt x="1331" y="11726"/>
                    <a:pt x="2913" y="12223"/>
                    <a:pt x="4614" y="12223"/>
                  </a:cubicBezTo>
                  <a:cubicBezTo>
                    <a:pt x="9318" y="12223"/>
                    <a:pt x="13127" y="8408"/>
                    <a:pt x="13127" y="3703"/>
                  </a:cubicBezTo>
                  <a:cubicBezTo>
                    <a:pt x="13127" y="2373"/>
                    <a:pt x="12826" y="1120"/>
                    <a:pt x="12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9"/>
          <p:cNvSpPr txBox="1"/>
          <p:nvPr>
            <p:ph idx="1" type="subTitle"/>
          </p:nvPr>
        </p:nvSpPr>
        <p:spPr>
          <a:xfrm>
            <a:off x="821423" y="3496444"/>
            <a:ext cx="21066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50" name="Google Shape;150;p19"/>
          <p:cNvSpPr txBox="1"/>
          <p:nvPr>
            <p:ph idx="2" type="subTitle"/>
          </p:nvPr>
        </p:nvSpPr>
        <p:spPr>
          <a:xfrm>
            <a:off x="821423" y="3960862"/>
            <a:ext cx="21066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1" name="Google Shape;151;p19"/>
          <p:cNvSpPr txBox="1"/>
          <p:nvPr>
            <p:ph idx="3" type="subTitle"/>
          </p:nvPr>
        </p:nvSpPr>
        <p:spPr>
          <a:xfrm>
            <a:off x="3518693" y="3496444"/>
            <a:ext cx="21066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52" name="Google Shape;152;p19"/>
          <p:cNvSpPr txBox="1"/>
          <p:nvPr>
            <p:ph idx="4" type="subTitle"/>
          </p:nvPr>
        </p:nvSpPr>
        <p:spPr>
          <a:xfrm>
            <a:off x="3518707" y="3960862"/>
            <a:ext cx="21066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3" name="Google Shape;153;p19"/>
          <p:cNvSpPr txBox="1"/>
          <p:nvPr>
            <p:ph idx="5" type="subTitle"/>
          </p:nvPr>
        </p:nvSpPr>
        <p:spPr>
          <a:xfrm>
            <a:off x="6215977" y="3496444"/>
            <a:ext cx="2106600" cy="5304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54" name="Google Shape;154;p19"/>
          <p:cNvSpPr txBox="1"/>
          <p:nvPr>
            <p:ph idx="6" type="subTitle"/>
          </p:nvPr>
        </p:nvSpPr>
        <p:spPr>
          <a:xfrm>
            <a:off x="6215977" y="3960862"/>
            <a:ext cx="21066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5" name="Google Shape;155;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156" name="Google Shape;156;p19"/>
          <p:cNvSpPr txBox="1"/>
          <p:nvPr>
            <p:ph idx="7" type="subTitle"/>
          </p:nvPr>
        </p:nvSpPr>
        <p:spPr>
          <a:xfrm>
            <a:off x="821423" y="1698574"/>
            <a:ext cx="21066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57" name="Google Shape;157;p19"/>
          <p:cNvSpPr txBox="1"/>
          <p:nvPr>
            <p:ph idx="8" type="subTitle"/>
          </p:nvPr>
        </p:nvSpPr>
        <p:spPr>
          <a:xfrm>
            <a:off x="821423" y="2162992"/>
            <a:ext cx="21066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8" name="Google Shape;158;p19"/>
          <p:cNvSpPr txBox="1"/>
          <p:nvPr>
            <p:ph idx="9" type="subTitle"/>
          </p:nvPr>
        </p:nvSpPr>
        <p:spPr>
          <a:xfrm>
            <a:off x="3518693" y="1698574"/>
            <a:ext cx="21066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59" name="Google Shape;159;p19"/>
          <p:cNvSpPr txBox="1"/>
          <p:nvPr>
            <p:ph idx="13" type="subTitle"/>
          </p:nvPr>
        </p:nvSpPr>
        <p:spPr>
          <a:xfrm>
            <a:off x="3518707" y="2162992"/>
            <a:ext cx="21066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0" name="Google Shape;160;p19"/>
          <p:cNvSpPr txBox="1"/>
          <p:nvPr>
            <p:ph idx="14" type="subTitle"/>
          </p:nvPr>
        </p:nvSpPr>
        <p:spPr>
          <a:xfrm>
            <a:off x="6215977" y="1698574"/>
            <a:ext cx="21066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161" name="Google Shape;161;p19"/>
          <p:cNvSpPr txBox="1"/>
          <p:nvPr>
            <p:ph idx="15" type="subTitle"/>
          </p:nvPr>
        </p:nvSpPr>
        <p:spPr>
          <a:xfrm>
            <a:off x="6215977" y="2162992"/>
            <a:ext cx="21066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3">
    <p:spTree>
      <p:nvGrpSpPr>
        <p:cNvPr id="162" name="Shape 162"/>
        <p:cNvGrpSpPr/>
        <p:nvPr/>
      </p:nvGrpSpPr>
      <p:grpSpPr>
        <a:xfrm>
          <a:off x="0" y="0"/>
          <a:ext cx="0" cy="0"/>
          <a:chOff x="0" y="0"/>
          <a:chExt cx="0" cy="0"/>
        </a:xfrm>
      </p:grpSpPr>
      <p:pic>
        <p:nvPicPr>
          <p:cNvPr id="163" name="Google Shape;163;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4" name="Google Shape;164;p20"/>
          <p:cNvSpPr txBox="1"/>
          <p:nvPr>
            <p:ph hasCustomPrompt="1" type="title"/>
          </p:nvPr>
        </p:nvSpPr>
        <p:spPr>
          <a:xfrm>
            <a:off x="5087400" y="1963448"/>
            <a:ext cx="333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5" name="Google Shape;165;p20"/>
          <p:cNvSpPr txBox="1"/>
          <p:nvPr>
            <p:ph idx="1" type="subTitle"/>
          </p:nvPr>
        </p:nvSpPr>
        <p:spPr>
          <a:xfrm>
            <a:off x="5087400" y="2759150"/>
            <a:ext cx="3334200" cy="42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6" name="Google Shape;166;p20"/>
          <p:cNvSpPr txBox="1"/>
          <p:nvPr>
            <p:ph hasCustomPrompt="1" idx="2" type="title"/>
          </p:nvPr>
        </p:nvSpPr>
        <p:spPr>
          <a:xfrm>
            <a:off x="5087400" y="660500"/>
            <a:ext cx="333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7" name="Google Shape;167;p20"/>
          <p:cNvSpPr txBox="1"/>
          <p:nvPr>
            <p:ph idx="3" type="subTitle"/>
          </p:nvPr>
        </p:nvSpPr>
        <p:spPr>
          <a:xfrm>
            <a:off x="5087400" y="1456200"/>
            <a:ext cx="3334200" cy="42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8" name="Google Shape;168;p20"/>
          <p:cNvSpPr txBox="1"/>
          <p:nvPr>
            <p:ph hasCustomPrompt="1" idx="4" type="title"/>
          </p:nvPr>
        </p:nvSpPr>
        <p:spPr>
          <a:xfrm>
            <a:off x="5087400" y="3266396"/>
            <a:ext cx="333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69" name="Google Shape;169;p20"/>
          <p:cNvSpPr txBox="1"/>
          <p:nvPr>
            <p:ph idx="5" type="subTitle"/>
          </p:nvPr>
        </p:nvSpPr>
        <p:spPr>
          <a:xfrm>
            <a:off x="5087400" y="4062100"/>
            <a:ext cx="3334200" cy="42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0" name="Google Shape;170;p20"/>
          <p:cNvSpPr/>
          <p:nvPr/>
        </p:nvSpPr>
        <p:spPr>
          <a:xfrm>
            <a:off x="179375" y="3590950"/>
            <a:ext cx="2463246" cy="1552551"/>
          </a:xfrm>
          <a:custGeom>
            <a:rect b="b" l="l" r="r" t="t"/>
            <a:pathLst>
              <a:path extrusionOk="0" h="13687" w="21716">
                <a:moveTo>
                  <a:pt x="10858" y="1"/>
                </a:moveTo>
                <a:cubicBezTo>
                  <a:pt x="4859" y="1"/>
                  <a:pt x="1" y="4859"/>
                  <a:pt x="1" y="10858"/>
                </a:cubicBezTo>
                <a:cubicBezTo>
                  <a:pt x="1" y="11831"/>
                  <a:pt x="134" y="12783"/>
                  <a:pt x="372" y="13686"/>
                </a:cubicBezTo>
                <a:lnTo>
                  <a:pt x="21345" y="13686"/>
                </a:lnTo>
                <a:cubicBezTo>
                  <a:pt x="21590" y="12783"/>
                  <a:pt x="21716" y="11831"/>
                  <a:pt x="21716" y="10858"/>
                </a:cubicBezTo>
                <a:cubicBezTo>
                  <a:pt x="21716" y="4859"/>
                  <a:pt x="16858"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rot="-5400000">
            <a:off x="8492475" y="-77487"/>
            <a:ext cx="574062" cy="729062"/>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 name="Google Shape;18;p3"/>
          <p:cNvSpPr/>
          <p:nvPr/>
        </p:nvSpPr>
        <p:spPr>
          <a:xfrm rot="5400000">
            <a:off x="7614432" y="54558"/>
            <a:ext cx="1584134" cy="1475011"/>
          </a:xfrm>
          <a:custGeom>
            <a:rect b="b" l="l" r="r" t="t"/>
            <a:pathLst>
              <a:path extrusionOk="0" h="12223" w="13127">
                <a:moveTo>
                  <a:pt x="1" y="0"/>
                </a:moveTo>
                <a:lnTo>
                  <a:pt x="1" y="10865"/>
                </a:lnTo>
                <a:cubicBezTo>
                  <a:pt x="1331" y="11726"/>
                  <a:pt x="2913" y="12223"/>
                  <a:pt x="4614" y="12223"/>
                </a:cubicBezTo>
                <a:cubicBezTo>
                  <a:pt x="9318" y="12223"/>
                  <a:pt x="13127" y="8408"/>
                  <a:pt x="13127" y="3703"/>
                </a:cubicBezTo>
                <a:cubicBezTo>
                  <a:pt x="13127" y="2373"/>
                  <a:pt x="12826" y="1120"/>
                  <a:pt x="12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0" y="3525443"/>
            <a:ext cx="3059620" cy="1618059"/>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4783100" y="1701152"/>
            <a:ext cx="3638400" cy="166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000"/>
              <a:buNone/>
              <a:defRPr sz="46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1" name="Google Shape;21;p3"/>
          <p:cNvSpPr txBox="1"/>
          <p:nvPr>
            <p:ph hasCustomPrompt="1" idx="2" type="title"/>
          </p:nvPr>
        </p:nvSpPr>
        <p:spPr>
          <a:xfrm>
            <a:off x="7108525" y="908870"/>
            <a:ext cx="1313100" cy="79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5000"/>
              <a:buNone/>
              <a:defRPr sz="4600">
                <a:solidFill>
                  <a:schemeClr val="accent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2" name="Google Shape;22;p3"/>
          <p:cNvSpPr txBox="1"/>
          <p:nvPr>
            <p:ph idx="1" type="subTitle"/>
          </p:nvPr>
        </p:nvSpPr>
        <p:spPr>
          <a:xfrm>
            <a:off x="5382325" y="3464969"/>
            <a:ext cx="3039300" cy="699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700"/>
            </a:lvl1pPr>
            <a:lvl2pPr lvl="1" algn="r">
              <a:lnSpc>
                <a:spcPct val="100000"/>
              </a:lnSpc>
              <a:spcBef>
                <a:spcPts val="0"/>
              </a:spcBef>
              <a:spcAft>
                <a:spcPts val="0"/>
              </a:spcAft>
              <a:buNone/>
              <a:defRPr sz="1700"/>
            </a:lvl2pPr>
            <a:lvl3pPr lvl="2" algn="r">
              <a:lnSpc>
                <a:spcPct val="100000"/>
              </a:lnSpc>
              <a:spcBef>
                <a:spcPts val="0"/>
              </a:spcBef>
              <a:spcAft>
                <a:spcPts val="0"/>
              </a:spcAft>
              <a:buNone/>
              <a:defRPr sz="1700"/>
            </a:lvl3pPr>
            <a:lvl4pPr lvl="3" algn="r">
              <a:lnSpc>
                <a:spcPct val="100000"/>
              </a:lnSpc>
              <a:spcBef>
                <a:spcPts val="0"/>
              </a:spcBef>
              <a:spcAft>
                <a:spcPts val="0"/>
              </a:spcAft>
              <a:buNone/>
              <a:defRPr sz="1700"/>
            </a:lvl4pPr>
            <a:lvl5pPr lvl="4" algn="r">
              <a:lnSpc>
                <a:spcPct val="100000"/>
              </a:lnSpc>
              <a:spcBef>
                <a:spcPts val="0"/>
              </a:spcBef>
              <a:spcAft>
                <a:spcPts val="0"/>
              </a:spcAft>
              <a:buNone/>
              <a:defRPr sz="1700"/>
            </a:lvl5pPr>
            <a:lvl6pPr lvl="5" algn="r">
              <a:lnSpc>
                <a:spcPct val="100000"/>
              </a:lnSpc>
              <a:spcBef>
                <a:spcPts val="0"/>
              </a:spcBef>
              <a:spcAft>
                <a:spcPts val="0"/>
              </a:spcAft>
              <a:buNone/>
              <a:defRPr sz="1700"/>
            </a:lvl6pPr>
            <a:lvl7pPr lvl="6" algn="r">
              <a:lnSpc>
                <a:spcPct val="100000"/>
              </a:lnSpc>
              <a:spcBef>
                <a:spcPts val="0"/>
              </a:spcBef>
              <a:spcAft>
                <a:spcPts val="0"/>
              </a:spcAft>
              <a:buNone/>
              <a:defRPr sz="1700"/>
            </a:lvl7pPr>
            <a:lvl8pPr lvl="7" algn="r">
              <a:lnSpc>
                <a:spcPct val="100000"/>
              </a:lnSpc>
              <a:spcBef>
                <a:spcPts val="0"/>
              </a:spcBef>
              <a:spcAft>
                <a:spcPts val="0"/>
              </a:spcAft>
              <a:buNone/>
              <a:defRPr sz="1700"/>
            </a:lvl8pPr>
            <a:lvl9pPr lvl="8" algn="r">
              <a:lnSpc>
                <a:spcPct val="100000"/>
              </a:lnSpc>
              <a:spcBef>
                <a:spcPts val="0"/>
              </a:spcBef>
              <a:spcAft>
                <a:spcPts val="0"/>
              </a:spcAft>
              <a:buNone/>
              <a:defRPr sz="17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
    <p:spTree>
      <p:nvGrpSpPr>
        <p:cNvPr id="172" name="Shape 172"/>
        <p:cNvGrpSpPr/>
        <p:nvPr/>
      </p:nvGrpSpPr>
      <p:grpSpPr>
        <a:xfrm>
          <a:off x="0" y="0"/>
          <a:ext cx="0" cy="0"/>
          <a:chOff x="0" y="0"/>
          <a:chExt cx="0" cy="0"/>
        </a:xfrm>
      </p:grpSpPr>
      <p:pic>
        <p:nvPicPr>
          <p:cNvPr id="173" name="Google Shape;173;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4" name="Google Shape;174;p21"/>
          <p:cNvSpPr/>
          <p:nvPr/>
        </p:nvSpPr>
        <p:spPr>
          <a:xfrm flipH="1" rot="10800000">
            <a:off x="5742715" y="3333478"/>
            <a:ext cx="3422704" cy="1810022"/>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txBox="1"/>
          <p:nvPr>
            <p:ph idx="1" type="body"/>
          </p:nvPr>
        </p:nvSpPr>
        <p:spPr>
          <a:xfrm>
            <a:off x="720000" y="1401575"/>
            <a:ext cx="5427600" cy="3054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176" name="Google Shape;176;p21"/>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spTree>
      <p:nvGrpSpPr>
        <p:cNvPr id="177" name="Shape 177"/>
        <p:cNvGrpSpPr/>
        <p:nvPr/>
      </p:nvGrpSpPr>
      <p:grpSpPr>
        <a:xfrm>
          <a:off x="0" y="0"/>
          <a:ext cx="0" cy="0"/>
          <a:chOff x="0" y="0"/>
          <a:chExt cx="0" cy="0"/>
        </a:xfrm>
      </p:grpSpPr>
      <p:pic>
        <p:nvPicPr>
          <p:cNvPr id="178" name="Google Shape;178;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9" name="Google Shape;179;p22"/>
          <p:cNvSpPr txBox="1"/>
          <p:nvPr>
            <p:ph type="title"/>
          </p:nvPr>
        </p:nvSpPr>
        <p:spPr>
          <a:xfrm>
            <a:off x="980084" y="1262032"/>
            <a:ext cx="3599400" cy="115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80" name="Google Shape;180;p22"/>
          <p:cNvSpPr txBox="1"/>
          <p:nvPr>
            <p:ph idx="1" type="subTitle"/>
          </p:nvPr>
        </p:nvSpPr>
        <p:spPr>
          <a:xfrm>
            <a:off x="980075" y="2486207"/>
            <a:ext cx="3599400" cy="135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1" name="Google Shape;181;p22"/>
          <p:cNvSpPr/>
          <p:nvPr>
            <p:ph idx="2" type="pic"/>
          </p:nvPr>
        </p:nvSpPr>
        <p:spPr>
          <a:xfrm>
            <a:off x="5109015" y="1044300"/>
            <a:ext cx="3054900" cy="3054900"/>
          </a:xfrm>
          <a:prstGeom prst="rect">
            <a:avLst/>
          </a:prstGeom>
          <a:noFill/>
          <a:ln>
            <a:noFill/>
          </a:ln>
        </p:spPr>
      </p:sp>
      <p:grpSp>
        <p:nvGrpSpPr>
          <p:cNvPr id="182" name="Google Shape;182;p22"/>
          <p:cNvGrpSpPr/>
          <p:nvPr/>
        </p:nvGrpSpPr>
        <p:grpSpPr>
          <a:xfrm>
            <a:off x="293106" y="-1"/>
            <a:ext cx="8850898" cy="5143501"/>
            <a:chOff x="293106" y="-1"/>
            <a:chExt cx="8850898" cy="5143501"/>
          </a:xfrm>
        </p:grpSpPr>
        <p:sp>
          <p:nvSpPr>
            <p:cNvPr id="183" name="Google Shape;183;p22"/>
            <p:cNvSpPr/>
            <p:nvPr/>
          </p:nvSpPr>
          <p:spPr>
            <a:xfrm rot="5400000">
              <a:off x="406346" y="3858707"/>
              <a:ext cx="1171543" cy="1398024"/>
            </a:xfrm>
            <a:custGeom>
              <a:rect b="b" l="l" r="r" t="t"/>
              <a:pathLst>
                <a:path extrusionOk="0" h="19574" w="16403">
                  <a:moveTo>
                    <a:pt x="9787" y="0"/>
                  </a:moveTo>
                  <a:cubicBezTo>
                    <a:pt x="4383" y="0"/>
                    <a:pt x="1" y="4383"/>
                    <a:pt x="1" y="9787"/>
                  </a:cubicBezTo>
                  <a:cubicBezTo>
                    <a:pt x="1" y="15191"/>
                    <a:pt x="4383" y="19573"/>
                    <a:pt x="9787" y="19573"/>
                  </a:cubicBezTo>
                  <a:cubicBezTo>
                    <a:pt x="12335" y="19573"/>
                    <a:pt x="14659" y="18593"/>
                    <a:pt x="16403" y="16997"/>
                  </a:cubicBezTo>
                  <a:lnTo>
                    <a:pt x="16403" y="2576"/>
                  </a:lnTo>
                  <a:cubicBezTo>
                    <a:pt x="14659" y="980"/>
                    <a:pt x="12335"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7745975" y="-1"/>
              <a:ext cx="1398028" cy="739312"/>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flipH="1">
              <a:off x="8421625" y="4428569"/>
              <a:ext cx="719947" cy="714931"/>
            </a:xfrm>
            <a:custGeom>
              <a:rect b="b" l="l" r="r" t="t"/>
              <a:pathLst>
                <a:path extrusionOk="0" h="6960" w="7009">
                  <a:moveTo>
                    <a:pt x="1" y="1"/>
                  </a:moveTo>
                  <a:lnTo>
                    <a:pt x="1" y="6959"/>
                  </a:lnTo>
                  <a:lnTo>
                    <a:pt x="7008" y="6959"/>
                  </a:lnTo>
                  <a:cubicBezTo>
                    <a:pt x="5524" y="3921"/>
                    <a:pt x="3046" y="145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186" name="Shape 186"/>
        <p:cNvGrpSpPr/>
        <p:nvPr/>
      </p:nvGrpSpPr>
      <p:grpSpPr>
        <a:xfrm>
          <a:off x="0" y="0"/>
          <a:ext cx="0" cy="0"/>
          <a:chOff x="0" y="0"/>
          <a:chExt cx="0" cy="0"/>
        </a:xfrm>
      </p:grpSpPr>
      <p:pic>
        <p:nvPicPr>
          <p:cNvPr id="187" name="Google Shape;187;p23"/>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188" name="Google Shape;188;p23"/>
          <p:cNvGrpSpPr/>
          <p:nvPr/>
        </p:nvGrpSpPr>
        <p:grpSpPr>
          <a:xfrm flipH="1">
            <a:off x="5" y="-13125"/>
            <a:ext cx="9143600" cy="5163584"/>
            <a:chOff x="6844" y="6159"/>
            <a:chExt cx="9143600" cy="5163584"/>
          </a:xfrm>
        </p:grpSpPr>
        <p:sp>
          <p:nvSpPr>
            <p:cNvPr id="189" name="Google Shape;189;p23"/>
            <p:cNvSpPr/>
            <p:nvPr/>
          </p:nvSpPr>
          <p:spPr>
            <a:xfrm>
              <a:off x="8430449" y="4255346"/>
              <a:ext cx="719995" cy="914397"/>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6844" y="6159"/>
              <a:ext cx="1528459" cy="808315"/>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192" name="Shape 192"/>
        <p:cNvGrpSpPr/>
        <p:nvPr/>
      </p:nvGrpSpPr>
      <p:grpSpPr>
        <a:xfrm>
          <a:off x="0" y="0"/>
          <a:ext cx="0" cy="0"/>
          <a:chOff x="0" y="0"/>
          <a:chExt cx="0" cy="0"/>
        </a:xfrm>
      </p:grpSpPr>
      <p:pic>
        <p:nvPicPr>
          <p:cNvPr id="193" name="Google Shape;193;p2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4" name="Google Shape;194;p24"/>
          <p:cNvSpPr txBox="1"/>
          <p:nvPr>
            <p:ph type="title"/>
          </p:nvPr>
        </p:nvSpPr>
        <p:spPr>
          <a:xfrm>
            <a:off x="4458988" y="1406325"/>
            <a:ext cx="3849600" cy="97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5" name="Google Shape;195;p24"/>
          <p:cNvSpPr txBox="1"/>
          <p:nvPr>
            <p:ph idx="1" type="subTitle"/>
          </p:nvPr>
        </p:nvSpPr>
        <p:spPr>
          <a:xfrm>
            <a:off x="4458988" y="2312877"/>
            <a:ext cx="3849600" cy="10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96" name="Google Shape;196;p24"/>
          <p:cNvSpPr/>
          <p:nvPr/>
        </p:nvSpPr>
        <p:spPr>
          <a:xfrm rot="5400000">
            <a:off x="586803" y="2674781"/>
            <a:ext cx="2251107" cy="2686336"/>
          </a:xfrm>
          <a:custGeom>
            <a:rect b="b" l="l" r="r" t="t"/>
            <a:pathLst>
              <a:path extrusionOk="0" h="19574" w="16403">
                <a:moveTo>
                  <a:pt x="9787" y="0"/>
                </a:moveTo>
                <a:cubicBezTo>
                  <a:pt x="4383" y="0"/>
                  <a:pt x="1" y="4383"/>
                  <a:pt x="1" y="9787"/>
                </a:cubicBezTo>
                <a:cubicBezTo>
                  <a:pt x="1" y="15191"/>
                  <a:pt x="4383" y="19573"/>
                  <a:pt x="9787" y="19573"/>
                </a:cubicBezTo>
                <a:cubicBezTo>
                  <a:pt x="12335" y="19573"/>
                  <a:pt x="14659" y="18593"/>
                  <a:pt x="16403" y="16997"/>
                </a:cubicBezTo>
                <a:lnTo>
                  <a:pt x="16403" y="2576"/>
                </a:lnTo>
                <a:cubicBezTo>
                  <a:pt x="14659" y="980"/>
                  <a:pt x="12335"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nvSpPr>
        <p:spPr>
          <a:xfrm>
            <a:off x="4458988" y="3625000"/>
            <a:ext cx="3849600" cy="65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Quicksand Medium"/>
                <a:ea typeface="Quicksand Medium"/>
                <a:cs typeface="Quicksand Medium"/>
                <a:sym typeface="Quicksand Medium"/>
              </a:rPr>
              <a:t>CREDITS: This presentation template was created by </a:t>
            </a:r>
            <a:r>
              <a:rPr b="1" lang="en" sz="1200">
                <a:solidFill>
                  <a:schemeClr val="dk1"/>
                </a:solidFill>
                <a:uFill>
                  <a:noFill/>
                </a:uFill>
                <a:latin typeface="Quicksand"/>
                <a:ea typeface="Quicksand"/>
                <a:cs typeface="Quicksand"/>
                <a:sym typeface="Quicksand"/>
                <a:hlinkClick r:id="rId3">
                  <a:extLst>
                    <a:ext uri="{A12FA001-AC4F-418D-AE19-62706E023703}">
                      <ahyp:hlinkClr val="tx"/>
                    </a:ext>
                  </a:extLst>
                </a:hlinkClick>
              </a:rPr>
              <a:t>Slidesgo</a:t>
            </a:r>
            <a:r>
              <a:rPr lang="en" sz="1200">
                <a:solidFill>
                  <a:schemeClr val="dk1"/>
                </a:solidFill>
                <a:latin typeface="Quicksand Medium"/>
                <a:ea typeface="Quicksand Medium"/>
                <a:cs typeface="Quicksand Medium"/>
                <a:sym typeface="Quicksand Medium"/>
              </a:rPr>
              <a:t>, including icons by </a:t>
            </a:r>
            <a:r>
              <a:rPr b="1" lang="en" sz="1200">
                <a:solidFill>
                  <a:schemeClr val="dk1"/>
                </a:solidFill>
                <a:uFill>
                  <a:noFill/>
                </a:uFill>
                <a:latin typeface="Quicksand"/>
                <a:ea typeface="Quicksand"/>
                <a:cs typeface="Quicksand"/>
                <a:sym typeface="Quicksand"/>
                <a:hlinkClick r:id="rId4">
                  <a:extLst>
                    <a:ext uri="{A12FA001-AC4F-418D-AE19-62706E023703}">
                      <ahyp:hlinkClr val="tx"/>
                    </a:ext>
                  </a:extLst>
                </a:hlinkClick>
              </a:rPr>
              <a:t>Flaticon</a:t>
            </a:r>
            <a:r>
              <a:rPr lang="en" sz="1200">
                <a:solidFill>
                  <a:schemeClr val="dk1"/>
                </a:solidFill>
                <a:latin typeface="Quicksand Medium"/>
                <a:ea typeface="Quicksand Medium"/>
                <a:cs typeface="Quicksand Medium"/>
                <a:sym typeface="Quicksand Medium"/>
              </a:rPr>
              <a:t> and infographics &amp; images by </a:t>
            </a:r>
            <a:r>
              <a:rPr b="1" lang="en" sz="1200">
                <a:solidFill>
                  <a:schemeClr val="dk1"/>
                </a:solidFill>
                <a:uFill>
                  <a:noFill/>
                </a:uFill>
                <a:latin typeface="Quicksand"/>
                <a:ea typeface="Quicksand"/>
                <a:cs typeface="Quicksand"/>
                <a:sym typeface="Quicksand"/>
                <a:hlinkClick r:id="rId5">
                  <a:extLst>
                    <a:ext uri="{A12FA001-AC4F-418D-AE19-62706E023703}">
                      <ahyp:hlinkClr val="tx"/>
                    </a:ext>
                  </a:extLst>
                </a:hlinkClick>
              </a:rPr>
              <a:t>Freepik</a:t>
            </a:r>
            <a:endParaRPr b="1" sz="1200">
              <a:solidFill>
                <a:schemeClr val="dk1"/>
              </a:solidFill>
              <a:latin typeface="Quicksand"/>
              <a:ea typeface="Quicksand"/>
              <a:cs typeface="Quicksand"/>
              <a:sym typeface="Quicksan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198" name="Shape 198"/>
        <p:cNvGrpSpPr/>
        <p:nvPr/>
      </p:nvGrpSpPr>
      <p:grpSpPr>
        <a:xfrm>
          <a:off x="0" y="0"/>
          <a:ext cx="0" cy="0"/>
          <a:chOff x="0" y="0"/>
          <a:chExt cx="0" cy="0"/>
        </a:xfrm>
      </p:grpSpPr>
      <p:pic>
        <p:nvPicPr>
          <p:cNvPr id="199" name="Google Shape;199;p25"/>
          <p:cNvPicPr preferRelativeResize="0"/>
          <p:nvPr/>
        </p:nvPicPr>
        <p:blipFill rotWithShape="1">
          <a:blip r:embed="rId2">
            <a:alphaModFix/>
          </a:blip>
          <a:srcRect b="0" l="0" r="0" t="0"/>
          <a:stretch/>
        </p:blipFill>
        <p:spPr>
          <a:xfrm>
            <a:off x="2" y="0"/>
            <a:ext cx="9144000" cy="5143482"/>
          </a:xfrm>
          <a:prstGeom prst="rect">
            <a:avLst/>
          </a:prstGeom>
          <a:noFill/>
          <a:ln>
            <a:noFill/>
          </a:ln>
        </p:spPr>
      </p:pic>
      <p:grpSp>
        <p:nvGrpSpPr>
          <p:cNvPr id="200" name="Google Shape;200;p25"/>
          <p:cNvGrpSpPr/>
          <p:nvPr/>
        </p:nvGrpSpPr>
        <p:grpSpPr>
          <a:xfrm>
            <a:off x="-5" y="10"/>
            <a:ext cx="9144007" cy="5143499"/>
            <a:chOff x="-5" y="10"/>
            <a:chExt cx="9144007" cy="5143499"/>
          </a:xfrm>
        </p:grpSpPr>
        <p:sp>
          <p:nvSpPr>
            <p:cNvPr id="201" name="Google Shape;201;p25"/>
            <p:cNvSpPr/>
            <p:nvPr/>
          </p:nvSpPr>
          <p:spPr>
            <a:xfrm flipH="1" rot="10800000">
              <a:off x="6807361" y="10"/>
              <a:ext cx="2336641" cy="2967548"/>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rot="10800000">
              <a:off x="-5" y="4334492"/>
              <a:ext cx="1529835" cy="809017"/>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flipH="1" rot="10800000">
              <a:off x="2" y="36"/>
              <a:ext cx="660633" cy="655997"/>
            </a:xfrm>
            <a:custGeom>
              <a:rect b="b" l="l" r="r" t="t"/>
              <a:pathLst>
                <a:path extrusionOk="0" h="6960" w="7009">
                  <a:moveTo>
                    <a:pt x="1" y="1"/>
                  </a:moveTo>
                  <a:lnTo>
                    <a:pt x="1" y="6959"/>
                  </a:lnTo>
                  <a:lnTo>
                    <a:pt x="7008" y="6959"/>
                  </a:lnTo>
                  <a:cubicBezTo>
                    <a:pt x="5524" y="3921"/>
                    <a:pt x="3046" y="145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dk2"/>
        </a:solidFill>
      </p:bgPr>
    </p:bg>
    <p:spTree>
      <p:nvGrpSpPr>
        <p:cNvPr id="204" name="Shape 204"/>
        <p:cNvGrpSpPr/>
        <p:nvPr/>
      </p:nvGrpSpPr>
      <p:grpSpPr>
        <a:xfrm>
          <a:off x="0" y="0"/>
          <a:ext cx="0" cy="0"/>
          <a:chOff x="0" y="0"/>
          <a:chExt cx="0" cy="0"/>
        </a:xfrm>
      </p:grpSpPr>
      <p:pic>
        <p:nvPicPr>
          <p:cNvPr id="205" name="Google Shape;205;p26"/>
          <p:cNvPicPr preferRelativeResize="0"/>
          <p:nvPr/>
        </p:nvPicPr>
        <p:blipFill rotWithShape="1">
          <a:blip r:embed="rId2">
            <a:alphaModFix amt="9000"/>
          </a:blip>
          <a:srcRect b="0" l="0" r="0" t="0"/>
          <a:stretch/>
        </p:blipFill>
        <p:spPr>
          <a:xfrm>
            <a:off x="2" y="0"/>
            <a:ext cx="9144000" cy="51434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 name="Google Shape;25;p4"/>
          <p:cNvSpPr/>
          <p:nvPr/>
        </p:nvSpPr>
        <p:spPr>
          <a:xfrm rot="5400000">
            <a:off x="8235770" y="32448"/>
            <a:ext cx="940678" cy="875809"/>
          </a:xfrm>
          <a:custGeom>
            <a:rect b="b" l="l" r="r" t="t"/>
            <a:pathLst>
              <a:path extrusionOk="0" h="16836" w="18083">
                <a:moveTo>
                  <a:pt x="1" y="0"/>
                </a:moveTo>
                <a:lnTo>
                  <a:pt x="1" y="14974"/>
                </a:lnTo>
                <a:cubicBezTo>
                  <a:pt x="1835" y="16157"/>
                  <a:pt x="4012" y="16836"/>
                  <a:pt x="6350" y="16836"/>
                </a:cubicBezTo>
                <a:cubicBezTo>
                  <a:pt x="12832" y="16836"/>
                  <a:pt x="18083" y="11586"/>
                  <a:pt x="18083" y="5103"/>
                </a:cubicBezTo>
                <a:cubicBezTo>
                  <a:pt x="18083" y="3276"/>
                  <a:pt x="17670" y="1547"/>
                  <a:pt x="16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 type="body"/>
          </p:nvPr>
        </p:nvSpPr>
        <p:spPr>
          <a:xfrm>
            <a:off x="720000" y="1411400"/>
            <a:ext cx="2492700" cy="3054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27" name="Google Shape;27;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pic>
        <p:nvPicPr>
          <p:cNvPr id="29" name="Google Shape;29;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5"/>
          <p:cNvSpPr txBox="1"/>
          <p:nvPr>
            <p:ph idx="1" type="subTitle"/>
          </p:nvPr>
        </p:nvSpPr>
        <p:spPr>
          <a:xfrm>
            <a:off x="1681738" y="1673600"/>
            <a:ext cx="4014300" cy="53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31" name="Google Shape;31;p5"/>
          <p:cNvSpPr txBox="1"/>
          <p:nvPr>
            <p:ph idx="2" type="subTitle"/>
          </p:nvPr>
        </p:nvSpPr>
        <p:spPr>
          <a:xfrm>
            <a:off x="1681738" y="2148325"/>
            <a:ext cx="4014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2" name="Google Shape;32;p5"/>
          <p:cNvSpPr txBox="1"/>
          <p:nvPr>
            <p:ph idx="3" type="subTitle"/>
          </p:nvPr>
        </p:nvSpPr>
        <p:spPr>
          <a:xfrm>
            <a:off x="1681756" y="2932104"/>
            <a:ext cx="4014300" cy="53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200">
                <a:latin typeface="League Spartan Black"/>
                <a:ea typeface="League Spartan Black"/>
                <a:cs typeface="League Spartan Black"/>
                <a:sym typeface="League Spartan Black"/>
              </a:defRPr>
            </a:lvl1pPr>
            <a:lvl2pPr lvl="1" rtl="0">
              <a:lnSpc>
                <a:spcPct val="100000"/>
              </a:lnSpc>
              <a:spcBef>
                <a:spcPts val="0"/>
              </a:spcBef>
              <a:spcAft>
                <a:spcPts val="0"/>
              </a:spcAft>
              <a:buNone/>
              <a:defRPr sz="2200">
                <a:latin typeface="League Spartan Black"/>
                <a:ea typeface="League Spartan Black"/>
                <a:cs typeface="League Spartan Black"/>
                <a:sym typeface="League Spartan Black"/>
              </a:defRPr>
            </a:lvl2pPr>
            <a:lvl3pPr lvl="2" rtl="0">
              <a:lnSpc>
                <a:spcPct val="100000"/>
              </a:lnSpc>
              <a:spcBef>
                <a:spcPts val="0"/>
              </a:spcBef>
              <a:spcAft>
                <a:spcPts val="0"/>
              </a:spcAft>
              <a:buNone/>
              <a:defRPr sz="2200">
                <a:latin typeface="League Spartan Black"/>
                <a:ea typeface="League Spartan Black"/>
                <a:cs typeface="League Spartan Black"/>
                <a:sym typeface="League Spartan Black"/>
              </a:defRPr>
            </a:lvl3pPr>
            <a:lvl4pPr lvl="3" rtl="0">
              <a:lnSpc>
                <a:spcPct val="100000"/>
              </a:lnSpc>
              <a:spcBef>
                <a:spcPts val="0"/>
              </a:spcBef>
              <a:spcAft>
                <a:spcPts val="0"/>
              </a:spcAft>
              <a:buNone/>
              <a:defRPr sz="2200">
                <a:latin typeface="League Spartan Black"/>
                <a:ea typeface="League Spartan Black"/>
                <a:cs typeface="League Spartan Black"/>
                <a:sym typeface="League Spartan Black"/>
              </a:defRPr>
            </a:lvl4pPr>
            <a:lvl5pPr lvl="4" rtl="0">
              <a:lnSpc>
                <a:spcPct val="100000"/>
              </a:lnSpc>
              <a:spcBef>
                <a:spcPts val="0"/>
              </a:spcBef>
              <a:spcAft>
                <a:spcPts val="0"/>
              </a:spcAft>
              <a:buNone/>
              <a:defRPr sz="2200">
                <a:latin typeface="League Spartan Black"/>
                <a:ea typeface="League Spartan Black"/>
                <a:cs typeface="League Spartan Black"/>
                <a:sym typeface="League Spartan Black"/>
              </a:defRPr>
            </a:lvl5pPr>
            <a:lvl6pPr lvl="5" rtl="0">
              <a:lnSpc>
                <a:spcPct val="100000"/>
              </a:lnSpc>
              <a:spcBef>
                <a:spcPts val="0"/>
              </a:spcBef>
              <a:spcAft>
                <a:spcPts val="0"/>
              </a:spcAft>
              <a:buNone/>
              <a:defRPr sz="2200">
                <a:latin typeface="League Spartan Black"/>
                <a:ea typeface="League Spartan Black"/>
                <a:cs typeface="League Spartan Black"/>
                <a:sym typeface="League Spartan Black"/>
              </a:defRPr>
            </a:lvl6pPr>
            <a:lvl7pPr lvl="6" rtl="0">
              <a:lnSpc>
                <a:spcPct val="100000"/>
              </a:lnSpc>
              <a:spcBef>
                <a:spcPts val="0"/>
              </a:spcBef>
              <a:spcAft>
                <a:spcPts val="0"/>
              </a:spcAft>
              <a:buNone/>
              <a:defRPr sz="2200">
                <a:latin typeface="League Spartan Black"/>
                <a:ea typeface="League Spartan Black"/>
                <a:cs typeface="League Spartan Black"/>
                <a:sym typeface="League Spartan Black"/>
              </a:defRPr>
            </a:lvl7pPr>
            <a:lvl8pPr lvl="7" rtl="0">
              <a:lnSpc>
                <a:spcPct val="100000"/>
              </a:lnSpc>
              <a:spcBef>
                <a:spcPts val="0"/>
              </a:spcBef>
              <a:spcAft>
                <a:spcPts val="0"/>
              </a:spcAft>
              <a:buNone/>
              <a:defRPr sz="2200">
                <a:latin typeface="League Spartan Black"/>
                <a:ea typeface="League Spartan Black"/>
                <a:cs typeface="League Spartan Black"/>
                <a:sym typeface="League Spartan Black"/>
              </a:defRPr>
            </a:lvl8pPr>
            <a:lvl9pPr lvl="8" rtl="0">
              <a:lnSpc>
                <a:spcPct val="100000"/>
              </a:lnSpc>
              <a:spcBef>
                <a:spcPts val="0"/>
              </a:spcBef>
              <a:spcAft>
                <a:spcPts val="0"/>
              </a:spcAft>
              <a:buNone/>
              <a:defRPr sz="2200">
                <a:latin typeface="League Spartan Black"/>
                <a:ea typeface="League Spartan Black"/>
                <a:cs typeface="League Spartan Black"/>
                <a:sym typeface="League Spartan Black"/>
              </a:defRPr>
            </a:lvl9pPr>
          </a:lstStyle>
          <a:p/>
        </p:txBody>
      </p:sp>
      <p:sp>
        <p:nvSpPr>
          <p:cNvPr id="33" name="Google Shape;33;p5"/>
          <p:cNvSpPr txBox="1"/>
          <p:nvPr>
            <p:ph idx="4" type="subTitle"/>
          </p:nvPr>
        </p:nvSpPr>
        <p:spPr>
          <a:xfrm>
            <a:off x="1681756" y="3406829"/>
            <a:ext cx="4014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4" name="Google Shape;34;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35" name="Google Shape;35;p5"/>
          <p:cNvGrpSpPr/>
          <p:nvPr/>
        </p:nvGrpSpPr>
        <p:grpSpPr>
          <a:xfrm>
            <a:off x="6442473" y="14"/>
            <a:ext cx="2701541" cy="5143488"/>
            <a:chOff x="6442473" y="14"/>
            <a:chExt cx="2701541" cy="5143488"/>
          </a:xfrm>
        </p:grpSpPr>
        <p:sp>
          <p:nvSpPr>
            <p:cNvPr id="36" name="Google Shape;36;p5"/>
            <p:cNvSpPr/>
            <p:nvPr/>
          </p:nvSpPr>
          <p:spPr>
            <a:xfrm rot="5400000">
              <a:off x="6642684" y="2871223"/>
              <a:ext cx="2072068" cy="2472490"/>
            </a:xfrm>
            <a:custGeom>
              <a:rect b="b" l="l" r="r" t="t"/>
              <a:pathLst>
                <a:path extrusionOk="0" h="19574" w="16403">
                  <a:moveTo>
                    <a:pt x="9787" y="0"/>
                  </a:moveTo>
                  <a:cubicBezTo>
                    <a:pt x="4383" y="0"/>
                    <a:pt x="1" y="4383"/>
                    <a:pt x="1" y="9787"/>
                  </a:cubicBezTo>
                  <a:cubicBezTo>
                    <a:pt x="1" y="15191"/>
                    <a:pt x="4383" y="19573"/>
                    <a:pt x="9787" y="19573"/>
                  </a:cubicBezTo>
                  <a:cubicBezTo>
                    <a:pt x="12335" y="19573"/>
                    <a:pt x="14659" y="18593"/>
                    <a:pt x="16403" y="16997"/>
                  </a:cubicBezTo>
                  <a:lnTo>
                    <a:pt x="16403" y="2576"/>
                  </a:lnTo>
                  <a:cubicBezTo>
                    <a:pt x="14659" y="980"/>
                    <a:pt x="12335" y="0"/>
                    <a:pt x="97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8235770" y="32448"/>
              <a:ext cx="940678" cy="875809"/>
            </a:xfrm>
            <a:custGeom>
              <a:rect b="b" l="l" r="r" t="t"/>
              <a:pathLst>
                <a:path extrusionOk="0" h="16836" w="18083">
                  <a:moveTo>
                    <a:pt x="1" y="0"/>
                  </a:moveTo>
                  <a:lnTo>
                    <a:pt x="1" y="14974"/>
                  </a:lnTo>
                  <a:cubicBezTo>
                    <a:pt x="1835" y="16157"/>
                    <a:pt x="4012" y="16836"/>
                    <a:pt x="6350" y="16836"/>
                  </a:cubicBezTo>
                  <a:cubicBezTo>
                    <a:pt x="12832" y="16836"/>
                    <a:pt x="18083" y="11586"/>
                    <a:pt x="18083" y="5103"/>
                  </a:cubicBezTo>
                  <a:cubicBezTo>
                    <a:pt x="18083" y="3276"/>
                    <a:pt x="17670" y="1547"/>
                    <a:pt x="16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pic>
        <p:nvPicPr>
          <p:cNvPr id="39" name="Google Shape;39;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0" name="Google Shape;40;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41" name="Google Shape;41;p6"/>
          <p:cNvSpPr/>
          <p:nvPr/>
        </p:nvSpPr>
        <p:spPr>
          <a:xfrm>
            <a:off x="8130300" y="78863"/>
            <a:ext cx="1013705" cy="1209673"/>
          </a:xfrm>
          <a:custGeom>
            <a:rect b="b" l="l" r="r" t="t"/>
            <a:pathLst>
              <a:path extrusionOk="0" h="19574" w="16403">
                <a:moveTo>
                  <a:pt x="9787" y="0"/>
                </a:moveTo>
                <a:cubicBezTo>
                  <a:pt x="4383" y="0"/>
                  <a:pt x="1" y="4383"/>
                  <a:pt x="1" y="9787"/>
                </a:cubicBezTo>
                <a:cubicBezTo>
                  <a:pt x="1" y="15191"/>
                  <a:pt x="4383" y="19573"/>
                  <a:pt x="9787" y="19573"/>
                </a:cubicBezTo>
                <a:cubicBezTo>
                  <a:pt x="12335" y="19573"/>
                  <a:pt x="14659" y="18593"/>
                  <a:pt x="16403" y="16997"/>
                </a:cubicBezTo>
                <a:lnTo>
                  <a:pt x="16403" y="2576"/>
                </a:lnTo>
                <a:cubicBezTo>
                  <a:pt x="14659" y="980"/>
                  <a:pt x="12335"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b="0" l="0" r="0" t="0"/>
          <a:stretch/>
        </p:blipFill>
        <p:spPr>
          <a:xfrm>
            <a:off x="2" y="0"/>
            <a:ext cx="9144000" cy="5143482"/>
          </a:xfrm>
          <a:prstGeom prst="rect">
            <a:avLst/>
          </a:prstGeom>
          <a:noFill/>
          <a:ln>
            <a:noFill/>
          </a:ln>
        </p:spPr>
      </p:pic>
      <p:sp>
        <p:nvSpPr>
          <p:cNvPr id="44" name="Google Shape;44;p7"/>
          <p:cNvSpPr txBox="1"/>
          <p:nvPr>
            <p:ph idx="1" type="subTitle"/>
          </p:nvPr>
        </p:nvSpPr>
        <p:spPr>
          <a:xfrm>
            <a:off x="819350" y="2599377"/>
            <a:ext cx="2958900" cy="108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45" name="Google Shape;45;p7"/>
          <p:cNvSpPr txBox="1"/>
          <p:nvPr>
            <p:ph type="title"/>
          </p:nvPr>
        </p:nvSpPr>
        <p:spPr>
          <a:xfrm>
            <a:off x="819348" y="1375206"/>
            <a:ext cx="2958900" cy="115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p:txBody>
      </p:sp>
      <p:grpSp>
        <p:nvGrpSpPr>
          <p:cNvPr id="46" name="Google Shape;46;p7"/>
          <p:cNvGrpSpPr/>
          <p:nvPr/>
        </p:nvGrpSpPr>
        <p:grpSpPr>
          <a:xfrm>
            <a:off x="-5" y="10"/>
            <a:ext cx="9144007" cy="5143499"/>
            <a:chOff x="-5" y="10"/>
            <a:chExt cx="9144007" cy="5143499"/>
          </a:xfrm>
        </p:grpSpPr>
        <p:sp>
          <p:nvSpPr>
            <p:cNvPr id="47" name="Google Shape;47;p7"/>
            <p:cNvSpPr/>
            <p:nvPr/>
          </p:nvSpPr>
          <p:spPr>
            <a:xfrm flipH="1" rot="10800000">
              <a:off x="6807361" y="10"/>
              <a:ext cx="2336641" cy="2967548"/>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rot="10800000">
              <a:off x="-5" y="4334492"/>
              <a:ext cx="1529835" cy="809017"/>
            </a:xfrm>
            <a:custGeom>
              <a:rect b="b" l="l" r="r" t="t"/>
              <a:pathLst>
                <a:path extrusionOk="0" h="10396" w="19658">
                  <a:moveTo>
                    <a:pt x="0" y="0"/>
                  </a:moveTo>
                  <a:cubicBezTo>
                    <a:pt x="1925" y="6028"/>
                    <a:pt x="7575" y="10396"/>
                    <a:pt x="14239" y="10396"/>
                  </a:cubicBezTo>
                  <a:cubicBezTo>
                    <a:pt x="16150" y="10396"/>
                    <a:pt x="17977" y="10039"/>
                    <a:pt x="19657" y="9388"/>
                  </a:cubicBezTo>
                  <a:lnTo>
                    <a:pt x="19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flipH="1" rot="10800000">
              <a:off x="2" y="36"/>
              <a:ext cx="660633" cy="655997"/>
            </a:xfrm>
            <a:custGeom>
              <a:rect b="b" l="l" r="r" t="t"/>
              <a:pathLst>
                <a:path extrusionOk="0" h="6960" w="7009">
                  <a:moveTo>
                    <a:pt x="1" y="1"/>
                  </a:moveTo>
                  <a:lnTo>
                    <a:pt x="1" y="6959"/>
                  </a:lnTo>
                  <a:lnTo>
                    <a:pt x="7008" y="6959"/>
                  </a:lnTo>
                  <a:cubicBezTo>
                    <a:pt x="5524" y="3921"/>
                    <a:pt x="3046" y="145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pic>
        <p:nvPicPr>
          <p:cNvPr id="51" name="Google Shape;5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8"/>
          <p:cNvSpPr txBox="1"/>
          <p:nvPr>
            <p:ph type="title"/>
          </p:nvPr>
        </p:nvSpPr>
        <p:spPr>
          <a:xfrm>
            <a:off x="1233600" y="1300500"/>
            <a:ext cx="6676800" cy="25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p:txBody>
      </p:sp>
      <p:grpSp>
        <p:nvGrpSpPr>
          <p:cNvPr id="53" name="Google Shape;53;p8"/>
          <p:cNvGrpSpPr/>
          <p:nvPr/>
        </p:nvGrpSpPr>
        <p:grpSpPr>
          <a:xfrm>
            <a:off x="-11" y="5"/>
            <a:ext cx="9144010" cy="5143492"/>
            <a:chOff x="-11" y="5"/>
            <a:chExt cx="9144010" cy="5143492"/>
          </a:xfrm>
        </p:grpSpPr>
        <p:sp>
          <p:nvSpPr>
            <p:cNvPr id="54" name="Google Shape;54;p8"/>
            <p:cNvSpPr/>
            <p:nvPr/>
          </p:nvSpPr>
          <p:spPr>
            <a:xfrm flipH="1" rot="10800000">
              <a:off x="8516589" y="5"/>
              <a:ext cx="627410" cy="796767"/>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a:off x="-11" y="4346730"/>
              <a:ext cx="627410" cy="796767"/>
            </a:xfrm>
            <a:custGeom>
              <a:rect b="b" l="l" r="r" t="t"/>
              <a:pathLst>
                <a:path extrusionOk="0" h="18965" w="14933">
                  <a:moveTo>
                    <a:pt x="14932" y="0"/>
                  </a:moveTo>
                  <a:cubicBezTo>
                    <a:pt x="6686" y="14"/>
                    <a:pt x="0" y="6700"/>
                    <a:pt x="0" y="14946"/>
                  </a:cubicBezTo>
                  <a:cubicBezTo>
                    <a:pt x="0" y="16339"/>
                    <a:pt x="189" y="17683"/>
                    <a:pt x="547" y="18964"/>
                  </a:cubicBezTo>
                  <a:lnTo>
                    <a:pt x="14932" y="18964"/>
                  </a:lnTo>
                  <a:lnTo>
                    <a:pt x="149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pic>
        <p:nvPicPr>
          <p:cNvPr id="57" name="Google Shape;57;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8" name="Google Shape;58;p9"/>
          <p:cNvSpPr txBox="1"/>
          <p:nvPr>
            <p:ph idx="1" type="subTitle"/>
          </p:nvPr>
        </p:nvSpPr>
        <p:spPr>
          <a:xfrm>
            <a:off x="1786113" y="2400904"/>
            <a:ext cx="5571600" cy="118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700"/>
            </a:lvl1pPr>
            <a:lvl2pPr lvl="1" rtl="0" algn="ctr">
              <a:spcBef>
                <a:spcPts val="0"/>
              </a:spcBef>
              <a:spcAft>
                <a:spcPts val="0"/>
              </a:spcAft>
              <a:buNone/>
              <a:defRPr sz="1700"/>
            </a:lvl2pPr>
            <a:lvl3pPr lvl="2" rtl="0" algn="ctr">
              <a:spcBef>
                <a:spcPts val="0"/>
              </a:spcBef>
              <a:spcAft>
                <a:spcPts val="0"/>
              </a:spcAft>
              <a:buNone/>
              <a:defRPr sz="1700"/>
            </a:lvl3pPr>
            <a:lvl4pPr lvl="3" rtl="0" algn="ctr">
              <a:spcBef>
                <a:spcPts val="0"/>
              </a:spcBef>
              <a:spcAft>
                <a:spcPts val="0"/>
              </a:spcAft>
              <a:buNone/>
              <a:defRPr sz="1700"/>
            </a:lvl4pPr>
            <a:lvl5pPr lvl="4" rtl="0" algn="ctr">
              <a:spcBef>
                <a:spcPts val="0"/>
              </a:spcBef>
              <a:spcAft>
                <a:spcPts val="0"/>
              </a:spcAft>
              <a:buNone/>
              <a:defRPr sz="1700"/>
            </a:lvl5pPr>
            <a:lvl6pPr lvl="5" rtl="0" algn="ctr">
              <a:spcBef>
                <a:spcPts val="0"/>
              </a:spcBef>
              <a:spcAft>
                <a:spcPts val="0"/>
              </a:spcAft>
              <a:buNone/>
              <a:defRPr sz="1700"/>
            </a:lvl6pPr>
            <a:lvl7pPr lvl="6" rtl="0" algn="ctr">
              <a:spcBef>
                <a:spcPts val="0"/>
              </a:spcBef>
              <a:spcAft>
                <a:spcPts val="0"/>
              </a:spcAft>
              <a:buNone/>
              <a:defRPr sz="1700"/>
            </a:lvl7pPr>
            <a:lvl8pPr lvl="7" rtl="0" algn="ctr">
              <a:spcBef>
                <a:spcPts val="0"/>
              </a:spcBef>
              <a:spcAft>
                <a:spcPts val="0"/>
              </a:spcAft>
              <a:buNone/>
              <a:defRPr sz="1700"/>
            </a:lvl8pPr>
            <a:lvl9pPr lvl="8" rtl="0" algn="ctr">
              <a:spcBef>
                <a:spcPts val="0"/>
              </a:spcBef>
              <a:spcAft>
                <a:spcPts val="0"/>
              </a:spcAft>
              <a:buNone/>
              <a:defRPr sz="1700"/>
            </a:lvl9pPr>
          </a:lstStyle>
          <a:p/>
        </p:txBody>
      </p:sp>
      <p:sp>
        <p:nvSpPr>
          <p:cNvPr id="59" name="Google Shape;59;p9"/>
          <p:cNvSpPr txBox="1"/>
          <p:nvPr>
            <p:ph type="title"/>
          </p:nvPr>
        </p:nvSpPr>
        <p:spPr>
          <a:xfrm>
            <a:off x="1786287" y="1492850"/>
            <a:ext cx="5571600" cy="7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sz="45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p:txBody>
      </p:sp>
      <p:grpSp>
        <p:nvGrpSpPr>
          <p:cNvPr id="60" name="Google Shape;60;p9"/>
          <p:cNvGrpSpPr/>
          <p:nvPr/>
        </p:nvGrpSpPr>
        <p:grpSpPr>
          <a:xfrm>
            <a:off x="0" y="0"/>
            <a:ext cx="9144004" cy="5143495"/>
            <a:chOff x="0" y="0"/>
            <a:chExt cx="9144004" cy="5143495"/>
          </a:xfrm>
        </p:grpSpPr>
        <p:sp>
          <p:nvSpPr>
            <p:cNvPr id="61" name="Google Shape;61;p9"/>
            <p:cNvSpPr/>
            <p:nvPr/>
          </p:nvSpPr>
          <p:spPr>
            <a:xfrm>
              <a:off x="0" y="0"/>
              <a:ext cx="1010254" cy="940682"/>
            </a:xfrm>
            <a:custGeom>
              <a:rect b="b" l="l" r="r" t="t"/>
              <a:pathLst>
                <a:path extrusionOk="0" h="12223" w="13127">
                  <a:moveTo>
                    <a:pt x="1" y="0"/>
                  </a:moveTo>
                  <a:lnTo>
                    <a:pt x="1" y="10865"/>
                  </a:lnTo>
                  <a:cubicBezTo>
                    <a:pt x="1331" y="11726"/>
                    <a:pt x="2913" y="12223"/>
                    <a:pt x="4614" y="12223"/>
                  </a:cubicBezTo>
                  <a:cubicBezTo>
                    <a:pt x="9318" y="12223"/>
                    <a:pt x="13127" y="8408"/>
                    <a:pt x="13127" y="3703"/>
                  </a:cubicBezTo>
                  <a:cubicBezTo>
                    <a:pt x="13127" y="2373"/>
                    <a:pt x="12826" y="1120"/>
                    <a:pt x="122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10800000">
              <a:off x="8133750" y="4202813"/>
              <a:ext cx="1010254" cy="940682"/>
            </a:xfrm>
            <a:custGeom>
              <a:rect b="b" l="l" r="r" t="t"/>
              <a:pathLst>
                <a:path extrusionOk="0" h="12223" w="13127">
                  <a:moveTo>
                    <a:pt x="1" y="0"/>
                  </a:moveTo>
                  <a:lnTo>
                    <a:pt x="1" y="10865"/>
                  </a:lnTo>
                  <a:cubicBezTo>
                    <a:pt x="1331" y="11726"/>
                    <a:pt x="2913" y="12223"/>
                    <a:pt x="4614" y="12223"/>
                  </a:cubicBezTo>
                  <a:cubicBezTo>
                    <a:pt x="9318" y="12223"/>
                    <a:pt x="13127" y="8408"/>
                    <a:pt x="13127" y="3703"/>
                  </a:cubicBezTo>
                  <a:cubicBezTo>
                    <a:pt x="13127" y="2373"/>
                    <a:pt x="12826" y="1120"/>
                    <a:pt x="122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type="title"/>
          </p:nvPr>
        </p:nvSpPr>
        <p:spPr>
          <a:xfrm>
            <a:off x="0" y="3518000"/>
            <a:ext cx="5381700" cy="1129800"/>
          </a:xfrm>
          <a:prstGeom prst="rect">
            <a:avLst/>
          </a:prstGeom>
          <a:solidFill>
            <a:schemeClr val="lt1"/>
          </a:solidFill>
        </p:spPr>
        <p:txBody>
          <a:bodyPr anchorCtr="0" anchor="b"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League Spartan Black"/>
              <a:buNone/>
              <a:defRPr sz="3200">
                <a:solidFill>
                  <a:schemeClr val="dk1"/>
                </a:solidFill>
                <a:latin typeface="League Spartan Black"/>
                <a:ea typeface="League Spartan Black"/>
                <a:cs typeface="League Spartan Black"/>
                <a:sym typeface="League Spartan Black"/>
              </a:defRPr>
            </a:lvl1pPr>
            <a:lvl2pPr lvl="1"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2pPr>
            <a:lvl3pPr lvl="2"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3pPr>
            <a:lvl4pPr lvl="3"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4pPr>
            <a:lvl5pPr lvl="4"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5pPr>
            <a:lvl6pPr lvl="5"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6pPr>
            <a:lvl7pPr lvl="6"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7pPr>
            <a:lvl8pPr lvl="7"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8pPr>
            <a:lvl9pPr lvl="8" rtl="0" algn="ctr">
              <a:spcBef>
                <a:spcPts val="0"/>
              </a:spcBef>
              <a:spcAft>
                <a:spcPts val="0"/>
              </a:spcAft>
              <a:buClr>
                <a:schemeClr val="dk1"/>
              </a:buClr>
              <a:buSzPts val="3600"/>
              <a:buFont typeface="League Spartan Black"/>
              <a:buNone/>
              <a:defRPr sz="3600">
                <a:solidFill>
                  <a:schemeClr val="dk1"/>
                </a:solidFill>
                <a:latin typeface="League Spartan Black"/>
                <a:ea typeface="League Spartan Black"/>
                <a:cs typeface="League Spartan Black"/>
                <a:sym typeface="League Spartan Black"/>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1pPr>
            <a:lvl2pPr indent="-323850" lvl="1" marL="9144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2pPr>
            <a:lvl3pPr indent="-323850" lvl="2" marL="13716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3pPr>
            <a:lvl4pPr indent="-323850" lvl="3" marL="18288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4pPr>
            <a:lvl5pPr indent="-323850" lvl="4" marL="22860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5pPr>
            <a:lvl6pPr indent="-323850" lvl="5" marL="27432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6pPr>
            <a:lvl7pPr indent="-323850" lvl="6" marL="32004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7pPr>
            <a:lvl8pPr indent="-323850" lvl="7" marL="36576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8pPr>
            <a:lvl9pPr indent="-323850" lvl="8" marL="4114800">
              <a:lnSpc>
                <a:spcPct val="100000"/>
              </a:lnSpc>
              <a:spcBef>
                <a:spcPts val="0"/>
              </a:spcBef>
              <a:spcAft>
                <a:spcPts val="0"/>
              </a:spcAft>
              <a:buClr>
                <a:schemeClr val="dk1"/>
              </a:buClr>
              <a:buSzPts val="1500"/>
              <a:buFont typeface="Quicksand Medium"/>
              <a:buChar char="■"/>
              <a:defRPr sz="1500">
                <a:solidFill>
                  <a:schemeClr val="dk1"/>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zenodo.org/record/2670048#.ZE7B7-zMIbm" TargetMode="External"/><Relationship Id="rId4" Type="http://schemas.openxmlformats.org/officeDocument/2006/relationships/hyperlink" Target="https://www.aagponline.org/patient-article/anxiety-and-older-adults-overcoming-worry-and-fear/" TargetMode="External"/><Relationship Id="rId5" Type="http://schemas.openxmlformats.org/officeDocument/2006/relationships/hyperlink" Target="https://wwwoundcare.ca/Uploads/ContentDocuments/Geriatric%20Depression%20Scale.pdf" TargetMode="External"/><Relationship Id="rId6" Type="http://schemas.openxmlformats.org/officeDocument/2006/relationships/hyperlink" Target="https://www.ncbi.nlm.nih.gov/pmc/articles/PMC29047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ctrTitle"/>
          </p:nvPr>
        </p:nvSpPr>
        <p:spPr>
          <a:xfrm>
            <a:off x="722375" y="872775"/>
            <a:ext cx="4658400" cy="19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accent1"/>
                </a:solidFill>
              </a:rPr>
              <a:t>Risk Factors for Anxiety in Older Adults</a:t>
            </a:r>
            <a:endParaRPr b="0" sz="4000"/>
          </a:p>
        </p:txBody>
      </p:sp>
      <p:sp>
        <p:nvSpPr>
          <p:cNvPr id="211" name="Google Shape;211;p27"/>
          <p:cNvSpPr txBox="1"/>
          <p:nvPr>
            <p:ph idx="1" type="subTitle"/>
          </p:nvPr>
        </p:nvSpPr>
        <p:spPr>
          <a:xfrm>
            <a:off x="722375" y="2753325"/>
            <a:ext cx="4865700" cy="12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 228 Final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Gen4gen</a:t>
            </a:r>
            <a:endParaRPr/>
          </a:p>
          <a:p>
            <a:pPr indent="0" lvl="0" marL="0" rtl="0" algn="l">
              <a:spcBef>
                <a:spcPts val="0"/>
              </a:spcBef>
              <a:spcAft>
                <a:spcPts val="0"/>
              </a:spcAft>
              <a:buNone/>
            </a:pPr>
            <a:r>
              <a:rPr lang="en"/>
              <a:t>Anna Lieb, Caroline Jung, and Hannah Chiou</a:t>
            </a:r>
            <a:endParaRPr/>
          </a:p>
        </p:txBody>
      </p:sp>
      <p:pic>
        <p:nvPicPr>
          <p:cNvPr id="212" name="Google Shape;212;p27"/>
          <p:cNvPicPr preferRelativeResize="0"/>
          <p:nvPr/>
        </p:nvPicPr>
        <p:blipFill>
          <a:blip r:embed="rId3">
            <a:alphaModFix/>
          </a:blip>
          <a:stretch>
            <a:fillRect/>
          </a:stretch>
        </p:blipFill>
        <p:spPr>
          <a:xfrm>
            <a:off x="5462825" y="1350750"/>
            <a:ext cx="3251100" cy="24420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2211000" y="2065000"/>
            <a:ext cx="4493700" cy="23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                                           s1</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(Intercept)                     39.1029876651</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age                             -0.1679481971</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comorbidities_most_important     0.4323228150</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screening_score                 -1.6906640541</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depression_total_score           0.2332328684</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social_visits                   -0.0299951576</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social_phone                     0.0004674094</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health_rate                     -0.0646271050</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comorbidities_count              0.0144137518</a:t>
            </a:r>
            <a:endParaRPr sz="1100">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lang="en" sz="1100">
                <a:latin typeface="Source Code Pro Medium"/>
                <a:ea typeface="Source Code Pro Medium"/>
                <a:cs typeface="Source Code Pro Medium"/>
                <a:sym typeface="Source Code Pro Medium"/>
              </a:rPr>
              <a:t>medication_count                 0.0680667500</a:t>
            </a:r>
            <a:endParaRPr sz="1100">
              <a:latin typeface="Source Code Pro Medium"/>
              <a:ea typeface="Source Code Pro Medium"/>
              <a:cs typeface="Source Code Pro Medium"/>
              <a:sym typeface="Source Code Pro Medium"/>
            </a:endParaRPr>
          </a:p>
        </p:txBody>
      </p:sp>
      <p:sp>
        <p:nvSpPr>
          <p:cNvPr id="282" name="Google Shape;282;p36"/>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Selection via Lasso Regression</a:t>
            </a:r>
            <a:endParaRPr/>
          </a:p>
        </p:txBody>
      </p:sp>
      <p:sp>
        <p:nvSpPr>
          <p:cNvPr id="283" name="Google Shape;283;p36"/>
          <p:cNvSpPr txBox="1"/>
          <p:nvPr>
            <p:ph idx="1" type="body"/>
          </p:nvPr>
        </p:nvSpPr>
        <p:spPr>
          <a:xfrm>
            <a:off x="720000" y="1182800"/>
            <a:ext cx="74757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9 variables were selected via lasso regression → used by all further analysis</a:t>
            </a:r>
            <a:endParaRPr/>
          </a:p>
        </p:txBody>
      </p:sp>
      <p:sp>
        <p:nvSpPr>
          <p:cNvPr id="284" name="Google Shape;284;p36"/>
          <p:cNvSpPr txBox="1"/>
          <p:nvPr/>
        </p:nvSpPr>
        <p:spPr>
          <a:xfrm>
            <a:off x="2211000" y="1756300"/>
            <a:ext cx="395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latin typeface="Quicksand Medium"/>
                <a:ea typeface="Quicksand Medium"/>
                <a:cs typeface="Quicksand Medium"/>
                <a:sym typeface="Quicksand Medium"/>
              </a:rPr>
              <a:t>Predictors with non-zero coefficients: </a:t>
            </a:r>
            <a:endParaRPr sz="1300" u="sng">
              <a:latin typeface="Quicksand Medium"/>
              <a:ea typeface="Quicksand Medium"/>
              <a:cs typeface="Quicksand Medium"/>
              <a:sym typeface="Quicksan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idx="1" type="body"/>
          </p:nvPr>
        </p:nvSpPr>
        <p:spPr>
          <a:xfrm>
            <a:off x="720000" y="1230550"/>
            <a:ext cx="3507900" cy="59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Mean 0 ✓</a:t>
            </a:r>
            <a:endParaRPr/>
          </a:p>
          <a:p>
            <a:pPr indent="-330200" lvl="0" marL="457200" rtl="0" algn="l">
              <a:spcBef>
                <a:spcPts val="0"/>
              </a:spcBef>
              <a:spcAft>
                <a:spcPts val="0"/>
              </a:spcAft>
              <a:buSzPts val="1600"/>
              <a:buAutoNum type="arabicPeriod"/>
            </a:pPr>
            <a:r>
              <a:rPr lang="en"/>
              <a:t>Constant variance ✓</a:t>
            </a:r>
            <a:endParaRPr/>
          </a:p>
        </p:txBody>
      </p:sp>
      <p:sp>
        <p:nvSpPr>
          <p:cNvPr id="290" name="Google Shape;290;p37"/>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pic>
        <p:nvPicPr>
          <p:cNvPr id="291" name="Google Shape;291;p37"/>
          <p:cNvPicPr preferRelativeResize="0"/>
          <p:nvPr/>
        </p:nvPicPr>
        <p:blipFill rotWithShape="1">
          <a:blip r:embed="rId3">
            <a:alphaModFix/>
          </a:blip>
          <a:srcRect b="2961" l="0" r="2704" t="5354"/>
          <a:stretch/>
        </p:blipFill>
        <p:spPr>
          <a:xfrm>
            <a:off x="4786385" y="2073500"/>
            <a:ext cx="3694141" cy="2689300"/>
          </a:xfrm>
          <a:prstGeom prst="rect">
            <a:avLst/>
          </a:prstGeom>
          <a:noFill/>
          <a:ln>
            <a:noFill/>
          </a:ln>
        </p:spPr>
      </p:pic>
      <p:sp>
        <p:nvSpPr>
          <p:cNvPr id="292" name="Google Shape;292;p37"/>
          <p:cNvSpPr txBox="1"/>
          <p:nvPr/>
        </p:nvSpPr>
        <p:spPr>
          <a:xfrm>
            <a:off x="4786375" y="1326550"/>
            <a:ext cx="1763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Quicksand Medium"/>
                <a:ea typeface="Quicksand Medium"/>
                <a:cs typeface="Quicksand Medium"/>
                <a:sym typeface="Quicksand Medium"/>
              </a:rPr>
              <a:t>3. Normality </a:t>
            </a:r>
            <a:r>
              <a:rPr lang="en" sz="1500">
                <a:solidFill>
                  <a:schemeClr val="dk1"/>
                </a:solidFill>
                <a:latin typeface="Quicksand Medium"/>
                <a:ea typeface="Quicksand Medium"/>
                <a:cs typeface="Quicksand Medium"/>
                <a:sym typeface="Quicksand Medium"/>
              </a:rPr>
              <a:t>✓</a:t>
            </a:r>
            <a:endParaRPr sz="1500">
              <a:latin typeface="Quicksand Medium"/>
              <a:ea typeface="Quicksand Medium"/>
              <a:cs typeface="Quicksand Medium"/>
              <a:sym typeface="Quicksand Medium"/>
            </a:endParaRPr>
          </a:p>
        </p:txBody>
      </p:sp>
      <p:pic>
        <p:nvPicPr>
          <p:cNvPr id="293" name="Google Shape;293;p37"/>
          <p:cNvPicPr preferRelativeResize="0"/>
          <p:nvPr/>
        </p:nvPicPr>
        <p:blipFill rotWithShape="1">
          <a:blip r:embed="rId4">
            <a:alphaModFix/>
          </a:blip>
          <a:srcRect b="3112" l="0" r="0" t="7713"/>
          <a:stretch/>
        </p:blipFill>
        <p:spPr>
          <a:xfrm>
            <a:off x="921100" y="2073500"/>
            <a:ext cx="3213725" cy="2689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idx="1" type="body"/>
          </p:nvPr>
        </p:nvSpPr>
        <p:spPr>
          <a:xfrm>
            <a:off x="792050" y="2304575"/>
            <a:ext cx="3650100" cy="241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Quicksand"/>
                <a:ea typeface="Quicksand"/>
                <a:cs typeface="Quicksand"/>
                <a:sym typeface="Quicksand"/>
              </a:rPr>
              <a:t>AIC Model:</a:t>
            </a:r>
            <a:endParaRPr b="1">
              <a:latin typeface="Quicksand"/>
              <a:ea typeface="Quicksand"/>
              <a:cs typeface="Quicksand"/>
              <a:sym typeface="Quicksand"/>
            </a:endParaRPr>
          </a:p>
          <a:p>
            <a:pPr indent="0" lvl="0" marL="0" rtl="0" algn="l">
              <a:lnSpc>
                <a:spcPct val="150000"/>
              </a:lnSpc>
              <a:spcBef>
                <a:spcPts val="1000"/>
              </a:spcBef>
              <a:spcAft>
                <a:spcPts val="0"/>
              </a:spcAft>
              <a:buNone/>
            </a:pPr>
            <a:r>
              <a:rPr lang="en"/>
              <a:t>anxiety_perception ~ age + comorbidities_most_important + screening_score + depression_total_score + health_rate</a:t>
            </a:r>
            <a:endParaRPr/>
          </a:p>
          <a:p>
            <a:pPr indent="0" lvl="0" marL="0" rtl="0" algn="l">
              <a:lnSpc>
                <a:spcPct val="150000"/>
              </a:lnSpc>
              <a:spcBef>
                <a:spcPts val="1000"/>
              </a:spcBef>
              <a:spcAft>
                <a:spcPts val="0"/>
              </a:spcAft>
              <a:buNone/>
            </a:pPr>
            <a:r>
              <a:t/>
            </a:r>
            <a:endParaRPr/>
          </a:p>
          <a:p>
            <a:pPr indent="0" lvl="0" marL="0" rtl="0" algn="l">
              <a:lnSpc>
                <a:spcPct val="150000"/>
              </a:lnSpc>
              <a:spcBef>
                <a:spcPts val="1000"/>
              </a:spcBef>
              <a:spcAft>
                <a:spcPts val="1000"/>
              </a:spcAft>
              <a:buNone/>
            </a:pPr>
            <a:r>
              <a:t/>
            </a:r>
            <a:endParaRPr/>
          </a:p>
        </p:txBody>
      </p:sp>
      <p:sp>
        <p:nvSpPr>
          <p:cNvPr id="299" name="Google Shape;299;p38"/>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Stepwise Regression</a:t>
            </a:r>
            <a:endParaRPr/>
          </a:p>
        </p:txBody>
      </p:sp>
      <p:sp>
        <p:nvSpPr>
          <p:cNvPr id="300" name="Google Shape;300;p38"/>
          <p:cNvSpPr txBox="1"/>
          <p:nvPr/>
        </p:nvSpPr>
        <p:spPr>
          <a:xfrm>
            <a:off x="792050" y="1116350"/>
            <a:ext cx="749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Quicksand"/>
                <a:ea typeface="Quicksand"/>
                <a:cs typeface="Quicksand"/>
                <a:sym typeface="Quicksand"/>
              </a:rPr>
              <a:t>Objective: </a:t>
            </a:r>
            <a:r>
              <a:rPr lang="en" sz="1500">
                <a:latin typeface="Quicksand Medium"/>
                <a:ea typeface="Quicksand Medium"/>
                <a:cs typeface="Quicksand Medium"/>
                <a:sym typeface="Quicksand Medium"/>
              </a:rPr>
              <a:t>Use </a:t>
            </a:r>
            <a:r>
              <a:rPr lang="en" sz="1500">
                <a:latin typeface="Quicksand Medium"/>
                <a:ea typeface="Quicksand Medium"/>
                <a:cs typeface="Quicksand Medium"/>
                <a:sym typeface="Quicksand Medium"/>
              </a:rPr>
              <a:t>stepwise</a:t>
            </a:r>
            <a:r>
              <a:rPr lang="en" sz="1500">
                <a:latin typeface="Quicksand Medium"/>
                <a:ea typeface="Quicksand Medium"/>
                <a:cs typeface="Quicksand Medium"/>
                <a:sym typeface="Quicksand Medium"/>
              </a:rPr>
              <a:t> regression to examine the statistical significance of each of the predictors chosen by lasso regression and find potential best model. Test both AIC and BIC as methods of model fit that are penalized for number of parameters.</a:t>
            </a:r>
            <a:endParaRPr sz="1500">
              <a:latin typeface="Quicksand Medium"/>
              <a:ea typeface="Quicksand Medium"/>
              <a:cs typeface="Quicksand Medium"/>
              <a:sym typeface="Quicksand Medium"/>
            </a:endParaRPr>
          </a:p>
        </p:txBody>
      </p:sp>
      <p:sp>
        <p:nvSpPr>
          <p:cNvPr id="301" name="Google Shape;301;p38"/>
          <p:cNvSpPr txBox="1"/>
          <p:nvPr/>
        </p:nvSpPr>
        <p:spPr>
          <a:xfrm>
            <a:off x="4990850" y="2304575"/>
            <a:ext cx="3292200" cy="253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1"/>
                </a:solidFill>
                <a:latin typeface="Quicksand"/>
                <a:ea typeface="Quicksand"/>
                <a:cs typeface="Quicksand"/>
                <a:sym typeface="Quicksand"/>
              </a:rPr>
              <a:t>BIC Model:</a:t>
            </a:r>
            <a:endParaRPr b="1" sz="1500">
              <a:solidFill>
                <a:schemeClr val="dk1"/>
              </a:solidFill>
              <a:latin typeface="Quicksand"/>
              <a:ea typeface="Quicksand"/>
              <a:cs typeface="Quicksand"/>
              <a:sym typeface="Quicksand"/>
            </a:endParaRPr>
          </a:p>
          <a:p>
            <a:pPr indent="0" lvl="0" marL="0" rtl="0" algn="l">
              <a:lnSpc>
                <a:spcPct val="150000"/>
              </a:lnSpc>
              <a:spcBef>
                <a:spcPts val="1000"/>
              </a:spcBef>
              <a:spcAft>
                <a:spcPts val="0"/>
              </a:spcAft>
              <a:buNone/>
            </a:pPr>
            <a:r>
              <a:rPr lang="en" sz="1500">
                <a:solidFill>
                  <a:schemeClr val="dk1"/>
                </a:solidFill>
                <a:latin typeface="Quicksand Medium"/>
                <a:ea typeface="Quicksand Medium"/>
                <a:cs typeface="Quicksand Medium"/>
                <a:sym typeface="Quicksand Medium"/>
              </a:rPr>
              <a:t>anxiety_perception ~ age + screening_score + social_phone +  comorbidities_count</a:t>
            </a:r>
            <a:endParaRPr sz="1500">
              <a:solidFill>
                <a:schemeClr val="dk1"/>
              </a:solidFill>
              <a:latin typeface="Quicksand Medium"/>
              <a:ea typeface="Quicksand Medium"/>
              <a:cs typeface="Quicksand Medium"/>
              <a:sym typeface="Quicksand Medium"/>
            </a:endParaRPr>
          </a:p>
          <a:p>
            <a:pPr indent="0" lvl="0" marL="0" rtl="0" algn="l">
              <a:lnSpc>
                <a:spcPct val="150000"/>
              </a:lnSpc>
              <a:spcBef>
                <a:spcPts val="1000"/>
              </a:spcBef>
              <a:spcAft>
                <a:spcPts val="0"/>
              </a:spcAft>
              <a:buNone/>
            </a:pPr>
            <a:r>
              <a:t/>
            </a:r>
            <a:endParaRPr sz="1500">
              <a:solidFill>
                <a:schemeClr val="dk1"/>
              </a:solidFill>
              <a:latin typeface="Quicksand Medium"/>
              <a:ea typeface="Quicksand Medium"/>
              <a:cs typeface="Quicksand Medium"/>
              <a:sym typeface="Quicksand Medium"/>
            </a:endParaRPr>
          </a:p>
          <a:p>
            <a:pPr indent="0" lvl="0" marL="0" rtl="0" algn="l">
              <a:lnSpc>
                <a:spcPct val="150000"/>
              </a:lnSpc>
              <a:spcBef>
                <a:spcPts val="1000"/>
              </a:spcBef>
              <a:spcAft>
                <a:spcPts val="0"/>
              </a:spcAft>
              <a:buNone/>
            </a:pPr>
            <a:r>
              <a:t/>
            </a:r>
            <a:endParaRPr sz="1500">
              <a:latin typeface="Quicksand Medium"/>
              <a:ea typeface="Quicksand Medium"/>
              <a:cs typeface="Quicksand Medium"/>
              <a:sym typeface="Quicksand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271475" y="1404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Stepwise AIC model</a:t>
            </a:r>
            <a:endParaRPr/>
          </a:p>
        </p:txBody>
      </p:sp>
      <p:pic>
        <p:nvPicPr>
          <p:cNvPr id="307" name="Google Shape;307;p39"/>
          <p:cNvPicPr preferRelativeResize="0"/>
          <p:nvPr/>
        </p:nvPicPr>
        <p:blipFill>
          <a:blip r:embed="rId3">
            <a:alphaModFix/>
          </a:blip>
          <a:stretch>
            <a:fillRect/>
          </a:stretch>
        </p:blipFill>
        <p:spPr>
          <a:xfrm>
            <a:off x="455050" y="882500"/>
            <a:ext cx="4398707" cy="3858899"/>
          </a:xfrm>
          <a:prstGeom prst="rect">
            <a:avLst/>
          </a:prstGeom>
          <a:noFill/>
          <a:ln>
            <a:noFill/>
          </a:ln>
        </p:spPr>
      </p:pic>
      <p:sp>
        <p:nvSpPr>
          <p:cNvPr id="308" name="Google Shape;308;p39"/>
          <p:cNvSpPr txBox="1"/>
          <p:nvPr>
            <p:ph idx="1" type="body"/>
          </p:nvPr>
        </p:nvSpPr>
        <p:spPr>
          <a:xfrm>
            <a:off x="5063675" y="1473700"/>
            <a:ext cx="3660900" cy="19476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Quicksand"/>
                <a:ea typeface="Quicksand"/>
                <a:cs typeface="Quicksand"/>
                <a:sym typeface="Quicksand"/>
              </a:rPr>
              <a:t>Higher anxiety scores related to:</a:t>
            </a:r>
            <a:endParaRPr b="1" sz="1400">
              <a:latin typeface="Quicksand"/>
              <a:ea typeface="Quicksand"/>
              <a:cs typeface="Quicksand"/>
              <a:sym typeface="Quicksand"/>
            </a:endParaRPr>
          </a:p>
          <a:p>
            <a:pPr indent="-317500" lvl="0" marL="457200" rtl="0" algn="l">
              <a:spcBef>
                <a:spcPts val="1000"/>
              </a:spcBef>
              <a:spcAft>
                <a:spcPts val="0"/>
              </a:spcAft>
              <a:buSzPts val="1400"/>
              <a:buChar char="●"/>
            </a:pPr>
            <a:r>
              <a:rPr lang="en" sz="1400"/>
              <a:t>Lower age</a:t>
            </a:r>
            <a:endParaRPr sz="1400"/>
          </a:p>
          <a:p>
            <a:pPr indent="-317500" lvl="0" marL="457200" rtl="0" algn="l">
              <a:spcBef>
                <a:spcPts val="0"/>
              </a:spcBef>
              <a:spcAft>
                <a:spcPts val="0"/>
              </a:spcAft>
              <a:buSzPts val="1400"/>
              <a:buChar char="●"/>
            </a:pPr>
            <a:r>
              <a:rPr lang="en" sz="1400"/>
              <a:t>Presence of important comorbidity</a:t>
            </a:r>
            <a:endParaRPr sz="1400"/>
          </a:p>
          <a:p>
            <a:pPr indent="-317500" lvl="0" marL="457200" rtl="0" algn="l">
              <a:spcBef>
                <a:spcPts val="0"/>
              </a:spcBef>
              <a:spcAft>
                <a:spcPts val="0"/>
              </a:spcAft>
              <a:buSzPts val="1400"/>
              <a:buChar char="●"/>
            </a:pPr>
            <a:r>
              <a:rPr lang="en" sz="1400"/>
              <a:t>Lower screening score (on Mini Nutritional Assessment)</a:t>
            </a:r>
            <a:endParaRPr sz="1400"/>
          </a:p>
          <a:p>
            <a:pPr indent="-317500" lvl="0" marL="457200" rtl="0" algn="l">
              <a:spcBef>
                <a:spcPts val="0"/>
              </a:spcBef>
              <a:spcAft>
                <a:spcPts val="0"/>
              </a:spcAft>
              <a:buSzPts val="1400"/>
              <a:buChar char="●"/>
            </a:pPr>
            <a:r>
              <a:rPr lang="en" sz="1400"/>
              <a:t>Higher depression score</a:t>
            </a:r>
            <a:endParaRPr sz="1400"/>
          </a:p>
          <a:p>
            <a:pPr indent="-317500" lvl="0" marL="457200" rtl="0" algn="l">
              <a:spcBef>
                <a:spcPts val="0"/>
              </a:spcBef>
              <a:spcAft>
                <a:spcPts val="0"/>
              </a:spcAft>
              <a:buSzPts val="1400"/>
              <a:buChar char="●"/>
            </a:pPr>
            <a:r>
              <a:rPr lang="en" sz="1400"/>
              <a:t>Lower self-rated health rate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1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100"/>
                                        <p:tgtEl>
                                          <p:spTgt spid="3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Stepwise BIC model</a:t>
            </a:r>
            <a:endParaRPr/>
          </a:p>
        </p:txBody>
      </p:sp>
      <p:sp>
        <p:nvSpPr>
          <p:cNvPr id="314" name="Google Shape;314;p40"/>
          <p:cNvSpPr txBox="1"/>
          <p:nvPr>
            <p:ph idx="4294967295" type="body"/>
          </p:nvPr>
        </p:nvSpPr>
        <p:spPr>
          <a:xfrm>
            <a:off x="5110175" y="1895625"/>
            <a:ext cx="3655200" cy="15942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Quicksand"/>
                <a:ea typeface="Quicksand"/>
                <a:cs typeface="Quicksand"/>
                <a:sym typeface="Quicksand"/>
              </a:rPr>
              <a:t>Higher anxiety scores related to:</a:t>
            </a:r>
            <a:endParaRPr b="1" sz="1400">
              <a:latin typeface="Quicksand"/>
              <a:ea typeface="Quicksand"/>
              <a:cs typeface="Quicksand"/>
              <a:sym typeface="Quicksand"/>
            </a:endParaRPr>
          </a:p>
          <a:p>
            <a:pPr indent="-317500" lvl="0" marL="457200" rtl="0" algn="l">
              <a:spcBef>
                <a:spcPts val="0"/>
              </a:spcBef>
              <a:spcAft>
                <a:spcPts val="0"/>
              </a:spcAft>
              <a:buSzPts val="1400"/>
              <a:buChar char="●"/>
            </a:pPr>
            <a:r>
              <a:rPr lang="en" sz="1400"/>
              <a:t>Lower age</a:t>
            </a:r>
            <a:endParaRPr sz="1400"/>
          </a:p>
          <a:p>
            <a:pPr indent="-317500" lvl="0" marL="457200" rtl="0" algn="l">
              <a:spcBef>
                <a:spcPts val="0"/>
              </a:spcBef>
              <a:spcAft>
                <a:spcPts val="0"/>
              </a:spcAft>
              <a:buSzPts val="1400"/>
              <a:buChar char="●"/>
            </a:pPr>
            <a:r>
              <a:rPr lang="en" sz="1400"/>
              <a:t>Lower screening score (on Mini Nutritional Assessment)</a:t>
            </a:r>
            <a:endParaRPr sz="1400"/>
          </a:p>
          <a:p>
            <a:pPr indent="-317500" lvl="0" marL="457200" rtl="0" algn="l">
              <a:spcBef>
                <a:spcPts val="0"/>
              </a:spcBef>
              <a:spcAft>
                <a:spcPts val="0"/>
              </a:spcAft>
              <a:buSzPts val="1400"/>
              <a:buChar char="●"/>
            </a:pPr>
            <a:r>
              <a:rPr lang="en" sz="1400"/>
              <a:t>More time spent on phone </a:t>
            </a:r>
            <a:endParaRPr sz="1400"/>
          </a:p>
          <a:p>
            <a:pPr indent="-317500" lvl="0" marL="457200" rtl="0" algn="l">
              <a:spcBef>
                <a:spcPts val="0"/>
              </a:spcBef>
              <a:spcAft>
                <a:spcPts val="0"/>
              </a:spcAft>
              <a:buSzPts val="1400"/>
              <a:buChar char="●"/>
            </a:pPr>
            <a:r>
              <a:rPr lang="en" sz="1400"/>
              <a:t>More comorbidities</a:t>
            </a:r>
            <a:endParaRPr sz="1400"/>
          </a:p>
        </p:txBody>
      </p:sp>
      <p:pic>
        <p:nvPicPr>
          <p:cNvPr id="315" name="Google Shape;315;p40"/>
          <p:cNvPicPr preferRelativeResize="0"/>
          <p:nvPr/>
        </p:nvPicPr>
        <p:blipFill>
          <a:blip r:embed="rId3">
            <a:alphaModFix/>
          </a:blip>
          <a:stretch>
            <a:fillRect/>
          </a:stretch>
        </p:blipFill>
        <p:spPr>
          <a:xfrm>
            <a:off x="720000" y="1462750"/>
            <a:ext cx="4219350" cy="3145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
                                        <p:tgtEl>
                                          <p:spTgt spid="31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Tree</a:t>
            </a:r>
            <a:endParaRPr/>
          </a:p>
        </p:txBody>
      </p:sp>
      <p:pic>
        <p:nvPicPr>
          <p:cNvPr id="321" name="Google Shape;321;p41"/>
          <p:cNvPicPr preferRelativeResize="0"/>
          <p:nvPr/>
        </p:nvPicPr>
        <p:blipFill rotWithShape="1">
          <a:blip r:embed="rId3">
            <a:alphaModFix/>
          </a:blip>
          <a:srcRect b="14071" l="3631" r="2542" t="11864"/>
          <a:stretch/>
        </p:blipFill>
        <p:spPr>
          <a:xfrm>
            <a:off x="618950" y="1399575"/>
            <a:ext cx="3854124" cy="2483441"/>
          </a:xfrm>
          <a:prstGeom prst="rect">
            <a:avLst/>
          </a:prstGeom>
          <a:noFill/>
          <a:ln>
            <a:noFill/>
          </a:ln>
        </p:spPr>
      </p:pic>
      <p:sp>
        <p:nvSpPr>
          <p:cNvPr id="322" name="Google Shape;322;p41"/>
          <p:cNvSpPr txBox="1"/>
          <p:nvPr/>
        </p:nvSpPr>
        <p:spPr>
          <a:xfrm>
            <a:off x="618950" y="3857325"/>
            <a:ext cx="38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icksand Medium"/>
                <a:ea typeface="Quicksand Medium"/>
                <a:cs typeface="Quicksand Medium"/>
                <a:sym typeface="Quicksand Medium"/>
              </a:rPr>
              <a:t>Full and pruned tree have 5 terminal nodes</a:t>
            </a:r>
            <a:endParaRPr/>
          </a:p>
        </p:txBody>
      </p:sp>
      <p:sp>
        <p:nvSpPr>
          <p:cNvPr id="323" name="Google Shape;323;p41"/>
          <p:cNvSpPr txBox="1"/>
          <p:nvPr/>
        </p:nvSpPr>
        <p:spPr>
          <a:xfrm>
            <a:off x="5042400" y="2010250"/>
            <a:ext cx="3003900" cy="14775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Higher anxiety scores related to:</a:t>
            </a:r>
            <a:endParaRPr b="1">
              <a:latin typeface="Quicksand"/>
              <a:ea typeface="Quicksand"/>
              <a:cs typeface="Quicksand"/>
              <a:sym typeface="Quicksand"/>
            </a:endParaRPr>
          </a:p>
          <a:p>
            <a:pPr indent="-317500" lvl="0" marL="457200" rtl="0" algn="l">
              <a:spcBef>
                <a:spcPts val="0"/>
              </a:spcBef>
              <a:spcAft>
                <a:spcPts val="0"/>
              </a:spcAft>
              <a:buSzPts val="1400"/>
              <a:buFont typeface="Quicksand Medium"/>
              <a:buChar char="●"/>
            </a:pPr>
            <a:r>
              <a:rPr lang="en">
                <a:latin typeface="Quicksand Medium"/>
                <a:ea typeface="Quicksand Medium"/>
                <a:cs typeface="Quicksand Medium"/>
                <a:sym typeface="Quicksand Medium"/>
              </a:rPr>
              <a:t>More comorbidities</a:t>
            </a:r>
            <a:endParaRPr>
              <a:latin typeface="Quicksand Medium"/>
              <a:ea typeface="Quicksand Medium"/>
              <a:cs typeface="Quicksand Medium"/>
              <a:sym typeface="Quicksand Medium"/>
            </a:endParaRPr>
          </a:p>
          <a:p>
            <a:pPr indent="-317500" lvl="0" marL="457200" rtl="0" algn="l">
              <a:spcBef>
                <a:spcPts val="0"/>
              </a:spcBef>
              <a:spcAft>
                <a:spcPts val="0"/>
              </a:spcAft>
              <a:buSzPts val="1400"/>
              <a:buFont typeface="Quicksand Medium"/>
              <a:buChar char="●"/>
            </a:pPr>
            <a:r>
              <a:rPr lang="en">
                <a:latin typeface="Quicksand Medium"/>
                <a:ea typeface="Quicksand Medium"/>
                <a:cs typeface="Quicksand Medium"/>
                <a:sym typeface="Quicksand Medium"/>
              </a:rPr>
              <a:t>More time spent on phone </a:t>
            </a:r>
            <a:endParaRPr>
              <a:latin typeface="Quicksand Medium"/>
              <a:ea typeface="Quicksand Medium"/>
              <a:cs typeface="Quicksand Medium"/>
              <a:sym typeface="Quicksand Medium"/>
            </a:endParaRPr>
          </a:p>
          <a:p>
            <a:pPr indent="-317500" lvl="0" marL="457200" rtl="0" algn="l">
              <a:spcBef>
                <a:spcPts val="0"/>
              </a:spcBef>
              <a:spcAft>
                <a:spcPts val="0"/>
              </a:spcAft>
              <a:buSzPts val="1400"/>
              <a:buFont typeface="Quicksand Medium"/>
              <a:buChar char="●"/>
            </a:pPr>
            <a:r>
              <a:rPr lang="en">
                <a:latin typeface="Quicksand Medium"/>
                <a:ea typeface="Quicksand Medium"/>
                <a:cs typeface="Quicksand Medium"/>
                <a:sym typeface="Quicksand Medium"/>
              </a:rPr>
              <a:t>Higher depression </a:t>
            </a:r>
            <a:endParaRPr>
              <a:latin typeface="Quicksand Medium"/>
              <a:ea typeface="Quicksand Medium"/>
              <a:cs typeface="Quicksand Medium"/>
              <a:sym typeface="Quicksand Medium"/>
            </a:endParaRPr>
          </a:p>
          <a:p>
            <a:pPr indent="-317500" lvl="0" marL="457200" rtl="0" algn="l">
              <a:spcBef>
                <a:spcPts val="0"/>
              </a:spcBef>
              <a:spcAft>
                <a:spcPts val="0"/>
              </a:spcAft>
              <a:buSzPts val="1400"/>
              <a:buFont typeface="Quicksand Medium"/>
              <a:buChar char="●"/>
            </a:pPr>
            <a:r>
              <a:rPr lang="en">
                <a:latin typeface="Quicksand Medium"/>
                <a:ea typeface="Quicksand Medium"/>
                <a:cs typeface="Quicksand Medium"/>
                <a:sym typeface="Quicksand Medium"/>
              </a:rPr>
              <a:t>Younger age </a:t>
            </a:r>
            <a:endParaRPr>
              <a:latin typeface="Quicksand Medium"/>
              <a:ea typeface="Quicksand Medium"/>
              <a:cs typeface="Quicksand Medium"/>
              <a:sym typeface="Quicksand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body"/>
          </p:nvPr>
        </p:nvSpPr>
        <p:spPr>
          <a:xfrm>
            <a:off x="720000" y="1518877"/>
            <a:ext cx="2788200" cy="4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 </a:t>
            </a:r>
            <a:r>
              <a:rPr b="1" lang="en">
                <a:latin typeface="Quicksand"/>
                <a:ea typeface="Quicksand"/>
                <a:cs typeface="Quicksand"/>
                <a:sym typeface="Quicksand"/>
              </a:rPr>
              <a:t>Bagging (with ntree=100)</a:t>
            </a:r>
            <a:endParaRPr/>
          </a:p>
          <a:p>
            <a:pPr indent="0" lvl="0" marL="0" rtl="0" algn="l">
              <a:spcBef>
                <a:spcPts val="1000"/>
              </a:spcBef>
              <a:spcAft>
                <a:spcPts val="1000"/>
              </a:spcAft>
              <a:buNone/>
            </a:pPr>
            <a:r>
              <a:t/>
            </a:r>
            <a:endParaRPr/>
          </a:p>
        </p:txBody>
      </p:sp>
      <p:sp>
        <p:nvSpPr>
          <p:cNvPr id="329" name="Google Shape;329;p42"/>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Tree-based Ensemble Methods</a:t>
            </a:r>
            <a:endParaRPr/>
          </a:p>
        </p:txBody>
      </p:sp>
      <p:pic>
        <p:nvPicPr>
          <p:cNvPr id="330" name="Google Shape;330;p42"/>
          <p:cNvPicPr preferRelativeResize="0"/>
          <p:nvPr/>
        </p:nvPicPr>
        <p:blipFill>
          <a:blip r:embed="rId3">
            <a:alphaModFix/>
          </a:blip>
          <a:stretch>
            <a:fillRect/>
          </a:stretch>
        </p:blipFill>
        <p:spPr>
          <a:xfrm>
            <a:off x="802305" y="1934373"/>
            <a:ext cx="3066199" cy="2548376"/>
          </a:xfrm>
          <a:prstGeom prst="rect">
            <a:avLst/>
          </a:prstGeom>
          <a:noFill/>
          <a:ln>
            <a:noFill/>
          </a:ln>
        </p:spPr>
      </p:pic>
      <p:pic>
        <p:nvPicPr>
          <p:cNvPr id="331" name="Google Shape;331;p42"/>
          <p:cNvPicPr preferRelativeResize="0"/>
          <p:nvPr/>
        </p:nvPicPr>
        <p:blipFill>
          <a:blip r:embed="rId4">
            <a:alphaModFix/>
          </a:blip>
          <a:stretch>
            <a:fillRect/>
          </a:stretch>
        </p:blipFill>
        <p:spPr>
          <a:xfrm>
            <a:off x="4711673" y="1934375"/>
            <a:ext cx="3000000" cy="2548379"/>
          </a:xfrm>
          <a:prstGeom prst="rect">
            <a:avLst/>
          </a:prstGeom>
          <a:noFill/>
          <a:ln>
            <a:noFill/>
          </a:ln>
        </p:spPr>
      </p:pic>
      <p:sp>
        <p:nvSpPr>
          <p:cNvPr id="332" name="Google Shape;332;p42"/>
          <p:cNvSpPr txBox="1"/>
          <p:nvPr/>
        </p:nvSpPr>
        <p:spPr>
          <a:xfrm>
            <a:off x="4711675" y="1518875"/>
            <a:ext cx="367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1500">
                <a:solidFill>
                  <a:schemeClr val="dk1"/>
                </a:solidFill>
                <a:latin typeface="Quicksand"/>
                <a:ea typeface="Quicksand"/>
                <a:cs typeface="Quicksand"/>
                <a:sym typeface="Quicksand"/>
              </a:rPr>
              <a:t>2. </a:t>
            </a:r>
            <a:r>
              <a:rPr b="1" lang="en" sz="1500">
                <a:solidFill>
                  <a:schemeClr val="dk1"/>
                </a:solidFill>
                <a:latin typeface="Quicksand"/>
                <a:ea typeface="Quicksand"/>
                <a:cs typeface="Quicksand"/>
                <a:sym typeface="Quicksand"/>
              </a:rPr>
              <a:t>Random forest (with ntree=100)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idx="1" type="body"/>
          </p:nvPr>
        </p:nvSpPr>
        <p:spPr>
          <a:xfrm>
            <a:off x="5535325" y="1175950"/>
            <a:ext cx="3477900" cy="36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IncNodePurity</a:t>
            </a:r>
            <a:r>
              <a:rPr b="1" lang="en">
                <a:latin typeface="Quicksand"/>
                <a:ea typeface="Quicksand"/>
                <a:cs typeface="Quicksand"/>
                <a:sym typeface="Quicksand"/>
              </a:rPr>
              <a:t>:</a:t>
            </a:r>
            <a:r>
              <a:rPr lang="en"/>
              <a:t> </a:t>
            </a:r>
            <a:r>
              <a:rPr lang="en"/>
              <a:t>the average decrease in node heterogeneity from splitting on the variable</a:t>
            </a:r>
            <a:endParaRPr/>
          </a:p>
          <a:p>
            <a:pPr indent="0" lvl="0" marL="0" rtl="0" algn="l">
              <a:spcBef>
                <a:spcPts val="1000"/>
              </a:spcBef>
              <a:spcAft>
                <a:spcPts val="0"/>
              </a:spcAft>
              <a:buNone/>
            </a:pPr>
            <a:r>
              <a:rPr lang="en"/>
              <a:t>For regression, it is measured by residual sum of squares.</a:t>
            </a:r>
            <a:endParaRPr/>
          </a:p>
          <a:p>
            <a:pPr indent="0" lvl="0" marL="0" rtl="0" algn="l">
              <a:spcBef>
                <a:spcPts val="1000"/>
              </a:spcBef>
              <a:spcAft>
                <a:spcPts val="1000"/>
              </a:spcAft>
              <a:buNone/>
            </a:pPr>
            <a:r>
              <a:rPr lang="en"/>
              <a:t>Higher IncNodePurity </a:t>
            </a:r>
            <a:br>
              <a:rPr lang="en"/>
            </a:br>
            <a:r>
              <a:rPr lang="en"/>
              <a:t>→ More </a:t>
            </a:r>
            <a:r>
              <a:rPr lang="en"/>
              <a:t>decrease</a:t>
            </a:r>
            <a:r>
              <a:rPr lang="en"/>
              <a:t> in RSS from splitting on the variable </a:t>
            </a:r>
            <a:br>
              <a:rPr lang="en"/>
            </a:br>
            <a:r>
              <a:rPr lang="en"/>
              <a:t>→ more </a:t>
            </a:r>
            <a:r>
              <a:rPr lang="en"/>
              <a:t>homogeneous</a:t>
            </a:r>
            <a:r>
              <a:rPr lang="en"/>
              <a:t> nodes</a:t>
            </a:r>
            <a:br>
              <a:rPr lang="en"/>
            </a:br>
            <a:r>
              <a:rPr lang="en"/>
              <a:t>→ that variable is more important for predicting anxiety level</a:t>
            </a:r>
            <a:endParaRPr/>
          </a:p>
        </p:txBody>
      </p:sp>
      <p:sp>
        <p:nvSpPr>
          <p:cNvPr id="338" name="Google Shape;338;p43"/>
          <p:cNvSpPr txBox="1"/>
          <p:nvPr>
            <p:ph type="title"/>
          </p:nvPr>
        </p:nvSpPr>
        <p:spPr>
          <a:xfrm>
            <a:off x="720000" y="387600"/>
            <a:ext cx="7779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Method Importance Plots</a:t>
            </a:r>
            <a:endParaRPr/>
          </a:p>
        </p:txBody>
      </p:sp>
      <p:sp>
        <p:nvSpPr>
          <p:cNvPr id="339" name="Google Shape;339;p43"/>
          <p:cNvSpPr txBox="1"/>
          <p:nvPr/>
        </p:nvSpPr>
        <p:spPr>
          <a:xfrm>
            <a:off x="3003263" y="1099750"/>
            <a:ext cx="25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icksand Medium"/>
                <a:ea typeface="Quicksand Medium"/>
                <a:cs typeface="Quicksand Medium"/>
                <a:sym typeface="Quicksand Medium"/>
              </a:rPr>
              <a:t>Bagging	Random Forest</a:t>
            </a:r>
            <a:endParaRPr>
              <a:latin typeface="Quicksand Medium"/>
              <a:ea typeface="Quicksand Medium"/>
              <a:cs typeface="Quicksand Medium"/>
              <a:sym typeface="Quicksand Medium"/>
            </a:endParaRPr>
          </a:p>
        </p:txBody>
      </p:sp>
      <p:sp>
        <p:nvSpPr>
          <p:cNvPr id="340" name="Google Shape;340;p43"/>
          <p:cNvSpPr txBox="1"/>
          <p:nvPr/>
        </p:nvSpPr>
        <p:spPr>
          <a:xfrm>
            <a:off x="1309950" y="3705250"/>
            <a:ext cx="3023700" cy="1108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Quicksand Medium"/>
                <a:ea typeface="Quicksand Medium"/>
                <a:cs typeface="Quicksand Medium"/>
                <a:sym typeface="Quicksand Medium"/>
              </a:rPr>
              <a:t>Top 3 most important: </a:t>
            </a:r>
            <a:endParaRPr sz="1500">
              <a:latin typeface="Quicksand Medium"/>
              <a:ea typeface="Quicksand Medium"/>
              <a:cs typeface="Quicksand Medium"/>
              <a:sym typeface="Quicksand Medium"/>
            </a:endParaRPr>
          </a:p>
          <a:p>
            <a:pPr indent="-323850" lvl="0" marL="457200" rtl="0" algn="l">
              <a:spcBef>
                <a:spcPts val="0"/>
              </a:spcBef>
              <a:spcAft>
                <a:spcPts val="0"/>
              </a:spcAft>
              <a:buSzPts val="1500"/>
              <a:buFont typeface="Quicksand Medium"/>
              <a:buChar char="●"/>
            </a:pPr>
            <a:r>
              <a:rPr lang="en" sz="1500">
                <a:latin typeface="Quicksand Medium"/>
                <a:ea typeface="Quicksand Medium"/>
                <a:cs typeface="Quicksand Medium"/>
                <a:sym typeface="Quicksand Medium"/>
              </a:rPr>
              <a:t>Age</a:t>
            </a:r>
            <a:endParaRPr sz="1500">
              <a:latin typeface="Quicksand Medium"/>
              <a:ea typeface="Quicksand Medium"/>
              <a:cs typeface="Quicksand Medium"/>
              <a:sym typeface="Quicksand Medium"/>
            </a:endParaRPr>
          </a:p>
          <a:p>
            <a:pPr indent="-323850" lvl="0" marL="457200" rtl="0" algn="l">
              <a:spcBef>
                <a:spcPts val="0"/>
              </a:spcBef>
              <a:spcAft>
                <a:spcPts val="0"/>
              </a:spcAft>
              <a:buSzPts val="1500"/>
              <a:buFont typeface="Quicksand Medium"/>
              <a:buChar char="●"/>
            </a:pPr>
            <a:r>
              <a:rPr lang="en" sz="1500">
                <a:latin typeface="Quicksand Medium"/>
                <a:ea typeface="Quicksand Medium"/>
                <a:cs typeface="Quicksand Medium"/>
                <a:sym typeface="Quicksand Medium"/>
              </a:rPr>
              <a:t>Number of comorbidities</a:t>
            </a:r>
            <a:endParaRPr sz="1500">
              <a:latin typeface="Quicksand Medium"/>
              <a:ea typeface="Quicksand Medium"/>
              <a:cs typeface="Quicksand Medium"/>
              <a:sym typeface="Quicksand Medium"/>
            </a:endParaRPr>
          </a:p>
          <a:p>
            <a:pPr indent="-323850" lvl="0" marL="457200" rtl="0" algn="l">
              <a:spcBef>
                <a:spcPts val="0"/>
              </a:spcBef>
              <a:spcAft>
                <a:spcPts val="0"/>
              </a:spcAft>
              <a:buSzPts val="1500"/>
              <a:buFont typeface="Quicksand Medium"/>
              <a:buChar char="●"/>
            </a:pPr>
            <a:r>
              <a:rPr lang="en" sz="1500">
                <a:latin typeface="Quicksand Medium"/>
                <a:ea typeface="Quicksand Medium"/>
                <a:cs typeface="Quicksand Medium"/>
                <a:sym typeface="Quicksand Medium"/>
              </a:rPr>
              <a:t>T</a:t>
            </a:r>
            <a:r>
              <a:rPr lang="en" sz="1500">
                <a:latin typeface="Quicksand Medium"/>
                <a:ea typeface="Quicksand Medium"/>
                <a:cs typeface="Quicksand Medium"/>
                <a:sym typeface="Quicksand Medium"/>
              </a:rPr>
              <a:t>ime spent on phone </a:t>
            </a:r>
            <a:endParaRPr sz="1500">
              <a:latin typeface="Quicksand Medium"/>
              <a:ea typeface="Quicksand Medium"/>
              <a:cs typeface="Quicksand Medium"/>
              <a:sym typeface="Quicksand Medium"/>
            </a:endParaRPr>
          </a:p>
        </p:txBody>
      </p:sp>
      <p:pic>
        <p:nvPicPr>
          <p:cNvPr id="341" name="Google Shape;341;p43"/>
          <p:cNvPicPr preferRelativeResize="0"/>
          <p:nvPr/>
        </p:nvPicPr>
        <p:blipFill>
          <a:blip r:embed="rId3">
            <a:alphaModFix/>
          </a:blip>
          <a:stretch>
            <a:fillRect/>
          </a:stretch>
        </p:blipFill>
        <p:spPr>
          <a:xfrm>
            <a:off x="4141663" y="1428350"/>
            <a:ext cx="1219311" cy="2082525"/>
          </a:xfrm>
          <a:prstGeom prst="rect">
            <a:avLst/>
          </a:prstGeom>
          <a:noFill/>
          <a:ln>
            <a:noFill/>
          </a:ln>
        </p:spPr>
      </p:pic>
      <p:pic>
        <p:nvPicPr>
          <p:cNvPr id="342" name="Google Shape;342;p43"/>
          <p:cNvPicPr preferRelativeResize="0"/>
          <p:nvPr/>
        </p:nvPicPr>
        <p:blipFill>
          <a:blip r:embed="rId4">
            <a:alphaModFix/>
          </a:blip>
          <a:stretch>
            <a:fillRect/>
          </a:stretch>
        </p:blipFill>
        <p:spPr>
          <a:xfrm>
            <a:off x="432188" y="1431113"/>
            <a:ext cx="3709500" cy="2082526"/>
          </a:xfrm>
          <a:prstGeom prst="rect">
            <a:avLst/>
          </a:prstGeom>
          <a:noFill/>
          <a:ln>
            <a:noFill/>
          </a:ln>
        </p:spPr>
      </p:pic>
      <p:grpSp>
        <p:nvGrpSpPr>
          <p:cNvPr id="343" name="Google Shape;343;p43"/>
          <p:cNvGrpSpPr/>
          <p:nvPr/>
        </p:nvGrpSpPr>
        <p:grpSpPr>
          <a:xfrm>
            <a:off x="432200" y="1640950"/>
            <a:ext cx="4935875" cy="1651575"/>
            <a:chOff x="279800" y="1640950"/>
            <a:chExt cx="4935875" cy="1651575"/>
          </a:xfrm>
        </p:grpSpPr>
        <p:sp>
          <p:nvSpPr>
            <p:cNvPr id="344" name="Google Shape;344;p43"/>
            <p:cNvSpPr/>
            <p:nvPr/>
          </p:nvSpPr>
          <p:spPr>
            <a:xfrm>
              <a:off x="279800" y="1640950"/>
              <a:ext cx="4928700" cy="2151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p:nvPr/>
          </p:nvSpPr>
          <p:spPr>
            <a:xfrm>
              <a:off x="279800" y="2663013"/>
              <a:ext cx="4928700" cy="2151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3"/>
            <p:cNvSpPr/>
            <p:nvPr/>
          </p:nvSpPr>
          <p:spPr>
            <a:xfrm>
              <a:off x="286975" y="3077425"/>
              <a:ext cx="4928700" cy="2151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idx="1" type="body"/>
          </p:nvPr>
        </p:nvSpPr>
        <p:spPr>
          <a:xfrm>
            <a:off x="765225" y="3401175"/>
            <a:ext cx="7475700" cy="14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a:t>
            </a:r>
            <a:endParaRPr/>
          </a:p>
          <a:p>
            <a:pPr indent="-330200" lvl="0" marL="457200" rtl="0" algn="l">
              <a:spcBef>
                <a:spcPts val="1000"/>
              </a:spcBef>
              <a:spcAft>
                <a:spcPts val="0"/>
              </a:spcAft>
              <a:buSzPts val="1600"/>
              <a:buChar char="●"/>
            </a:pPr>
            <a:r>
              <a:rPr lang="en"/>
              <a:t>anxiety_perception scores are calculated on a 10-point scale</a:t>
            </a:r>
            <a:endParaRPr/>
          </a:p>
          <a:p>
            <a:pPr indent="-330200" lvl="0" marL="457200" rtl="0" algn="l">
              <a:spcBef>
                <a:spcPts val="0"/>
              </a:spcBef>
              <a:spcAft>
                <a:spcPts val="0"/>
              </a:spcAft>
              <a:buSzPts val="1600"/>
              <a:buChar char="●"/>
            </a:pPr>
            <a:r>
              <a:rPr lang="en"/>
              <a:t>Ensemble methods gives us the best prediction with an avg error of ~2.5</a:t>
            </a:r>
            <a:endParaRPr/>
          </a:p>
        </p:txBody>
      </p:sp>
      <p:sp>
        <p:nvSpPr>
          <p:cNvPr id="352" name="Google Shape;352;p44"/>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graphicFrame>
        <p:nvGraphicFramePr>
          <p:cNvPr id="353" name="Google Shape;353;p44"/>
          <p:cNvGraphicFramePr/>
          <p:nvPr/>
        </p:nvGraphicFramePr>
        <p:xfrm>
          <a:off x="952500" y="1242425"/>
          <a:ext cx="3000000" cy="3000000"/>
        </p:xfrm>
        <a:graphic>
          <a:graphicData uri="http://schemas.openxmlformats.org/drawingml/2006/table">
            <a:tbl>
              <a:tblPr>
                <a:noFill/>
                <a:tableStyleId>{EC80360D-520F-4DA8-8284-6378AB1CBF20}</a:tableStyleId>
              </a:tblPr>
              <a:tblGrid>
                <a:gridCol w="2378050"/>
                <a:gridCol w="2883975"/>
                <a:gridCol w="2157875"/>
              </a:tblGrid>
              <a:tr h="381000">
                <a:tc>
                  <a:txBody>
                    <a:bodyPr/>
                    <a:lstStyle/>
                    <a:p>
                      <a:pPr indent="0" lvl="0" marL="0" rtl="0" algn="l">
                        <a:spcBef>
                          <a:spcPts val="0"/>
                        </a:spcBef>
                        <a:spcAft>
                          <a:spcPts val="0"/>
                        </a:spcAft>
                        <a:buNone/>
                      </a:pPr>
                      <a:r>
                        <a:rPr b="1" lang="en">
                          <a:latin typeface="Quicksand"/>
                          <a:ea typeface="Quicksand"/>
                          <a:cs typeface="Quicksand"/>
                          <a:sym typeface="Quicksand"/>
                        </a:rPr>
                        <a:t>Model</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CV score (avg squared error)</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Avg Error</a:t>
                      </a:r>
                      <a:endParaRPr b="1">
                        <a:latin typeface="Quicksand"/>
                        <a:ea typeface="Quicksand"/>
                        <a:cs typeface="Quicksand"/>
                        <a:sym typeface="Quicksand"/>
                      </a:endParaRPr>
                    </a:p>
                  </a:txBody>
                  <a:tcPr marT="91425" marB="91425" marR="91425" marL="91425"/>
                </a:tc>
              </a:tr>
              <a:tr h="381000">
                <a:tc>
                  <a:txBody>
                    <a:bodyPr/>
                    <a:lstStyle/>
                    <a:p>
                      <a:pPr indent="0" lvl="0" marL="0" rtl="0" algn="l">
                        <a:spcBef>
                          <a:spcPts val="0"/>
                        </a:spcBef>
                        <a:spcAft>
                          <a:spcPts val="0"/>
                        </a:spcAft>
                        <a:buNone/>
                      </a:pPr>
                      <a:r>
                        <a:rPr b="1" lang="en">
                          <a:latin typeface="Quicksand"/>
                          <a:ea typeface="Quicksand"/>
                          <a:cs typeface="Quicksand"/>
                          <a:sym typeface="Quicksand"/>
                        </a:rPr>
                        <a:t>Stepwise Regression</a:t>
                      </a:r>
                      <a:endParaRPr b="1">
                        <a:latin typeface="Quicksand"/>
                        <a:ea typeface="Quicksand"/>
                        <a:cs typeface="Quicksand"/>
                        <a:sym typeface="Quicksa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Quicksand"/>
                          <a:ea typeface="Quicksand"/>
                          <a:cs typeface="Quicksand"/>
                          <a:sym typeface="Quicksand"/>
                        </a:rPr>
                        <a:t>AIC: </a:t>
                      </a:r>
                      <a:r>
                        <a:rPr lang="en">
                          <a:latin typeface="Quicksand"/>
                          <a:ea typeface="Quicksand"/>
                          <a:cs typeface="Quicksand"/>
                          <a:sym typeface="Quicksand"/>
                        </a:rPr>
                        <a:t> 14.92</a:t>
                      </a:r>
                      <a:endParaRPr>
                        <a:latin typeface="Quicksand"/>
                        <a:ea typeface="Quicksand"/>
                        <a:cs typeface="Quicksand"/>
                        <a:sym typeface="Quicksand"/>
                      </a:endParaRPr>
                    </a:p>
                    <a:p>
                      <a:pPr indent="0" lvl="0" marL="0" rtl="0" algn="l">
                        <a:spcBef>
                          <a:spcPts val="0"/>
                        </a:spcBef>
                        <a:spcAft>
                          <a:spcPts val="0"/>
                        </a:spcAft>
                        <a:buNone/>
                      </a:pPr>
                      <a:r>
                        <a:rPr b="1" lang="en">
                          <a:latin typeface="Quicksand"/>
                          <a:ea typeface="Quicksand"/>
                          <a:cs typeface="Quicksand"/>
                          <a:sym typeface="Quicksand"/>
                        </a:rPr>
                        <a:t>BIC:</a:t>
                      </a:r>
                      <a:r>
                        <a:rPr lang="en">
                          <a:latin typeface="Quicksand"/>
                          <a:ea typeface="Quicksand"/>
                          <a:cs typeface="Quicksand"/>
                          <a:sym typeface="Quicksand"/>
                        </a:rPr>
                        <a:t> 6.98</a:t>
                      </a:r>
                      <a:endParaRPr>
                        <a:latin typeface="Quicksand"/>
                        <a:ea typeface="Quicksand"/>
                        <a:cs typeface="Quicksand"/>
                        <a:sym typeface="Quicksa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Quicksand"/>
                          <a:ea typeface="Quicksand"/>
                          <a:cs typeface="Quicksand"/>
                          <a:sym typeface="Quicksand"/>
                        </a:rPr>
                        <a:t>AIC: </a:t>
                      </a:r>
                      <a:r>
                        <a:rPr lang="en">
                          <a:latin typeface="Quicksand"/>
                          <a:ea typeface="Quicksand"/>
                          <a:cs typeface="Quicksand"/>
                          <a:sym typeface="Quicksand"/>
                        </a:rPr>
                        <a:t>3.86</a:t>
                      </a:r>
                      <a:endParaRPr>
                        <a:latin typeface="Quicksand"/>
                        <a:ea typeface="Quicksand"/>
                        <a:cs typeface="Quicksand"/>
                        <a:sym typeface="Quicksand"/>
                      </a:endParaRPr>
                    </a:p>
                    <a:p>
                      <a:pPr indent="0" lvl="0" marL="0" rtl="0" algn="l">
                        <a:spcBef>
                          <a:spcPts val="0"/>
                        </a:spcBef>
                        <a:spcAft>
                          <a:spcPts val="0"/>
                        </a:spcAft>
                        <a:buNone/>
                      </a:pPr>
                      <a:r>
                        <a:rPr b="1" lang="en">
                          <a:latin typeface="Quicksand"/>
                          <a:ea typeface="Quicksand"/>
                          <a:cs typeface="Quicksand"/>
                          <a:sym typeface="Quicksand"/>
                        </a:rPr>
                        <a:t>BIC: </a:t>
                      </a:r>
                      <a:r>
                        <a:rPr lang="en">
                          <a:latin typeface="Quicksand"/>
                          <a:ea typeface="Quicksand"/>
                          <a:cs typeface="Quicksand"/>
                          <a:sym typeface="Quicksand"/>
                        </a:rPr>
                        <a:t>2.64</a:t>
                      </a:r>
                      <a:endParaRPr>
                        <a:latin typeface="Quicksand"/>
                        <a:ea typeface="Quicksand"/>
                        <a:cs typeface="Quicksand"/>
                        <a:sym typeface="Quicksand"/>
                      </a:endParaRPr>
                    </a:p>
                  </a:txBody>
                  <a:tcPr marT="91425" marB="91425" marR="91425" marL="91425"/>
                </a:tc>
              </a:tr>
              <a:tr h="381000">
                <a:tc>
                  <a:txBody>
                    <a:bodyPr/>
                    <a:lstStyle/>
                    <a:p>
                      <a:pPr indent="0" lvl="0" marL="0" rtl="0" algn="l">
                        <a:spcBef>
                          <a:spcPts val="0"/>
                        </a:spcBef>
                        <a:spcAft>
                          <a:spcPts val="0"/>
                        </a:spcAft>
                        <a:buNone/>
                      </a:pPr>
                      <a:r>
                        <a:rPr b="1" lang="en">
                          <a:latin typeface="Quicksand"/>
                          <a:ea typeface="Quicksand"/>
                          <a:cs typeface="Quicksand"/>
                          <a:sym typeface="Quicksand"/>
                        </a:rPr>
                        <a:t>Regression Tree</a:t>
                      </a:r>
                      <a:endParaRPr b="1">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icksand"/>
                          <a:ea typeface="Quicksand"/>
                          <a:cs typeface="Quicksand"/>
                          <a:sym typeface="Quicksand"/>
                        </a:rPr>
                        <a:t>12.55</a:t>
                      </a:r>
                      <a:endParaRPr b="1">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icksand"/>
                          <a:ea typeface="Quicksand"/>
                          <a:cs typeface="Quicksand"/>
                          <a:sym typeface="Quicksand"/>
                        </a:rPr>
                        <a:t>3.54</a:t>
                      </a:r>
                      <a:endParaRPr>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
                          <a:latin typeface="Quicksand"/>
                          <a:ea typeface="Quicksand"/>
                          <a:cs typeface="Quicksand"/>
                          <a:sym typeface="Quicksand"/>
                        </a:rPr>
                        <a:t>Ensemble methods</a:t>
                      </a:r>
                      <a:endParaRPr b="1">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Quicksand"/>
                          <a:ea typeface="Quicksand"/>
                          <a:cs typeface="Quicksand"/>
                          <a:sym typeface="Quicksand"/>
                        </a:rPr>
                        <a:t>Bagging:</a:t>
                      </a:r>
                      <a:r>
                        <a:rPr lang="en">
                          <a:latin typeface="Quicksand"/>
                          <a:ea typeface="Quicksand"/>
                          <a:cs typeface="Quicksand"/>
                          <a:sym typeface="Quicksand"/>
                        </a:rPr>
                        <a:t> 6.13</a:t>
                      </a:r>
                      <a:endParaRPr>
                        <a:latin typeface="Quicksand"/>
                        <a:ea typeface="Quicksand"/>
                        <a:cs typeface="Quicksand"/>
                        <a:sym typeface="Quicksand"/>
                      </a:endParaRPr>
                    </a:p>
                    <a:p>
                      <a:pPr indent="0" lvl="0" marL="0" rtl="0" algn="l">
                        <a:spcBef>
                          <a:spcPts val="0"/>
                        </a:spcBef>
                        <a:spcAft>
                          <a:spcPts val="0"/>
                        </a:spcAft>
                        <a:buNone/>
                      </a:pPr>
                      <a:r>
                        <a:rPr b="1" lang="en">
                          <a:latin typeface="Quicksand"/>
                          <a:ea typeface="Quicksand"/>
                          <a:cs typeface="Quicksand"/>
                          <a:sym typeface="Quicksand"/>
                        </a:rPr>
                        <a:t>Random forest:</a:t>
                      </a:r>
                      <a:r>
                        <a:rPr lang="en">
                          <a:latin typeface="Quicksand"/>
                          <a:ea typeface="Quicksand"/>
                          <a:cs typeface="Quicksand"/>
                          <a:sym typeface="Quicksand"/>
                        </a:rPr>
                        <a:t> 6.28</a:t>
                      </a:r>
                      <a:endParaRPr>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Quicksand"/>
                          <a:ea typeface="Quicksand"/>
                          <a:cs typeface="Quicksand"/>
                          <a:sym typeface="Quicksand"/>
                        </a:rPr>
                        <a:t>Bagging: </a:t>
                      </a:r>
                      <a:r>
                        <a:rPr lang="en">
                          <a:latin typeface="Quicksand"/>
                          <a:ea typeface="Quicksand"/>
                          <a:cs typeface="Quicksand"/>
                          <a:sym typeface="Quicksand"/>
                        </a:rPr>
                        <a:t>2.48</a:t>
                      </a:r>
                      <a:endParaRPr>
                        <a:latin typeface="Quicksand"/>
                        <a:ea typeface="Quicksand"/>
                        <a:cs typeface="Quicksand"/>
                        <a:sym typeface="Quicksand"/>
                      </a:endParaRPr>
                    </a:p>
                    <a:p>
                      <a:pPr indent="0" lvl="0" marL="0" rtl="0" algn="l">
                        <a:spcBef>
                          <a:spcPts val="0"/>
                        </a:spcBef>
                        <a:spcAft>
                          <a:spcPts val="0"/>
                        </a:spcAft>
                        <a:buNone/>
                      </a:pPr>
                      <a:r>
                        <a:rPr b="1" lang="en">
                          <a:latin typeface="Quicksand"/>
                          <a:ea typeface="Quicksand"/>
                          <a:cs typeface="Quicksand"/>
                          <a:sym typeface="Quicksand"/>
                        </a:rPr>
                        <a:t>Random forest: </a:t>
                      </a:r>
                      <a:r>
                        <a:rPr lang="en">
                          <a:latin typeface="Quicksand"/>
                          <a:ea typeface="Quicksand"/>
                          <a:cs typeface="Quicksand"/>
                          <a:sym typeface="Quicksand"/>
                        </a:rPr>
                        <a:t>2.51</a:t>
                      </a:r>
                      <a:endParaRPr>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idx="1" type="body"/>
          </p:nvPr>
        </p:nvSpPr>
        <p:spPr>
          <a:xfrm>
            <a:off x="720000" y="1220875"/>
            <a:ext cx="7871400" cy="19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Ensemble methods:</a:t>
            </a:r>
            <a:r>
              <a:rPr lang="en"/>
              <a:t> lowest CV score</a:t>
            </a:r>
            <a:endParaRPr/>
          </a:p>
          <a:p>
            <a:pPr indent="0" lvl="0" marL="0" rtl="0" algn="l">
              <a:spcBef>
                <a:spcPts val="1000"/>
              </a:spcBef>
              <a:spcAft>
                <a:spcPts val="0"/>
              </a:spcAft>
              <a:buNone/>
            </a:pPr>
            <a:r>
              <a:rPr b="1" lang="en">
                <a:latin typeface="Quicksand"/>
                <a:ea typeface="Quicksand"/>
                <a:cs typeface="Quicksand"/>
                <a:sym typeface="Quicksand"/>
              </a:rPr>
              <a:t>BIC model, regression tree</a:t>
            </a:r>
            <a:r>
              <a:rPr lang="en"/>
              <a:t>, </a:t>
            </a:r>
            <a:r>
              <a:rPr b="1" lang="en">
                <a:latin typeface="Quicksand"/>
                <a:ea typeface="Quicksand"/>
                <a:cs typeface="Quicksand"/>
                <a:sym typeface="Quicksand"/>
              </a:rPr>
              <a:t>and ensemble methods</a:t>
            </a:r>
            <a:r>
              <a:rPr lang="en"/>
              <a:t> </a:t>
            </a:r>
            <a:r>
              <a:rPr lang="en"/>
              <a:t>relies on similar predictors: </a:t>
            </a:r>
            <a:endParaRPr/>
          </a:p>
          <a:p>
            <a:pPr indent="-330200" lvl="0" marL="457200" rtl="0" algn="l">
              <a:spcBef>
                <a:spcPts val="1000"/>
              </a:spcBef>
              <a:spcAft>
                <a:spcPts val="0"/>
              </a:spcAft>
              <a:buSzPts val="1600"/>
              <a:buChar char="●"/>
            </a:pPr>
            <a:r>
              <a:rPr lang="en"/>
              <a:t>Appears in all three</a:t>
            </a:r>
            <a:endParaRPr/>
          </a:p>
          <a:p>
            <a:pPr indent="-330200" lvl="0" marL="914400" rtl="0" algn="l">
              <a:spcBef>
                <a:spcPts val="0"/>
              </a:spcBef>
              <a:spcAft>
                <a:spcPts val="0"/>
              </a:spcAft>
              <a:buSzPts val="1600"/>
              <a:buAutoNum type="arabicPeriod"/>
            </a:pPr>
            <a:r>
              <a:rPr lang="en"/>
              <a:t>comorbidities_count: Number of comorbidities</a:t>
            </a:r>
            <a:endParaRPr/>
          </a:p>
          <a:p>
            <a:pPr indent="-330200" lvl="0" marL="914400" rtl="0" algn="l">
              <a:spcBef>
                <a:spcPts val="0"/>
              </a:spcBef>
              <a:spcAft>
                <a:spcPts val="0"/>
              </a:spcAft>
              <a:buSzPts val="1600"/>
              <a:buAutoNum type="arabicPeriod"/>
            </a:pPr>
            <a:r>
              <a:rPr lang="en"/>
              <a:t>a</a:t>
            </a:r>
            <a:r>
              <a:rPr lang="en"/>
              <a:t>ge</a:t>
            </a:r>
            <a:endParaRPr/>
          </a:p>
          <a:p>
            <a:pPr indent="-330200" lvl="0" marL="914400" rtl="0" algn="l">
              <a:spcBef>
                <a:spcPts val="0"/>
              </a:spcBef>
              <a:spcAft>
                <a:spcPts val="0"/>
              </a:spcAft>
              <a:buSzPts val="1600"/>
              <a:buAutoNum type="arabicPeriod"/>
            </a:pPr>
            <a:r>
              <a:rPr lang="en"/>
              <a:t>social_phone: Approximate time spent on phone per week</a:t>
            </a:r>
            <a:endParaRPr b="1">
              <a:latin typeface="Quicksand"/>
              <a:ea typeface="Quicksand"/>
              <a:cs typeface="Quicksand"/>
              <a:sym typeface="Quicksand"/>
            </a:endParaRPr>
          </a:p>
        </p:txBody>
      </p:sp>
      <p:sp>
        <p:nvSpPr>
          <p:cNvPr id="359" name="Google Shape;359;p4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0" name="Google Shape;360;p45"/>
          <p:cNvSpPr txBox="1"/>
          <p:nvPr/>
        </p:nvSpPr>
        <p:spPr>
          <a:xfrm>
            <a:off x="720000" y="3965875"/>
            <a:ext cx="753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1500">
                <a:solidFill>
                  <a:schemeClr val="dk1"/>
                </a:solidFill>
                <a:latin typeface="Quicksand"/>
                <a:ea typeface="Quicksand"/>
                <a:cs typeface="Quicksand"/>
                <a:sym typeface="Quicksand"/>
              </a:rPr>
              <a:t>Higher levels of anxiety are associated with more time spent on phones, more comorbidities, younger age, malnourishment, and higher levels of depression</a:t>
            </a:r>
            <a:endParaRPr/>
          </a:p>
        </p:txBody>
      </p:sp>
      <p:sp>
        <p:nvSpPr>
          <p:cNvPr id="361" name="Google Shape;361;p45"/>
          <p:cNvSpPr txBox="1"/>
          <p:nvPr/>
        </p:nvSpPr>
        <p:spPr>
          <a:xfrm>
            <a:off x="720000" y="2938575"/>
            <a:ext cx="7621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Quicksand Medium"/>
              <a:buChar char="●"/>
            </a:pPr>
            <a:r>
              <a:rPr lang="en" sz="1500">
                <a:solidFill>
                  <a:schemeClr val="dk1"/>
                </a:solidFill>
                <a:latin typeface="Quicksand Medium"/>
                <a:ea typeface="Quicksand Medium"/>
                <a:cs typeface="Quicksand Medium"/>
                <a:sym typeface="Quicksand Medium"/>
              </a:rPr>
              <a:t>Appears in two of these models</a:t>
            </a:r>
            <a:endParaRPr sz="1500">
              <a:solidFill>
                <a:schemeClr val="dk1"/>
              </a:solidFill>
              <a:latin typeface="Quicksand Medium"/>
              <a:ea typeface="Quicksand Medium"/>
              <a:cs typeface="Quicksand Medium"/>
              <a:sym typeface="Quicksand Medium"/>
            </a:endParaRPr>
          </a:p>
          <a:p>
            <a:pPr indent="-330200" lvl="0" marL="914400" rtl="0" algn="l">
              <a:spcBef>
                <a:spcPts val="0"/>
              </a:spcBef>
              <a:spcAft>
                <a:spcPts val="0"/>
              </a:spcAft>
              <a:buClr>
                <a:schemeClr val="dk1"/>
              </a:buClr>
              <a:buSzPts val="1600"/>
              <a:buFont typeface="Quicksand Medium"/>
              <a:buAutoNum type="arabicPeriod"/>
            </a:pPr>
            <a:r>
              <a:rPr lang="en" sz="1500">
                <a:solidFill>
                  <a:schemeClr val="dk1"/>
                </a:solidFill>
                <a:latin typeface="Quicksand Medium"/>
                <a:ea typeface="Quicksand Medium"/>
                <a:cs typeface="Quicksand Medium"/>
                <a:sym typeface="Quicksand Medium"/>
              </a:rPr>
              <a:t>screening_score: Mini Nutritional Assessment (MNA) screening score</a:t>
            </a:r>
            <a:endParaRPr sz="1500">
              <a:solidFill>
                <a:schemeClr val="dk1"/>
              </a:solidFill>
              <a:latin typeface="Quicksand Medium"/>
              <a:ea typeface="Quicksand Medium"/>
              <a:cs typeface="Quicksand Medium"/>
              <a:sym typeface="Quicksand Medium"/>
            </a:endParaRPr>
          </a:p>
          <a:p>
            <a:pPr indent="-330200" lvl="0" marL="914400" rtl="0" algn="l">
              <a:spcBef>
                <a:spcPts val="0"/>
              </a:spcBef>
              <a:spcAft>
                <a:spcPts val="0"/>
              </a:spcAft>
              <a:buClr>
                <a:schemeClr val="dk1"/>
              </a:buClr>
              <a:buSzPts val="1600"/>
              <a:buFont typeface="Quicksand Medium"/>
              <a:buAutoNum type="arabicPeriod"/>
            </a:pPr>
            <a:r>
              <a:rPr lang="en" sz="1500">
                <a:solidFill>
                  <a:schemeClr val="dk1"/>
                </a:solidFill>
                <a:latin typeface="Quicksand Medium"/>
                <a:ea typeface="Quicksand Medium"/>
                <a:cs typeface="Quicksand Medium"/>
                <a:sym typeface="Quicksand Medium"/>
              </a:rPr>
              <a:t>depression_total_score: 15-item Geriatric Depression Scale (GDS-15)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720000" y="1182800"/>
            <a:ext cx="7474800" cy="3054600"/>
          </a:xfrm>
          <a:prstGeom prst="rect">
            <a:avLst/>
          </a:prstGeom>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AutoNum type="arabicPeriod"/>
            </a:pPr>
            <a:r>
              <a:rPr lang="en" sz="2300"/>
              <a:t>Motivation &amp; Research Question</a:t>
            </a:r>
            <a:endParaRPr sz="2300"/>
          </a:p>
          <a:p>
            <a:pPr indent="-374650" lvl="0" marL="457200" rtl="0" algn="l">
              <a:lnSpc>
                <a:spcPct val="115000"/>
              </a:lnSpc>
              <a:spcBef>
                <a:spcPts val="0"/>
              </a:spcBef>
              <a:spcAft>
                <a:spcPts val="0"/>
              </a:spcAft>
              <a:buSzPts val="2300"/>
              <a:buAutoNum type="arabicPeriod"/>
            </a:pPr>
            <a:r>
              <a:rPr lang="en" sz="2300"/>
              <a:t>Data Cleaning &amp; Variable Selection</a:t>
            </a:r>
            <a:endParaRPr sz="2300"/>
          </a:p>
          <a:p>
            <a:pPr indent="-374650" lvl="0" marL="457200" rtl="0" algn="l">
              <a:lnSpc>
                <a:spcPct val="115000"/>
              </a:lnSpc>
              <a:spcBef>
                <a:spcPts val="0"/>
              </a:spcBef>
              <a:spcAft>
                <a:spcPts val="0"/>
              </a:spcAft>
              <a:buSzPts val="2300"/>
              <a:buAutoNum type="arabicPeriod"/>
            </a:pPr>
            <a:r>
              <a:rPr lang="en" sz="2300"/>
              <a:t>Model Fit &amp; </a:t>
            </a:r>
            <a:r>
              <a:rPr lang="en" sz="2300"/>
              <a:t>Model Comparison</a:t>
            </a:r>
            <a:endParaRPr sz="2300"/>
          </a:p>
          <a:p>
            <a:pPr indent="-381000" lvl="0" marL="457200" rtl="0" algn="l">
              <a:lnSpc>
                <a:spcPct val="115000"/>
              </a:lnSpc>
              <a:spcBef>
                <a:spcPts val="0"/>
              </a:spcBef>
              <a:spcAft>
                <a:spcPts val="0"/>
              </a:spcAft>
              <a:buSzPts val="2400"/>
              <a:buAutoNum type="arabicPeriod"/>
            </a:pPr>
            <a:r>
              <a:rPr lang="en" sz="2300"/>
              <a:t>Conclusion &amp; Future Work</a:t>
            </a:r>
            <a:endParaRPr sz="2300"/>
          </a:p>
        </p:txBody>
      </p:sp>
      <p:sp>
        <p:nvSpPr>
          <p:cNvPr id="218" name="Google Shape;218;p28"/>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idx="1" type="body"/>
          </p:nvPr>
        </p:nvSpPr>
        <p:spPr>
          <a:xfrm>
            <a:off x="720000" y="1411400"/>
            <a:ext cx="7758300" cy="3054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Couldn’t account for temporal relationships in time series data, had to choose one trial</a:t>
            </a:r>
            <a:endParaRPr sz="1800"/>
          </a:p>
          <a:p>
            <a:pPr indent="-342900" lvl="1" marL="914400" rtl="0" algn="l">
              <a:lnSpc>
                <a:spcPct val="115000"/>
              </a:lnSpc>
              <a:spcBef>
                <a:spcPts val="0"/>
              </a:spcBef>
              <a:spcAft>
                <a:spcPts val="0"/>
              </a:spcAft>
              <a:buSzPts val="1800"/>
              <a:buChar char="○"/>
            </a:pPr>
            <a:r>
              <a:rPr lang="en" sz="1800"/>
              <a:t>Try longitudinal analysis</a:t>
            </a:r>
            <a:endParaRPr sz="1800"/>
          </a:p>
          <a:p>
            <a:pPr indent="-342900" lvl="0" marL="457200" rtl="0" algn="l">
              <a:lnSpc>
                <a:spcPct val="115000"/>
              </a:lnSpc>
              <a:spcBef>
                <a:spcPts val="0"/>
              </a:spcBef>
              <a:spcAft>
                <a:spcPts val="0"/>
              </a:spcAft>
              <a:buSzPts val="1800"/>
              <a:buChar char="●"/>
            </a:pPr>
            <a:r>
              <a:rPr lang="en" sz="1800"/>
              <a:t>The </a:t>
            </a:r>
            <a:r>
              <a:rPr lang="en" sz="1800"/>
              <a:t>dataset is very small and only included 30 observations ⇒ our results might not be generalizable </a:t>
            </a:r>
            <a:endParaRPr sz="1800"/>
          </a:p>
          <a:p>
            <a:pPr indent="-342900" lvl="1" marL="914400" rtl="0" algn="l">
              <a:lnSpc>
                <a:spcPct val="115000"/>
              </a:lnSpc>
              <a:spcBef>
                <a:spcPts val="0"/>
              </a:spcBef>
              <a:spcAft>
                <a:spcPts val="0"/>
              </a:spcAft>
              <a:buSzPts val="1800"/>
              <a:buChar char="○"/>
            </a:pPr>
            <a:r>
              <a:rPr lang="en" sz="1800"/>
              <a:t>Could be helpful to work with a larger dataset </a:t>
            </a:r>
            <a:endParaRPr sz="1800"/>
          </a:p>
          <a:p>
            <a:pPr indent="0" lvl="0" marL="457200" rtl="0" algn="l">
              <a:lnSpc>
                <a:spcPct val="115000"/>
              </a:lnSpc>
              <a:spcBef>
                <a:spcPts val="0"/>
              </a:spcBef>
              <a:spcAft>
                <a:spcPts val="1000"/>
              </a:spcAft>
              <a:buNone/>
            </a:pPr>
            <a:r>
              <a:t/>
            </a:r>
            <a:endParaRPr sz="1800"/>
          </a:p>
        </p:txBody>
      </p:sp>
      <p:sp>
        <p:nvSpPr>
          <p:cNvPr id="367" name="Google Shape;367;p46"/>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&amp; Future Work</a:t>
            </a:r>
            <a:endParaRPr/>
          </a:p>
        </p:txBody>
      </p:sp>
      <p:pic>
        <p:nvPicPr>
          <p:cNvPr id="368" name="Google Shape;368;p46"/>
          <p:cNvPicPr preferRelativeResize="0"/>
          <p:nvPr/>
        </p:nvPicPr>
        <p:blipFill>
          <a:blip r:embed="rId3">
            <a:alphaModFix/>
          </a:blip>
          <a:stretch>
            <a:fillRect/>
          </a:stretch>
        </p:blipFill>
        <p:spPr>
          <a:xfrm>
            <a:off x="6322824" y="3408600"/>
            <a:ext cx="2155476" cy="1489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idx="1" type="body"/>
          </p:nvPr>
        </p:nvSpPr>
        <p:spPr>
          <a:xfrm>
            <a:off x="720000" y="1149675"/>
            <a:ext cx="8007000" cy="368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Zenodo, 2019. “</a:t>
            </a:r>
            <a:r>
              <a:rPr lang="en"/>
              <a:t>Aggregated Virtual Patient Model Dataset” (</a:t>
            </a:r>
            <a:r>
              <a:rPr lang="en" u="sng">
                <a:solidFill>
                  <a:schemeClr val="hlink"/>
                </a:solidFill>
                <a:hlinkClick r:id="rId3"/>
              </a:rPr>
              <a:t>https://zenodo.org/record/2670048#.ZE7B7-zMIbm</a:t>
            </a:r>
            <a:r>
              <a:rPr lang="en"/>
              <a:t>) </a:t>
            </a:r>
            <a:endParaRPr/>
          </a:p>
          <a:p>
            <a:pPr indent="0" lvl="0" marL="0" rtl="0" algn="l">
              <a:lnSpc>
                <a:spcPct val="100000"/>
              </a:lnSpc>
              <a:spcBef>
                <a:spcPts val="1000"/>
              </a:spcBef>
              <a:spcAft>
                <a:spcPts val="0"/>
              </a:spcAft>
              <a:buNone/>
            </a:pPr>
            <a:r>
              <a:rPr lang="en"/>
              <a:t>American Association for Geriatric Psychiatry, 2022. “Anxiety and Older Adults: Overcoming Worry and Fear” (</a:t>
            </a:r>
            <a:r>
              <a:rPr lang="en" u="sng">
                <a:solidFill>
                  <a:schemeClr val="hlink"/>
                </a:solidFill>
                <a:hlinkClick r:id="rId4"/>
              </a:rPr>
              <a:t>https://www.aagponline.org/patient-article/anxiety-and-older-adults-overcoming-worry-and-fear/</a:t>
            </a:r>
            <a:r>
              <a:rPr lang="en"/>
              <a:t>) </a:t>
            </a:r>
            <a:endParaRPr/>
          </a:p>
          <a:p>
            <a:pPr indent="0" lvl="0" marL="0" rtl="0" algn="l">
              <a:lnSpc>
                <a:spcPct val="100000"/>
              </a:lnSpc>
              <a:spcBef>
                <a:spcPts val="1000"/>
              </a:spcBef>
              <a:spcAft>
                <a:spcPts val="0"/>
              </a:spcAft>
              <a:buNone/>
            </a:pPr>
            <a:r>
              <a:rPr lang="en"/>
              <a:t>The Geriatric Depression Scale (GDS), 2012. (</a:t>
            </a:r>
            <a:r>
              <a:rPr lang="en" u="sng">
                <a:solidFill>
                  <a:schemeClr val="hlink"/>
                </a:solidFill>
                <a:hlinkClick r:id="rId5"/>
              </a:rPr>
              <a:t>https://wwwoundcare.ca/Uploads/ContentDocuments/Geriatric%20Depression%20Scale.pdf</a:t>
            </a:r>
            <a:r>
              <a:rPr lang="en"/>
              <a:t>)</a:t>
            </a:r>
            <a:endParaRPr/>
          </a:p>
          <a:p>
            <a:pPr indent="0" lvl="0" marL="0" rtl="0" algn="l">
              <a:lnSpc>
                <a:spcPct val="115000"/>
              </a:lnSpc>
              <a:spcBef>
                <a:spcPts val="1000"/>
              </a:spcBef>
              <a:spcAft>
                <a:spcPts val="0"/>
              </a:spcAft>
              <a:buNone/>
            </a:pPr>
            <a:r>
              <a:rPr lang="en">
                <a:solidFill>
                  <a:srgbClr val="000000"/>
                </a:solidFill>
              </a:rPr>
              <a:t>Williams, Morlock, and Feltner, 2010. “Psychometric evaluation of a visual analog scale for the assessment of anxiety” (</a:t>
            </a:r>
            <a:r>
              <a:rPr lang="en" u="sng">
                <a:solidFill>
                  <a:schemeClr val="hlink"/>
                </a:solidFill>
                <a:hlinkClick r:id="rId6"/>
              </a:rPr>
              <a:t>https://www.ncbi.nlm.nih.gov/pmc/articles/PMC2904728/</a:t>
            </a:r>
            <a:r>
              <a:rPr lang="en">
                <a:solidFill>
                  <a:srgbClr val="000000"/>
                </a:solidFill>
              </a:rPr>
              <a:t>) </a:t>
            </a:r>
            <a:endParaRPr/>
          </a:p>
        </p:txBody>
      </p:sp>
      <p:sp>
        <p:nvSpPr>
          <p:cNvPr id="374" name="Google Shape;374;p47"/>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720000" y="1106575"/>
            <a:ext cx="77946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Aggregated Virtual Patient Model Dataset, 2019</a:t>
            </a:r>
            <a:endParaRPr/>
          </a:p>
          <a:p>
            <a:pPr indent="-323850" lvl="0" marL="457200" rtl="0" algn="l">
              <a:spcBef>
                <a:spcPts val="1000"/>
              </a:spcBef>
              <a:spcAft>
                <a:spcPts val="0"/>
              </a:spcAft>
              <a:buSzPts val="1500"/>
              <a:buChar char="●"/>
            </a:pPr>
            <a:r>
              <a:rPr lang="en"/>
              <a:t>Contains medical information about older people (ages 70-85)</a:t>
            </a:r>
            <a:endParaRPr sz="1400"/>
          </a:p>
        </p:txBody>
      </p:sp>
      <p:sp>
        <p:nvSpPr>
          <p:cNvPr id="224" name="Google Shape;224;p29"/>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225" name="Google Shape;225;p29"/>
          <p:cNvSpPr txBox="1"/>
          <p:nvPr/>
        </p:nvSpPr>
        <p:spPr>
          <a:xfrm>
            <a:off x="720000" y="1772075"/>
            <a:ext cx="79374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Metrics include: </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Levels of strength, physical fitness, physical activity</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Medical incidents</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Social interaction</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Perceptive &amp; cognitive ability</a:t>
            </a:r>
            <a:endParaRPr/>
          </a:p>
        </p:txBody>
      </p:sp>
      <p:sp>
        <p:nvSpPr>
          <p:cNvPr id="226" name="Google Shape;226;p29"/>
          <p:cNvSpPr txBox="1"/>
          <p:nvPr/>
        </p:nvSpPr>
        <p:spPr>
          <a:xfrm>
            <a:off x="691800" y="3269575"/>
            <a:ext cx="7794600" cy="1436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Dimensions: 117 rows x 59 columns</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30 patients with 4 visits each, total of 117 medical check-ups over time</a:t>
            </a:r>
            <a:endParaRPr sz="1500">
              <a:solidFill>
                <a:schemeClr val="dk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chemeClr val="dk1"/>
              </a:solidFill>
              <a:latin typeface="Quicksand Medium"/>
              <a:ea typeface="Quicksand Medium"/>
              <a:cs typeface="Quicksand Medium"/>
              <a:sym typeface="Quicksand Medium"/>
            </a:endParaRPr>
          </a:p>
          <a:p>
            <a:pPr indent="0" lvl="0" marL="0" rtl="0" algn="l">
              <a:spcBef>
                <a:spcPts val="1000"/>
              </a:spcBef>
              <a:spcAft>
                <a:spcPts val="0"/>
              </a:spcAft>
              <a:buNone/>
            </a:pPr>
            <a:r>
              <a:rPr lang="en">
                <a:solidFill>
                  <a:schemeClr val="dk1"/>
                </a:solidFill>
                <a:latin typeface="Quicksand Medium"/>
                <a:ea typeface="Quicksand Medium"/>
                <a:cs typeface="Quicksand Medium"/>
                <a:sym typeface="Quicksand Medium"/>
              </a:rPr>
              <a:t>Dataset posted by Konstantinos Deltouzos (available on Zenodo)</a:t>
            </a:r>
            <a:endParaRPr>
              <a:solidFill>
                <a:schemeClr val="dk1"/>
              </a:solidFill>
              <a:latin typeface="Quicksand Medium"/>
              <a:ea typeface="Quicksand Medium"/>
              <a:cs typeface="Quicksand Medium"/>
              <a:sym typeface="Quicksand Medium"/>
            </a:endParaRPr>
          </a:p>
          <a:p>
            <a:pPr indent="0" lvl="0" marL="0" rtl="0" algn="l">
              <a:spcBef>
                <a:spcPts val="0"/>
              </a:spcBef>
              <a:spcAft>
                <a:spcPts val="1000"/>
              </a:spcAft>
              <a:buNone/>
            </a:pPr>
            <a:r>
              <a:rPr lang="en">
                <a:solidFill>
                  <a:schemeClr val="dk1"/>
                </a:solidFill>
                <a:latin typeface="Quicksand Medium"/>
                <a:ea typeface="Quicksand Medium"/>
                <a:cs typeface="Quicksand Medium"/>
                <a:sym typeface="Quicksand Medium"/>
              </a:rPr>
              <a:t>Data collected by: John Ellul; Marina Polycarpou; Marina Kotsani, Evangelia I. Zacharaki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720000" y="1182800"/>
            <a:ext cx="7835700" cy="240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Quicksand"/>
                <a:ea typeface="Quicksand"/>
                <a:cs typeface="Quicksand"/>
                <a:sym typeface="Quicksand"/>
              </a:rPr>
              <a:t>Why anxiety? And why the older population?</a:t>
            </a:r>
            <a:endParaRPr b="1">
              <a:latin typeface="Quicksand"/>
              <a:ea typeface="Quicksand"/>
              <a:cs typeface="Quicksand"/>
              <a:sym typeface="Quicksand"/>
            </a:endParaRPr>
          </a:p>
          <a:p>
            <a:pPr indent="-323850" lvl="0" marL="457200" rtl="0" algn="l">
              <a:lnSpc>
                <a:spcPct val="115000"/>
              </a:lnSpc>
              <a:spcBef>
                <a:spcPts val="1000"/>
              </a:spcBef>
              <a:spcAft>
                <a:spcPts val="0"/>
              </a:spcAft>
              <a:buSzPts val="1500"/>
              <a:buChar char="●"/>
            </a:pPr>
            <a:r>
              <a:rPr lang="en"/>
              <a:t>Our interest in medical data and mental health</a:t>
            </a:r>
            <a:endParaRPr/>
          </a:p>
          <a:p>
            <a:pPr indent="-323850" lvl="0" marL="457200" rtl="0" algn="l">
              <a:lnSpc>
                <a:spcPct val="115000"/>
              </a:lnSpc>
              <a:spcBef>
                <a:spcPts val="0"/>
              </a:spcBef>
              <a:spcAft>
                <a:spcPts val="0"/>
              </a:spcAft>
              <a:buSzPts val="1500"/>
              <a:buChar char="●"/>
            </a:pPr>
            <a:r>
              <a:rPr lang="en" sz="1500"/>
              <a:t>Anxiety disorders affect 1</a:t>
            </a:r>
            <a:r>
              <a:rPr lang="en" sz="1500"/>
              <a:t>0-20% of </a:t>
            </a:r>
            <a:r>
              <a:rPr lang="en"/>
              <a:t>older adults</a:t>
            </a:r>
            <a:endParaRPr/>
          </a:p>
          <a:p>
            <a:pPr indent="-323850" lvl="0" marL="457200" rtl="0" algn="l">
              <a:lnSpc>
                <a:spcPct val="115000"/>
              </a:lnSpc>
              <a:spcBef>
                <a:spcPts val="0"/>
              </a:spcBef>
              <a:spcAft>
                <a:spcPts val="0"/>
              </a:spcAft>
              <a:buSzPts val="1500"/>
              <a:buChar char="●"/>
            </a:pPr>
            <a:r>
              <a:rPr lang="en"/>
              <a:t>Anxiety disorders o</a:t>
            </a:r>
            <a:r>
              <a:rPr lang="en" sz="1500"/>
              <a:t>ften go undiagnosed </a:t>
            </a:r>
            <a:endParaRPr sz="1500"/>
          </a:p>
          <a:p>
            <a:pPr indent="-323850" lvl="1" marL="914400" rtl="0" algn="l">
              <a:lnSpc>
                <a:spcPct val="115000"/>
              </a:lnSpc>
              <a:spcBef>
                <a:spcPts val="0"/>
              </a:spcBef>
              <a:spcAft>
                <a:spcPts val="0"/>
              </a:spcAft>
              <a:buSzPts val="1500"/>
              <a:buChar char="○"/>
            </a:pPr>
            <a:r>
              <a:rPr lang="en" sz="1500"/>
              <a:t>Patients</a:t>
            </a:r>
            <a:r>
              <a:rPr lang="en"/>
              <a:t> </a:t>
            </a:r>
            <a:r>
              <a:rPr lang="en" sz="1500"/>
              <a:t>don’t recognize symptoms</a:t>
            </a:r>
            <a:endParaRPr sz="1500"/>
          </a:p>
          <a:p>
            <a:pPr indent="-323850" lvl="1" marL="914400" rtl="0" algn="l">
              <a:lnSpc>
                <a:spcPct val="115000"/>
              </a:lnSpc>
              <a:spcBef>
                <a:spcPts val="0"/>
              </a:spcBef>
              <a:spcAft>
                <a:spcPts val="0"/>
              </a:spcAft>
              <a:buSzPts val="1500"/>
              <a:buChar char="○"/>
            </a:pPr>
            <a:r>
              <a:rPr lang="en" sz="1500"/>
              <a:t>Patients are often suffering from other medical </a:t>
            </a:r>
            <a:r>
              <a:rPr lang="en"/>
              <a:t>conditions</a:t>
            </a:r>
            <a:endParaRPr/>
          </a:p>
          <a:p>
            <a:pPr indent="-323850" lvl="0" marL="457200" rtl="0" algn="l">
              <a:lnSpc>
                <a:spcPct val="115000"/>
              </a:lnSpc>
              <a:spcBef>
                <a:spcPts val="0"/>
              </a:spcBef>
              <a:spcAft>
                <a:spcPts val="0"/>
              </a:spcAft>
              <a:buSzPts val="1500"/>
              <a:buChar char="●"/>
            </a:pPr>
            <a:r>
              <a:rPr lang="en" sz="1500"/>
              <a:t>Untreated anxiety can lead to cognitive impairment, poor physical health, poor quality of life</a:t>
            </a:r>
            <a:endParaRPr/>
          </a:p>
        </p:txBody>
      </p:sp>
      <p:sp>
        <p:nvSpPr>
          <p:cNvPr id="232" name="Google Shape;232;p30"/>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33" name="Google Shape;233;p30"/>
          <p:cNvSpPr txBox="1"/>
          <p:nvPr/>
        </p:nvSpPr>
        <p:spPr>
          <a:xfrm>
            <a:off x="769650" y="4513200"/>
            <a:ext cx="76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icksand Medium"/>
                <a:ea typeface="Quicksand Medium"/>
                <a:cs typeface="Quicksand Medium"/>
                <a:sym typeface="Quicksand Medium"/>
              </a:rPr>
              <a:t>American Association for Geriatric Psychiatry, https://www.aagponline.org/patient-article/anxiety-and-older-adults-overcoming-worry-and-fear/</a:t>
            </a:r>
            <a:endParaRPr sz="1200">
              <a:latin typeface="Quicksand Medium"/>
              <a:ea typeface="Quicksand Medium"/>
              <a:cs typeface="Quicksand Medium"/>
              <a:sym typeface="Quicksand Medium"/>
            </a:endParaRPr>
          </a:p>
        </p:txBody>
      </p:sp>
      <p:pic>
        <p:nvPicPr>
          <p:cNvPr id="234" name="Google Shape;234;p30"/>
          <p:cNvPicPr preferRelativeResize="0"/>
          <p:nvPr/>
        </p:nvPicPr>
        <p:blipFill>
          <a:blip r:embed="rId3">
            <a:alphaModFix/>
          </a:blip>
          <a:stretch>
            <a:fillRect/>
          </a:stretch>
        </p:blipFill>
        <p:spPr>
          <a:xfrm>
            <a:off x="5854874" y="387600"/>
            <a:ext cx="3142051" cy="2091600"/>
          </a:xfrm>
          <a:prstGeom prst="rect">
            <a:avLst/>
          </a:prstGeom>
          <a:noFill/>
          <a:ln>
            <a:noFill/>
          </a:ln>
        </p:spPr>
      </p:pic>
      <p:sp>
        <p:nvSpPr>
          <p:cNvPr id="235" name="Google Shape;235;p30"/>
          <p:cNvSpPr txBox="1"/>
          <p:nvPr/>
        </p:nvSpPr>
        <p:spPr>
          <a:xfrm>
            <a:off x="720000" y="3795100"/>
            <a:ext cx="783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1500">
                <a:solidFill>
                  <a:schemeClr val="dk1"/>
                </a:solidFill>
                <a:latin typeface="Quicksand"/>
                <a:ea typeface="Quicksand"/>
                <a:cs typeface="Quicksand"/>
                <a:sym typeface="Quicksand"/>
              </a:rPr>
              <a:t>Goal:</a:t>
            </a:r>
            <a:r>
              <a:rPr lang="en" sz="1500">
                <a:solidFill>
                  <a:schemeClr val="dk1"/>
                </a:solidFill>
                <a:latin typeface="Quicksand Medium"/>
                <a:ea typeface="Quicksand Medium"/>
                <a:cs typeface="Quicksand Medium"/>
                <a:sym typeface="Quicksand Medium"/>
              </a:rPr>
              <a:t> to understand the predictors that indicate if an older adult is at risk of anxiety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idx="1" type="body"/>
          </p:nvPr>
        </p:nvSpPr>
        <p:spPr>
          <a:xfrm>
            <a:off x="1047450" y="1355050"/>
            <a:ext cx="7049100" cy="3001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2400"/>
              <a:t>Which medical and lifestyle factors are most important for predicting anxiety among older adults?</a:t>
            </a:r>
            <a:endParaRPr sz="2400"/>
          </a:p>
        </p:txBody>
      </p:sp>
      <p:sp>
        <p:nvSpPr>
          <p:cNvPr id="241" name="Google Shape;241;p3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pic>
        <p:nvPicPr>
          <p:cNvPr id="242" name="Google Shape;242;p31"/>
          <p:cNvPicPr preferRelativeResize="0"/>
          <p:nvPr/>
        </p:nvPicPr>
        <p:blipFill>
          <a:blip r:embed="rId3">
            <a:alphaModFix/>
          </a:blip>
          <a:stretch>
            <a:fillRect/>
          </a:stretch>
        </p:blipFill>
        <p:spPr>
          <a:xfrm>
            <a:off x="6920251" y="2406322"/>
            <a:ext cx="1849349" cy="2493523"/>
          </a:xfrm>
          <a:prstGeom prst="rect">
            <a:avLst/>
          </a:prstGeom>
          <a:noFill/>
          <a:ln>
            <a:noFill/>
          </a:ln>
        </p:spPr>
      </p:pic>
      <p:pic>
        <p:nvPicPr>
          <p:cNvPr id="243" name="Google Shape;243;p31"/>
          <p:cNvPicPr preferRelativeResize="0"/>
          <p:nvPr/>
        </p:nvPicPr>
        <p:blipFill>
          <a:blip r:embed="rId4">
            <a:alphaModFix/>
          </a:blip>
          <a:stretch>
            <a:fillRect/>
          </a:stretch>
        </p:blipFill>
        <p:spPr>
          <a:xfrm>
            <a:off x="624300" y="2965221"/>
            <a:ext cx="1950150" cy="1553625"/>
          </a:xfrm>
          <a:prstGeom prst="rect">
            <a:avLst/>
          </a:prstGeom>
          <a:noFill/>
          <a:ln>
            <a:noFill/>
          </a:ln>
        </p:spPr>
      </p:pic>
      <p:pic>
        <p:nvPicPr>
          <p:cNvPr id="244" name="Google Shape;244;p31"/>
          <p:cNvPicPr preferRelativeResize="0"/>
          <p:nvPr/>
        </p:nvPicPr>
        <p:blipFill>
          <a:blip r:embed="rId5">
            <a:alphaModFix/>
          </a:blip>
          <a:stretch>
            <a:fillRect/>
          </a:stretch>
        </p:blipFill>
        <p:spPr>
          <a:xfrm>
            <a:off x="3749500" y="3579153"/>
            <a:ext cx="1950150" cy="11335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Anxiety</a:t>
            </a:r>
            <a:endParaRPr/>
          </a:p>
        </p:txBody>
      </p:sp>
      <p:grpSp>
        <p:nvGrpSpPr>
          <p:cNvPr id="250" name="Google Shape;250;p32"/>
          <p:cNvGrpSpPr/>
          <p:nvPr/>
        </p:nvGrpSpPr>
        <p:grpSpPr>
          <a:xfrm>
            <a:off x="1930859" y="1500013"/>
            <a:ext cx="6172468" cy="2143463"/>
            <a:chOff x="720000" y="2207938"/>
            <a:chExt cx="7654350" cy="2143463"/>
          </a:xfrm>
        </p:grpSpPr>
        <p:pic>
          <p:nvPicPr>
            <p:cNvPr id="251" name="Google Shape;251;p32"/>
            <p:cNvPicPr preferRelativeResize="0"/>
            <p:nvPr/>
          </p:nvPicPr>
          <p:blipFill>
            <a:blip r:embed="rId3">
              <a:alphaModFix/>
            </a:blip>
            <a:stretch>
              <a:fillRect/>
            </a:stretch>
          </p:blipFill>
          <p:spPr>
            <a:xfrm>
              <a:off x="842075" y="2908100"/>
              <a:ext cx="6535034" cy="1074000"/>
            </a:xfrm>
            <a:prstGeom prst="rect">
              <a:avLst/>
            </a:prstGeom>
            <a:noFill/>
            <a:ln>
              <a:noFill/>
            </a:ln>
          </p:spPr>
        </p:pic>
        <p:sp>
          <p:nvSpPr>
            <p:cNvPr id="252" name="Google Shape;252;p32"/>
            <p:cNvSpPr txBox="1"/>
            <p:nvPr/>
          </p:nvSpPr>
          <p:spPr>
            <a:xfrm>
              <a:off x="769650" y="3982100"/>
              <a:ext cx="760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icksand Medium"/>
                  <a:ea typeface="Quicksand Medium"/>
                  <a:cs typeface="Quicksand Medium"/>
                  <a:sym typeface="Quicksand Medium"/>
                </a:rPr>
                <a:t>Williams et al., https://www.ncbi.nlm.nih.gov/pmc/articles/PMC2904728/</a:t>
              </a:r>
              <a:endParaRPr sz="1200">
                <a:latin typeface="Quicksand Medium"/>
                <a:ea typeface="Quicksand Medium"/>
                <a:cs typeface="Quicksand Medium"/>
                <a:sym typeface="Quicksand Medium"/>
              </a:endParaRPr>
            </a:p>
          </p:txBody>
        </p:sp>
        <p:sp>
          <p:nvSpPr>
            <p:cNvPr id="253" name="Google Shape;253;p32"/>
            <p:cNvSpPr txBox="1"/>
            <p:nvPr/>
          </p:nvSpPr>
          <p:spPr>
            <a:xfrm>
              <a:off x="720000" y="2207938"/>
              <a:ext cx="6884400" cy="77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Quicksand"/>
                  <a:ea typeface="Quicksand"/>
                  <a:cs typeface="Quicksand"/>
                  <a:sym typeface="Quicksand"/>
                </a:rPr>
                <a:t>Self-perceived anxiety </a:t>
              </a:r>
              <a:r>
                <a:rPr lang="en" sz="1500">
                  <a:solidFill>
                    <a:schemeClr val="dk1"/>
                  </a:solidFill>
                  <a:latin typeface="Quicksand Medium"/>
                  <a:ea typeface="Quicksand Medium"/>
                  <a:cs typeface="Quicksand Medium"/>
                  <a:sym typeface="Quicksand Medium"/>
                </a:rPr>
                <a:t>(not a diagnosis)</a:t>
              </a:r>
              <a:endParaRPr sz="1500">
                <a:solidFill>
                  <a:schemeClr val="dk1"/>
                </a:solidFill>
                <a:latin typeface="Quicksand Medium"/>
                <a:ea typeface="Quicksand Medium"/>
                <a:cs typeface="Quicksand Medium"/>
                <a:sym typeface="Quicksand Medium"/>
              </a:endParaRPr>
            </a:p>
            <a:p>
              <a:pPr indent="0" lvl="0" marL="0" rtl="0" algn="l">
                <a:spcBef>
                  <a:spcPts val="1000"/>
                </a:spcBef>
                <a:spcAft>
                  <a:spcPts val="1000"/>
                </a:spcAft>
                <a:buNone/>
              </a:pPr>
              <a:r>
                <a:rPr lang="en" sz="1500">
                  <a:solidFill>
                    <a:schemeClr val="dk1"/>
                  </a:solidFill>
                  <a:latin typeface="Quicksand Medium"/>
                  <a:ea typeface="Quicksand Medium"/>
                  <a:cs typeface="Quicksand Medium"/>
                  <a:sym typeface="Quicksand Medium"/>
                </a:rPr>
                <a:t>Anxiety auto-evaluation: visual analogue scale from 0-10</a:t>
              </a:r>
              <a:endParaRPr>
                <a:latin typeface="Quicksand Medium"/>
                <a:ea typeface="Quicksand Medium"/>
                <a:cs typeface="Quicksand Medium"/>
                <a:sym typeface="Quicksand Medium"/>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 type="body"/>
          </p:nvPr>
        </p:nvSpPr>
        <p:spPr>
          <a:xfrm>
            <a:off x="720000" y="1102400"/>
            <a:ext cx="7507200" cy="19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Step 1: Choose subset of data for a single visit (out of 4)</a:t>
            </a:r>
            <a:endParaRPr/>
          </a:p>
          <a:p>
            <a:pPr indent="-330200" lvl="0" marL="457200" rtl="0" algn="l">
              <a:spcBef>
                <a:spcPts val="1000"/>
              </a:spcBef>
              <a:spcAft>
                <a:spcPts val="0"/>
              </a:spcAft>
              <a:buSzPts val="1600"/>
              <a:buChar char="●"/>
            </a:pPr>
            <a:r>
              <a:rPr lang="en"/>
              <a:t>Visit 2 &amp; 4: missingness</a:t>
            </a:r>
            <a:endParaRPr/>
          </a:p>
          <a:p>
            <a:pPr indent="-330200" lvl="0" marL="457200" rtl="0" algn="l">
              <a:spcBef>
                <a:spcPts val="0"/>
              </a:spcBef>
              <a:spcAft>
                <a:spcPts val="0"/>
              </a:spcAft>
              <a:buSzPts val="1600"/>
              <a:buFont typeface="Quicksand"/>
              <a:buChar char="●"/>
            </a:pPr>
            <a:r>
              <a:rPr b="1" lang="en">
                <a:latin typeface="Quicksand"/>
                <a:ea typeface="Quicksand"/>
                <a:cs typeface="Quicksand"/>
                <a:sym typeface="Quicksand"/>
              </a:rPr>
              <a:t>Visit 3: had the least missingness out of visits 1-3, and anxiety score distribution was not very different from full dataset</a:t>
            </a:r>
            <a:endParaRPr b="1">
              <a:latin typeface="Quicksand"/>
              <a:ea typeface="Quicksand"/>
              <a:cs typeface="Quicksand"/>
              <a:sym typeface="Quicksand"/>
            </a:endParaRPr>
          </a:p>
        </p:txBody>
      </p:sp>
      <p:sp>
        <p:nvSpPr>
          <p:cNvPr id="259" name="Google Shape;259;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pic>
        <p:nvPicPr>
          <p:cNvPr id="260" name="Google Shape;260;p33"/>
          <p:cNvPicPr preferRelativeResize="0"/>
          <p:nvPr/>
        </p:nvPicPr>
        <p:blipFill>
          <a:blip r:embed="rId3">
            <a:alphaModFix/>
          </a:blip>
          <a:stretch>
            <a:fillRect/>
          </a:stretch>
        </p:blipFill>
        <p:spPr>
          <a:xfrm>
            <a:off x="1317175" y="3064100"/>
            <a:ext cx="6509650" cy="173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idx="1" type="body"/>
          </p:nvPr>
        </p:nvSpPr>
        <p:spPr>
          <a:xfrm>
            <a:off x="587700" y="1102400"/>
            <a:ext cx="5200800" cy="18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Step 2: Imputation</a:t>
            </a:r>
            <a:endParaRPr/>
          </a:p>
          <a:p>
            <a:pPr indent="-330200" lvl="0" marL="457200" rtl="0" algn="l">
              <a:spcBef>
                <a:spcPts val="1000"/>
              </a:spcBef>
              <a:spcAft>
                <a:spcPts val="0"/>
              </a:spcAft>
              <a:buSzPts val="1600"/>
              <a:buChar char="●"/>
            </a:pPr>
            <a:r>
              <a:rPr lang="en"/>
              <a:t>Non-missing values from other visits</a:t>
            </a:r>
            <a:endParaRPr/>
          </a:p>
          <a:p>
            <a:pPr indent="-330200" lvl="0" marL="457200" rtl="0" algn="l">
              <a:spcBef>
                <a:spcPts val="0"/>
              </a:spcBef>
              <a:spcAft>
                <a:spcPts val="0"/>
              </a:spcAft>
              <a:buSzPts val="1600"/>
              <a:buChar char="●"/>
            </a:pPr>
            <a:r>
              <a:rPr lang="en"/>
              <a:t>Using single linear regression (with bmi_score)</a:t>
            </a:r>
            <a:endParaRPr/>
          </a:p>
          <a:p>
            <a:pPr indent="-317500" lvl="1" marL="914400" rtl="0" algn="l">
              <a:spcBef>
                <a:spcPts val="0"/>
              </a:spcBef>
              <a:spcAft>
                <a:spcPts val="0"/>
              </a:spcAft>
              <a:buSzPts val="1400"/>
              <a:buChar char="○"/>
            </a:pPr>
            <a:r>
              <a:rPr lang="en" sz="1500"/>
              <a:t>bmi_body_fat, lean_body_mass</a:t>
            </a:r>
            <a:endParaRPr sz="1500"/>
          </a:p>
          <a:p>
            <a:pPr indent="-323850" lvl="0" marL="457200" rtl="0" algn="l">
              <a:spcBef>
                <a:spcPts val="0"/>
              </a:spcBef>
              <a:spcAft>
                <a:spcPts val="0"/>
              </a:spcAft>
              <a:buSzPts val="1500"/>
              <a:buChar char="●"/>
            </a:pPr>
            <a:r>
              <a:rPr lang="en"/>
              <a:t>Mean imputation</a:t>
            </a:r>
            <a:endParaRPr/>
          </a:p>
          <a:p>
            <a:pPr indent="-330200" lvl="0" marL="457200" rtl="0" algn="l">
              <a:spcBef>
                <a:spcPts val="0"/>
              </a:spcBef>
              <a:spcAft>
                <a:spcPts val="0"/>
              </a:spcAft>
              <a:buSzPts val="1600"/>
              <a:buChar char="●"/>
            </a:pPr>
            <a:r>
              <a:rPr lang="en"/>
              <a:t>Removed 3 columns with all NAs</a:t>
            </a:r>
            <a:endParaRPr/>
          </a:p>
        </p:txBody>
      </p:sp>
      <p:sp>
        <p:nvSpPr>
          <p:cNvPr id="266" name="Google Shape;266;p34"/>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grpSp>
        <p:nvGrpSpPr>
          <p:cNvPr id="267" name="Google Shape;267;p34"/>
          <p:cNvGrpSpPr/>
          <p:nvPr/>
        </p:nvGrpSpPr>
        <p:grpSpPr>
          <a:xfrm>
            <a:off x="6416368" y="576559"/>
            <a:ext cx="2401408" cy="3382924"/>
            <a:chOff x="6201299" y="387598"/>
            <a:chExt cx="2222703" cy="3131177"/>
          </a:xfrm>
        </p:grpSpPr>
        <p:pic>
          <p:nvPicPr>
            <p:cNvPr id="268" name="Google Shape;268;p34"/>
            <p:cNvPicPr preferRelativeResize="0"/>
            <p:nvPr/>
          </p:nvPicPr>
          <p:blipFill>
            <a:blip r:embed="rId3">
              <a:alphaModFix/>
            </a:blip>
            <a:stretch>
              <a:fillRect/>
            </a:stretch>
          </p:blipFill>
          <p:spPr>
            <a:xfrm>
              <a:off x="6201301" y="1910075"/>
              <a:ext cx="2222702" cy="1608700"/>
            </a:xfrm>
            <a:prstGeom prst="rect">
              <a:avLst/>
            </a:prstGeom>
            <a:noFill/>
            <a:ln>
              <a:noFill/>
            </a:ln>
          </p:spPr>
        </p:pic>
        <p:pic>
          <p:nvPicPr>
            <p:cNvPr id="269" name="Google Shape;269;p34"/>
            <p:cNvPicPr preferRelativeResize="0"/>
            <p:nvPr/>
          </p:nvPicPr>
          <p:blipFill>
            <a:blip r:embed="rId4">
              <a:alphaModFix/>
            </a:blip>
            <a:stretch>
              <a:fillRect/>
            </a:stretch>
          </p:blipFill>
          <p:spPr>
            <a:xfrm>
              <a:off x="6201299" y="387598"/>
              <a:ext cx="2222699" cy="1522466"/>
            </a:xfrm>
            <a:prstGeom prst="rect">
              <a:avLst/>
            </a:prstGeom>
            <a:noFill/>
            <a:ln>
              <a:noFill/>
            </a:ln>
          </p:spPr>
        </p:pic>
      </p:grpSp>
      <p:sp>
        <p:nvSpPr>
          <p:cNvPr id="270" name="Google Shape;270;p34"/>
          <p:cNvSpPr txBox="1"/>
          <p:nvPr/>
        </p:nvSpPr>
        <p:spPr>
          <a:xfrm>
            <a:off x="587700" y="3084050"/>
            <a:ext cx="56202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Quicksand"/>
                <a:ea typeface="Quicksand"/>
                <a:cs typeface="Quicksand"/>
                <a:sym typeface="Quicksand"/>
              </a:rPr>
              <a:t>Step 3: Avoid overfitting (comorbidities_most_important)</a:t>
            </a:r>
            <a:endParaRPr b="1" sz="1500">
              <a:solidFill>
                <a:schemeClr val="dk1"/>
              </a:solidFill>
              <a:latin typeface="Quicksand"/>
              <a:ea typeface="Quicksand"/>
              <a:cs typeface="Quicksand"/>
              <a:sym typeface="Quicksand"/>
            </a:endParaRPr>
          </a:p>
          <a:p>
            <a:pPr indent="-323850" lvl="0" marL="457200" rtl="0" algn="l">
              <a:spcBef>
                <a:spcPts val="100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3 levels: None of the above (26), osteoporosis (1), and prior stroke (3)</a:t>
            </a:r>
            <a:endParaRPr sz="1500">
              <a:solidFill>
                <a:schemeClr val="dk1"/>
              </a:solidFill>
              <a:latin typeface="Quicksand Medium"/>
              <a:ea typeface="Quicksand Medium"/>
              <a:cs typeface="Quicksand Medium"/>
              <a:sym typeface="Quicksand Medium"/>
            </a:endParaRPr>
          </a:p>
          <a:p>
            <a:pPr indent="-323850" lvl="0" marL="4572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Recode to be:</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“Yes” if listed any comorbidities </a:t>
            </a:r>
            <a:endParaRPr sz="1500">
              <a:solidFill>
                <a:schemeClr val="dk1"/>
              </a:solidFill>
              <a:latin typeface="Quicksand Medium"/>
              <a:ea typeface="Quicksand Medium"/>
              <a:cs typeface="Quicksand Medium"/>
              <a:sym typeface="Quicksand Medium"/>
            </a:endParaRPr>
          </a:p>
          <a:p>
            <a:pPr indent="-323850" lvl="1" marL="914400" rtl="0" algn="l">
              <a:spcBef>
                <a:spcPts val="0"/>
              </a:spcBef>
              <a:spcAft>
                <a:spcPts val="0"/>
              </a:spcAft>
              <a:buClr>
                <a:schemeClr val="dk1"/>
              </a:buClr>
              <a:buSzPts val="1500"/>
              <a:buFont typeface="Quicksand Medium"/>
              <a:buChar char="○"/>
            </a:pPr>
            <a:r>
              <a:rPr lang="en" sz="1500">
                <a:solidFill>
                  <a:schemeClr val="dk1"/>
                </a:solidFill>
                <a:latin typeface="Quicksand Medium"/>
                <a:ea typeface="Quicksand Medium"/>
                <a:cs typeface="Quicksand Medium"/>
                <a:sym typeface="Quicksand Medium"/>
              </a:rPr>
              <a:t>“No” if none of the above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 type="body"/>
          </p:nvPr>
        </p:nvSpPr>
        <p:spPr>
          <a:xfrm>
            <a:off x="720000" y="1056000"/>
            <a:ext cx="7588800" cy="3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Goal</a:t>
            </a:r>
            <a:r>
              <a:rPr lang="en"/>
              <a:t>: reduce </a:t>
            </a:r>
            <a:r>
              <a:rPr lang="en"/>
              <a:t>number</a:t>
            </a:r>
            <a:r>
              <a:rPr lang="en"/>
              <a:t> of predictors </a:t>
            </a:r>
            <a:r>
              <a:rPr lang="en"/>
              <a:t>(</a:t>
            </a:r>
            <a:r>
              <a:rPr lang="en"/>
              <a:t>originally</a:t>
            </a:r>
            <a:r>
              <a:rPr lang="en"/>
              <a:t> 58)</a:t>
            </a:r>
            <a:endParaRPr/>
          </a:p>
          <a:p>
            <a:pPr indent="0" lvl="0" marL="0" rtl="0" algn="l">
              <a:spcBef>
                <a:spcPts val="1000"/>
              </a:spcBef>
              <a:spcAft>
                <a:spcPts val="0"/>
              </a:spcAft>
              <a:buNone/>
            </a:pPr>
            <a:r>
              <a:rPr b="1" lang="en">
                <a:latin typeface="Quicksand"/>
                <a:ea typeface="Quicksand"/>
                <a:cs typeface="Quicksand"/>
                <a:sym typeface="Quicksand"/>
              </a:rPr>
              <a:t>Why lasso?</a:t>
            </a:r>
            <a:endParaRPr b="1">
              <a:latin typeface="Quicksand"/>
              <a:ea typeface="Quicksand"/>
              <a:cs typeface="Quicksand"/>
              <a:sym typeface="Quicksand"/>
            </a:endParaRPr>
          </a:p>
          <a:p>
            <a:pPr indent="-330200" lvl="0" marL="457200" rtl="0" algn="l">
              <a:spcBef>
                <a:spcPts val="1000"/>
              </a:spcBef>
              <a:spcAft>
                <a:spcPts val="0"/>
              </a:spcAft>
              <a:buSzPts val="1600"/>
              <a:buChar char="●"/>
            </a:pPr>
            <a:r>
              <a:rPr lang="en"/>
              <a:t>Possible presence of multicollinearity among variables (could be present in predictors such as BMI score, body fat %, waist)</a:t>
            </a:r>
            <a:endParaRPr/>
          </a:p>
          <a:p>
            <a:pPr indent="-330200" lvl="0" marL="457200" rtl="0" algn="l">
              <a:spcBef>
                <a:spcPts val="0"/>
              </a:spcBef>
              <a:spcAft>
                <a:spcPts val="0"/>
              </a:spcAft>
              <a:buSzPts val="1600"/>
              <a:buChar char="●"/>
            </a:pPr>
            <a:r>
              <a:rPr lang="en"/>
              <a:t>More predictors than observations</a:t>
            </a:r>
            <a:endParaRPr/>
          </a:p>
          <a:p>
            <a:pPr indent="-330200" lvl="0" marL="457200" rtl="0" algn="l">
              <a:spcBef>
                <a:spcPts val="0"/>
              </a:spcBef>
              <a:spcAft>
                <a:spcPts val="0"/>
              </a:spcAft>
              <a:buSzPts val="1600"/>
              <a:buChar char="●"/>
            </a:pPr>
            <a:r>
              <a:rPr lang="en"/>
              <a:t>Can perform both variable selection and parameter estimation at once</a:t>
            </a:r>
            <a:endParaRPr/>
          </a:p>
          <a:p>
            <a:pPr indent="0" lvl="0" marL="0" rtl="0" algn="l">
              <a:spcBef>
                <a:spcPts val="1000"/>
              </a:spcBef>
              <a:spcAft>
                <a:spcPts val="0"/>
              </a:spcAft>
              <a:buNone/>
            </a:pPr>
            <a:r>
              <a:rPr b="1" lang="en">
                <a:latin typeface="Quicksand"/>
                <a:ea typeface="Quicksand"/>
                <a:cs typeface="Quicksand"/>
                <a:sym typeface="Quicksand"/>
              </a:rPr>
              <a:t>Steps:</a:t>
            </a:r>
            <a:endParaRPr b="1">
              <a:latin typeface="Quicksand"/>
              <a:ea typeface="Quicksand"/>
              <a:cs typeface="Quicksand"/>
              <a:sym typeface="Quicksand"/>
            </a:endParaRPr>
          </a:p>
          <a:p>
            <a:pPr indent="-330200" lvl="0" marL="457200" rtl="0" algn="l">
              <a:spcBef>
                <a:spcPts val="1000"/>
              </a:spcBef>
              <a:spcAft>
                <a:spcPts val="0"/>
              </a:spcAft>
              <a:buSzPts val="1600"/>
              <a:buAutoNum type="arabicParenR"/>
            </a:pPr>
            <a:r>
              <a:rPr lang="en"/>
              <a:t>Find best lambda (tuning parameter) that provided best balance between bias and variance</a:t>
            </a:r>
            <a:endParaRPr/>
          </a:p>
          <a:p>
            <a:pPr indent="-330200" lvl="0" marL="457200" rtl="0" algn="l">
              <a:spcBef>
                <a:spcPts val="0"/>
              </a:spcBef>
              <a:spcAft>
                <a:spcPts val="0"/>
              </a:spcAft>
              <a:buSzPts val="1600"/>
              <a:buAutoNum type="arabicParenR"/>
            </a:pPr>
            <a:r>
              <a:rPr lang="en"/>
              <a:t>Found coefficients of the variables in the regression model</a:t>
            </a:r>
            <a:endParaRPr/>
          </a:p>
          <a:p>
            <a:pPr indent="-330200" lvl="0" marL="457200" rtl="0" algn="l">
              <a:spcBef>
                <a:spcPts val="0"/>
              </a:spcBef>
              <a:spcAft>
                <a:spcPts val="0"/>
              </a:spcAft>
              <a:buSzPts val="1600"/>
              <a:buAutoNum type="arabicParenR"/>
            </a:pPr>
            <a:r>
              <a:rPr lang="en"/>
              <a:t>Tested for possible multicollinearity using VIF screening </a:t>
            </a:r>
            <a:endParaRPr/>
          </a:p>
          <a:p>
            <a:pPr indent="-317500" lvl="1" marL="914400" rtl="0" algn="l">
              <a:spcBef>
                <a:spcPts val="0"/>
              </a:spcBef>
              <a:spcAft>
                <a:spcPts val="0"/>
              </a:spcAft>
              <a:buSzPts val="1400"/>
              <a:buAutoNum type="alphaLcParenR"/>
            </a:pPr>
            <a:r>
              <a:rPr lang="en"/>
              <a:t>no predictors were found to be collinear</a:t>
            </a:r>
            <a:endParaRPr/>
          </a:p>
        </p:txBody>
      </p:sp>
      <p:sp>
        <p:nvSpPr>
          <p:cNvPr id="276" name="Google Shape;276;p35"/>
          <p:cNvSpPr txBox="1"/>
          <p:nvPr>
            <p:ph type="title"/>
          </p:nvPr>
        </p:nvSpPr>
        <p:spPr>
          <a:xfrm>
            <a:off x="720000" y="3329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Selection via Lasso Regression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1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100"/>
                                        <p:tgtEl>
                                          <p:spTgt spid="2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animEffect filter="fade" transition="in">
                                      <p:cBhvr>
                                        <p:cTn dur="100"/>
                                        <p:tgtEl>
                                          <p:spTgt spid="2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8" st="8"/>
                                            </p:txEl>
                                          </p:spTgt>
                                        </p:tgtEl>
                                        <p:attrNameLst>
                                          <p:attrName>style.visibility</p:attrName>
                                        </p:attrNameLst>
                                      </p:cBhvr>
                                      <p:to>
                                        <p:strVal val="visible"/>
                                      </p:to>
                                    </p:set>
                                    <p:animEffect filter="fade" transition="in">
                                      <p:cBhvr>
                                        <p:cTn dur="100"/>
                                        <p:tgtEl>
                                          <p:spTgt spid="2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9" st="9"/>
                                            </p:txEl>
                                          </p:spTgt>
                                        </p:tgtEl>
                                        <p:attrNameLst>
                                          <p:attrName>style.visibility</p:attrName>
                                        </p:attrNameLst>
                                      </p:cBhvr>
                                      <p:to>
                                        <p:strVal val="visible"/>
                                      </p:to>
                                    </p:set>
                                    <p:animEffect filter="fade" transition="in">
                                      <p:cBhvr>
                                        <p:cTn dur="100"/>
                                        <p:tgtEl>
                                          <p:spTgt spid="27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productive System Diseases - Endometriosis Clinical Case by Slidesgo">
  <a:themeElements>
    <a:clrScheme name="Simple Light">
      <a:dk1>
        <a:srgbClr val="382B31"/>
      </a:dk1>
      <a:lt1>
        <a:srgbClr val="FFF6ED"/>
      </a:lt1>
      <a:dk2>
        <a:srgbClr val="F5D8E8"/>
      </a:dk2>
      <a:lt2>
        <a:srgbClr val="F4EAEF"/>
      </a:lt2>
      <a:accent1>
        <a:srgbClr val="8093F1"/>
      </a:accent1>
      <a:accent2>
        <a:srgbClr val="B388EB"/>
      </a:accent2>
      <a:accent3>
        <a:srgbClr val="FF99A8"/>
      </a:accent3>
      <a:accent4>
        <a:srgbClr val="575369"/>
      </a:accent4>
      <a:accent5>
        <a:srgbClr val="9C89B8"/>
      </a:accent5>
      <a:accent6>
        <a:srgbClr val="FFFFFF"/>
      </a:accent6>
      <a:hlink>
        <a:srgbClr val="382B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