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1"/>
  </p:sldMasterIdLst>
  <p:sldIdLst>
    <p:sldId id="257" r:id="rId2"/>
  </p:sldIdLst>
  <p:sldSz cx="274320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354"/>
    <p:restoredTop sz="95853"/>
  </p:normalViewPr>
  <p:slideViewPr>
    <p:cSldViewPr snapToGrid="0">
      <p:cViewPr>
        <p:scale>
          <a:sx n="53" d="100"/>
          <a:sy n="53" d="100"/>
        </p:scale>
        <p:origin x="10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591562"/>
            <a:ext cx="23317200" cy="764032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1526522"/>
            <a:ext cx="20574000" cy="529843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3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168400"/>
            <a:ext cx="591502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168400"/>
            <a:ext cx="1740217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7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5471167"/>
            <a:ext cx="23660100" cy="912875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4686287"/>
            <a:ext cx="23660100" cy="480059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5842000"/>
            <a:ext cx="116586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5842000"/>
            <a:ext cx="1165860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4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168405"/>
            <a:ext cx="2366010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5379722"/>
            <a:ext cx="11605020" cy="263651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8016240"/>
            <a:ext cx="11605020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5379722"/>
            <a:ext cx="11662173" cy="263651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8016240"/>
            <a:ext cx="11662173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1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3040"/>
            <a:ext cx="8847534" cy="512064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159765"/>
            <a:ext cx="13887450" cy="155956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583680"/>
            <a:ext cx="8847534" cy="1219708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4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3040"/>
            <a:ext cx="8847534" cy="512064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159765"/>
            <a:ext cx="13887450" cy="155956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6583680"/>
            <a:ext cx="8847534" cy="1219708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168405"/>
            <a:ext cx="2366010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5842000"/>
            <a:ext cx="2366010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0340325"/>
            <a:ext cx="61722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14FA3-B735-9D48-93D3-9D63487D330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0340325"/>
            <a:ext cx="92583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0340325"/>
            <a:ext cx="617220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C2F04-B734-324F-B0C8-E4D4FB1D4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8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bluebikes.com/system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4503F-696F-E76E-F2FF-43918F1247A2}"/>
              </a:ext>
            </a:extLst>
          </p:cNvPr>
          <p:cNvSpPr/>
          <p:nvPr/>
        </p:nvSpPr>
        <p:spPr>
          <a:xfrm>
            <a:off x="928688" y="500062"/>
            <a:ext cx="25574625" cy="2188323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/>
          </a:p>
        </p:txBody>
      </p:sp>
      <p:sp>
        <p:nvSpPr>
          <p:cNvPr id="5" name="Text Box 54">
            <a:extLst>
              <a:ext uri="{FF2B5EF4-FFF2-40B4-BE49-F238E27FC236}">
                <a16:creationId xmlns:a16="http://schemas.microsoft.com/office/drawing/2014/main" id="{EB2B7433-4DED-42AC-B04E-3A6516FB2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845" y="787877"/>
            <a:ext cx="23894311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6250" b="1" dirty="0">
                <a:latin typeface="Times" pitchFamily="2" charset="0"/>
              </a:rPr>
              <a:t>Predicting Membership Status of Blue Bike Trips</a:t>
            </a:r>
            <a:endParaRPr lang="en-US" sz="6250" b="1" dirty="0">
              <a:latin typeface="Times" pitchFamily="2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0B658-4241-0587-95F4-19CDE62F836E}"/>
              </a:ext>
            </a:extLst>
          </p:cNvPr>
          <p:cNvSpPr txBox="1"/>
          <p:nvPr/>
        </p:nvSpPr>
        <p:spPr>
          <a:xfrm>
            <a:off x="3633106" y="1867849"/>
            <a:ext cx="2016578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375" b="1" dirty="0">
                <a:latin typeface="Times" pitchFamily="2" charset="0"/>
                <a:ea typeface="Calibri" charset="0"/>
                <a:cs typeface="Calibri" charset="0"/>
              </a:rPr>
              <a:t>Caroline Jung ’25, Data Science Major Capstone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18D042-3A56-1B46-06F8-6755765F18D1}"/>
              </a:ext>
            </a:extLst>
          </p:cNvPr>
          <p:cNvSpPr/>
          <p:nvPr/>
        </p:nvSpPr>
        <p:spPr>
          <a:xfrm>
            <a:off x="928688" y="2976200"/>
            <a:ext cx="8143875" cy="3174617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F49F5-2FCC-2166-6123-14ABED501C4E}"/>
              </a:ext>
            </a:extLst>
          </p:cNvPr>
          <p:cNvSpPr/>
          <p:nvPr/>
        </p:nvSpPr>
        <p:spPr>
          <a:xfrm>
            <a:off x="18359438" y="3017687"/>
            <a:ext cx="8143875" cy="12000925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1B2CB4-AFAC-10EB-0EC2-B5B5A00AEBC5}"/>
              </a:ext>
            </a:extLst>
          </p:cNvPr>
          <p:cNvSpPr/>
          <p:nvPr/>
        </p:nvSpPr>
        <p:spPr>
          <a:xfrm>
            <a:off x="928683" y="10874295"/>
            <a:ext cx="8143875" cy="10283427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2A501D-2E27-758D-C2BF-E0AB1B66134F}"/>
              </a:ext>
            </a:extLst>
          </p:cNvPr>
          <p:cNvSpPr txBox="1"/>
          <p:nvPr/>
        </p:nvSpPr>
        <p:spPr>
          <a:xfrm>
            <a:off x="1277902" y="3752568"/>
            <a:ext cx="7557433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b="1" dirty="0">
                <a:latin typeface="Times" pitchFamily="2" charset="0"/>
                <a:ea typeface="Calibri" charset="0"/>
                <a:cs typeface="Calibri" charset="0"/>
              </a:rPr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Bike share is a form of public transportation that promotes sustainability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Collect data on bike usage and its membership marketing tactics for the city of Cambridge</a:t>
            </a:r>
          </a:p>
          <a:p>
            <a:endParaRPr lang="en-US" sz="1750" dirty="0">
              <a:latin typeface="Times" pitchFamily="2" charset="0"/>
              <a:ea typeface="Calibri" charset="0"/>
              <a:cs typeface="Calibri" charset="0"/>
            </a:endParaRPr>
          </a:p>
          <a:p>
            <a:r>
              <a:rPr lang="en-US" sz="1750" b="1" dirty="0">
                <a:latin typeface="Times" pitchFamily="2" charset="0"/>
                <a:ea typeface="Calibri" charset="0"/>
                <a:cs typeface="Calibri" charset="0"/>
              </a:rPr>
              <a:t>Research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How can we best predict the membership status for Blue Bike trips taken within Cambridge in 2024 based on rider &amp; trip attributes?</a:t>
            </a:r>
          </a:p>
          <a:p>
            <a:endParaRPr lang="en-US" sz="1750" dirty="0">
              <a:latin typeface="Times" pitchFamily="2" charset="0"/>
              <a:ea typeface="Calibri" charset="0"/>
              <a:cs typeface="Calibri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5E68B-6D9A-F739-15B8-FE4E97022774}"/>
              </a:ext>
            </a:extLst>
          </p:cNvPr>
          <p:cNvSpPr txBox="1"/>
          <p:nvPr/>
        </p:nvSpPr>
        <p:spPr>
          <a:xfrm>
            <a:off x="2357999" y="3193648"/>
            <a:ext cx="536430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1585F-1ECB-A89D-C772-0D0B46187164}"/>
              </a:ext>
            </a:extLst>
          </p:cNvPr>
          <p:cNvSpPr/>
          <p:nvPr/>
        </p:nvSpPr>
        <p:spPr>
          <a:xfrm>
            <a:off x="928683" y="6510299"/>
            <a:ext cx="8143875" cy="3994663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C1760-E65A-B992-FF49-92EF8465195E}"/>
              </a:ext>
            </a:extLst>
          </p:cNvPr>
          <p:cNvSpPr txBox="1"/>
          <p:nvPr/>
        </p:nvSpPr>
        <p:spPr>
          <a:xfrm>
            <a:off x="2341534" y="6614868"/>
            <a:ext cx="536430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Data 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AD0B04-CDEF-AB33-E6A9-DA74868F8183}"/>
              </a:ext>
            </a:extLst>
          </p:cNvPr>
          <p:cNvSpPr txBox="1"/>
          <p:nvPr/>
        </p:nvSpPr>
        <p:spPr>
          <a:xfrm>
            <a:off x="1834626" y="11132126"/>
            <a:ext cx="6377854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Visualizations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726B6-21DF-EAD2-E265-38028B8E7F08}"/>
              </a:ext>
            </a:extLst>
          </p:cNvPr>
          <p:cNvSpPr txBox="1"/>
          <p:nvPr/>
        </p:nvSpPr>
        <p:spPr>
          <a:xfrm>
            <a:off x="1260872" y="7296318"/>
            <a:ext cx="753665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Dataset: Blue Bikes 2024 trip history and station info, only trips taken within Cambridge (962052 observations)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New variables: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Month (categorical)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Round-trip (binary categorical)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Trip length (in logged mins) – difference in start &amp; end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Time of day (categorical) – start &amp; end times based on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Dropped rows with suspected recording errors (start times &gt; end times), which was only 0.00003% of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Created smaller data subset due to limited processing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Dimensions: 12000 observations x (8 predictors + 1 response)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50" dirty="0">
              <a:latin typeface="Times" pitchFamily="2" charset="0"/>
              <a:ea typeface="Calibri" charset="0"/>
              <a:cs typeface="Calibri" charset="0"/>
              <a:sym typeface="Wingdings" pitchFamily="2" charset="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C71FC-0584-55D3-C143-DC9DFEA4531F}"/>
              </a:ext>
            </a:extLst>
          </p:cNvPr>
          <p:cNvSpPr/>
          <p:nvPr/>
        </p:nvSpPr>
        <p:spPr>
          <a:xfrm>
            <a:off x="9644061" y="3017686"/>
            <a:ext cx="8143876" cy="18140037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3F501D-5C6E-1A3C-97E3-9EB15E40A896}"/>
              </a:ext>
            </a:extLst>
          </p:cNvPr>
          <p:cNvSpPr txBox="1"/>
          <p:nvPr/>
        </p:nvSpPr>
        <p:spPr>
          <a:xfrm>
            <a:off x="11033842" y="3198882"/>
            <a:ext cx="536430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Methodology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872D7E-D06C-7F68-2F74-E1EDD7D01BBD}"/>
              </a:ext>
            </a:extLst>
          </p:cNvPr>
          <p:cNvSpPr txBox="1"/>
          <p:nvPr/>
        </p:nvSpPr>
        <p:spPr>
          <a:xfrm>
            <a:off x="9934588" y="3820227"/>
            <a:ext cx="7562814" cy="1032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b="1" dirty="0">
                <a:solidFill>
                  <a:srgbClr val="000000"/>
                </a:solidFill>
                <a:latin typeface="Times" pitchFamily="2" charset="0"/>
              </a:rPr>
              <a:t>STEP 1: Screen for multicollinearity </a:t>
            </a:r>
            <a:r>
              <a:rPr lang="en-US" sz="1750" dirty="0">
                <a:solidFill>
                  <a:srgbClr val="000000"/>
                </a:solidFill>
                <a:latin typeface="Times" pitchFamily="2" charset="0"/>
                <a:sym typeface="Wingdings" pitchFamily="2" charset="2"/>
              </a:rPr>
              <a:t>⇒ none</a:t>
            </a: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Times" pitchFamily="2" charset="0"/>
              </a:rPr>
              <a:t>STEP 2: Identify best first-order model &amp; tune threshold via 10-fold CV</a:t>
            </a: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F-measure: precision &amp; sensitivity tradeoff regarding correct predictions for members </a:t>
            </a:r>
            <a:r>
              <a:rPr lang="en-US" sz="1750" dirty="0">
                <a:solidFill>
                  <a:srgbClr val="000000"/>
                </a:solidFill>
                <a:latin typeface="Times" pitchFamily="2" charset="0"/>
                <a:sym typeface="Wingdings" pitchFamily="2" charset="2"/>
              </a:rPr>
              <a:t></a:t>
            </a: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 optimize for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Difference in TPR and TNR: equilibrium considers tradeoff between correct predictions for members vs non-members </a:t>
            </a:r>
            <a:r>
              <a:rPr lang="en-US" sz="1750" dirty="0">
                <a:solidFill>
                  <a:srgbClr val="000000"/>
                </a:solidFill>
                <a:latin typeface="Times" pitchFamily="2" charset="0"/>
                <a:sym typeface="Wingdings" pitchFamily="2" charset="2"/>
              </a:rPr>
              <a:t></a:t>
            </a: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 optimize for low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  <a:sym typeface="Wingdings" pitchFamily="2" charset="2"/>
              </a:rPr>
              <a:t>Best first-order model: logit AIC with threshold 0.8</a:t>
            </a: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000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Times" pitchFamily="2" charset="0"/>
              </a:rPr>
              <a:t>STEP 3: Consider higher order models &amp; interaction terms in regression</a:t>
            </a: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Two proposals of best models: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First-order logistic regression, selected by AIC criterion: allows for quantitative analysis, prediction, and accessible 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Classification tree with ensemble method (bagging): allows for easy interpretation and list of most important predictors</a:t>
            </a:r>
          </a:p>
          <a:p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endParaRPr lang="en-US" sz="1000" dirty="0">
              <a:solidFill>
                <a:srgbClr val="000000"/>
              </a:solidFill>
              <a:latin typeface="Times" pitchFamily="2" charset="0"/>
            </a:endParaRPr>
          </a:p>
          <a:p>
            <a:r>
              <a:rPr lang="en-US" sz="1750" b="1" dirty="0">
                <a:solidFill>
                  <a:srgbClr val="000000"/>
                </a:solidFill>
                <a:latin typeface="Times" pitchFamily="2" charset="0"/>
              </a:rPr>
              <a:t>STEP 4: Check regression diagnostics, outliers, and influential observations</a:t>
            </a:r>
            <a:endParaRPr lang="en-US" sz="1750" dirty="0">
              <a:solidFill>
                <a:srgbClr val="000000"/>
              </a:solidFill>
              <a:latin typeface="Time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000000"/>
                </a:solidFill>
                <a:latin typeface="Times" pitchFamily="2" charset="0"/>
              </a:rPr>
              <a:t>Outliers do not seem to be highly influential ⇒ kept full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3449F-483C-F829-7D26-47A26AC5AF10}"/>
              </a:ext>
            </a:extLst>
          </p:cNvPr>
          <p:cNvSpPr txBox="1"/>
          <p:nvPr/>
        </p:nvSpPr>
        <p:spPr>
          <a:xfrm>
            <a:off x="19740219" y="3190212"/>
            <a:ext cx="5364306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Results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A8551-10BD-D25C-2F72-9DCEF79DE17C}"/>
              </a:ext>
            </a:extLst>
          </p:cNvPr>
          <p:cNvSpPr txBox="1"/>
          <p:nvPr/>
        </p:nvSpPr>
        <p:spPr>
          <a:xfrm>
            <a:off x="18634474" y="3820227"/>
            <a:ext cx="7564160" cy="42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8" b="1" dirty="0">
                <a:latin typeface="Times" pitchFamily="2" charset="0"/>
              </a:rPr>
              <a:t>Classification Tree (Bagging)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6659AD-C917-D42D-EDE8-CF9213FD186D}"/>
              </a:ext>
            </a:extLst>
          </p:cNvPr>
          <p:cNvSpPr txBox="1"/>
          <p:nvPr/>
        </p:nvSpPr>
        <p:spPr>
          <a:xfrm>
            <a:off x="18634474" y="7392509"/>
            <a:ext cx="7505093" cy="429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8" b="1" dirty="0">
                <a:latin typeface="Times" pitchFamily="2" charset="0"/>
              </a:rPr>
              <a:t>First-Order Logistic AIC Model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E9E6F27-569A-93F1-91E2-E30CFE6FDA87}"/>
              </a:ext>
            </a:extLst>
          </p:cNvPr>
          <p:cNvSpPr/>
          <p:nvPr/>
        </p:nvSpPr>
        <p:spPr>
          <a:xfrm>
            <a:off x="18359438" y="15419333"/>
            <a:ext cx="8143875" cy="5738389"/>
          </a:xfrm>
          <a:prstGeom prst="rect">
            <a:avLst/>
          </a:prstGeom>
          <a:ln/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23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E6A82A3-0AC4-4800-7ED5-916F366BFE85}"/>
              </a:ext>
            </a:extLst>
          </p:cNvPr>
          <p:cNvSpPr txBox="1"/>
          <p:nvPr/>
        </p:nvSpPr>
        <p:spPr>
          <a:xfrm>
            <a:off x="19639285" y="15672373"/>
            <a:ext cx="5669052" cy="611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75" b="1" dirty="0">
                <a:latin typeface="Times" pitchFamily="2" charset="0"/>
              </a:rPr>
              <a:t>Discussion &amp; Limitations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04EBFAAC-31DE-A85C-50BB-751DBEDD4AE2}"/>
              </a:ext>
            </a:extLst>
          </p:cNvPr>
          <p:cNvSpPr txBox="1"/>
          <p:nvPr/>
        </p:nvSpPr>
        <p:spPr>
          <a:xfrm>
            <a:off x="18637673" y="16365080"/>
            <a:ext cx="75693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Discussion &amp; Conclusion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Both models indicate trip length, month, and number of docks at stations to be among the most significant predictors –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trips are more likely to be taken by members if trips were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shorter, taken in January, and started/ended at stations with more docks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 propose two models to the city of Cambridge: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</a:rPr>
              <a:t>The classification tree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may be preferred due to easy interpretation of important trip attributes and no inherent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first-order logistic AIC model</a:t>
            </a:r>
            <a:r>
              <a:rPr lang="en-US" b="0" i="0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may be preferred for a more comprehensive quantitative analysis of significant attributes, while maintaining accessible interpretation (no higher order terms)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Limitations &amp;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All models do not account for time series analysis (month was treated as a categorical variable with independent levels), concentrated to one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Comparative analysis with other Massachusetts cities (spatial analysis)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053" name="Picture 7" descr="Wellesley College - Wikipedia">
            <a:extLst>
              <a:ext uri="{FF2B5EF4-FFF2-40B4-BE49-F238E27FC236}">
                <a16:creationId xmlns:a16="http://schemas.microsoft.com/office/drawing/2014/main" id="{385F34EC-BB6E-162E-AE6B-B44998BC2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872" y="634088"/>
            <a:ext cx="1826257" cy="18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FD8337-78EB-C633-A4A1-30D4E3A4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26" y="16042270"/>
            <a:ext cx="6377854" cy="4617032"/>
          </a:xfrm>
          <a:prstGeom prst="rect">
            <a:avLst/>
          </a:prstGeom>
        </p:spPr>
      </p:pic>
      <p:sp>
        <p:nvSpPr>
          <p:cNvPr id="19" name="AutoShape 6">
            <a:extLst>
              <a:ext uri="{FF2B5EF4-FFF2-40B4-BE49-F238E27FC236}">
                <a16:creationId xmlns:a16="http://schemas.microsoft.com/office/drawing/2014/main" id="{EBF230FD-27F1-ED5D-00E2-936C8BAA6F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63599" y="10134599"/>
            <a:ext cx="1995055" cy="199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39DE894-052A-CDA6-9CF5-A5DC37525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63890"/>
              </p:ext>
            </p:extLst>
          </p:nvPr>
        </p:nvGraphicFramePr>
        <p:xfrm>
          <a:off x="10222952" y="4512503"/>
          <a:ext cx="7073252" cy="2617472"/>
        </p:xfrm>
        <a:graphic>
          <a:graphicData uri="http://schemas.openxmlformats.org/drawingml/2006/table">
            <a:tbl>
              <a:tblPr/>
              <a:tblGrid>
                <a:gridCol w="1020417">
                  <a:extLst>
                    <a:ext uri="{9D8B030D-6E8A-4147-A177-3AD203B41FA5}">
                      <a16:colId xmlns:a16="http://schemas.microsoft.com/office/drawing/2014/main" val="2673860125"/>
                    </a:ext>
                  </a:extLst>
                </a:gridCol>
                <a:gridCol w="805074">
                  <a:extLst>
                    <a:ext uri="{9D8B030D-6E8A-4147-A177-3AD203B41FA5}">
                      <a16:colId xmlns:a16="http://schemas.microsoft.com/office/drawing/2014/main" val="1721515003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45457393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23928697"/>
                    </a:ext>
                  </a:extLst>
                </a:gridCol>
                <a:gridCol w="710051">
                  <a:extLst>
                    <a:ext uri="{9D8B030D-6E8A-4147-A177-3AD203B41FA5}">
                      <a16:colId xmlns:a16="http://schemas.microsoft.com/office/drawing/2014/main" val="346504319"/>
                    </a:ext>
                  </a:extLst>
                </a:gridCol>
                <a:gridCol w="798709">
                  <a:extLst>
                    <a:ext uri="{9D8B030D-6E8A-4147-A177-3AD203B41FA5}">
                      <a16:colId xmlns:a16="http://schemas.microsoft.com/office/drawing/2014/main" val="27853741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335325580"/>
                    </a:ext>
                  </a:extLst>
                </a:gridCol>
                <a:gridCol w="801491">
                  <a:extLst>
                    <a:ext uri="{9D8B030D-6E8A-4147-A177-3AD203B41FA5}">
                      <a16:colId xmlns:a16="http://schemas.microsoft.com/office/drawing/2014/main" val="360164503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75290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F-measure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Difference (|TPR-TNR|)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96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Logit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Probit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Logit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Probit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559471"/>
                  </a:ext>
                </a:extLst>
              </a:tr>
              <a:tr h="32148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Threshold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AIC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BIC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AIC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BIC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" pitchFamily="2" charset="0"/>
                        </a:rPr>
                        <a:t>AIC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BIC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AIC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BIC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5600064"/>
                  </a:ext>
                </a:extLst>
              </a:tr>
              <a:tr h="1546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</a:t>
                      </a: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0.838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0.841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0.835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0.838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Times" pitchFamily="2" charset="0"/>
                        </a:rPr>
                        <a:t>0.263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2" charset="0"/>
                        </a:rPr>
                        <a:t>0.314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highlight>
                            <a:srgbClr val="FFFF00"/>
                          </a:highlight>
                          <a:latin typeface="Times" pitchFamily="2" charset="0"/>
                        </a:rPr>
                        <a:t>0.242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2" charset="0"/>
                        </a:rPr>
                        <a:t>0.301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4189040"/>
                  </a:ext>
                </a:extLst>
              </a:tr>
              <a:tr h="17597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0.7</a:t>
                      </a: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0.900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0.906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0.899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0.906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0.651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0.697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0.653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2" charset="0"/>
                        </a:rPr>
                        <a:t>0.703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8932267"/>
                  </a:ext>
                </a:extLst>
              </a:tr>
              <a:tr h="11196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0.6</a:t>
                      </a: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0.913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0.913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0.913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0.913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0.821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0.834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0.827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0.841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1875866"/>
                  </a:ext>
                </a:extLst>
              </a:tr>
              <a:tr h="13934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0.5</a:t>
                      </a: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0.873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0.895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2" charset="0"/>
                        </a:rPr>
                        <a:t>0.879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0.901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2700"/>
                  </a:ext>
                </a:extLst>
              </a:tr>
              <a:tr h="30673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0.4</a:t>
                      </a:r>
                    </a:p>
                  </a:txBody>
                  <a:tcPr marL="41672" marR="41672" marT="41672" marB="41672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0.915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0.925</a:t>
                      </a:r>
                    </a:p>
                  </a:txBody>
                  <a:tcPr marL="41672" marR="41672" marT="41672" marB="41672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0.931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" pitchFamily="2" charset="0"/>
                        </a:rPr>
                        <a:t>0.930</a:t>
                      </a:r>
                      <a:endParaRPr lang="en-US" sz="1600" dirty="0">
                        <a:effectLst/>
                        <a:latin typeface="Times" pitchFamily="2" charset="0"/>
                      </a:endParaRPr>
                    </a:p>
                  </a:txBody>
                  <a:tcPr marL="41672" marR="41672" marT="41672" marB="41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" pitchFamily="2" charset="0"/>
                        </a:rPr>
                        <a:t>0.936</a:t>
                      </a:r>
                    </a:p>
                  </a:txBody>
                  <a:tcPr marL="41672" marR="41672" marT="41672" marB="41672">
                    <a:lnL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7156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34943B3-1AC6-E978-B1E3-D4397D0FE8DA}"/>
              </a:ext>
            </a:extLst>
          </p:cNvPr>
          <p:cNvSpPr txBox="1"/>
          <p:nvPr/>
        </p:nvSpPr>
        <p:spPr>
          <a:xfrm>
            <a:off x="10210375" y="7133870"/>
            <a:ext cx="6647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Table 1. </a:t>
            </a:r>
            <a:r>
              <a:rPr lang="en-US" sz="1200" i="1" dirty="0">
                <a:latin typeface="Times" pitchFamily="2" charset="0"/>
              </a:rPr>
              <a:t>Performance metrics for first-order models at different thresholds via 10-fold CV.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9B71E5A-179F-E450-39D5-43080A9A2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644210"/>
              </p:ext>
            </p:extLst>
          </p:nvPr>
        </p:nvGraphicFramePr>
        <p:xfrm>
          <a:off x="10146543" y="9745746"/>
          <a:ext cx="7226070" cy="131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931">
                  <a:extLst>
                    <a:ext uri="{9D8B030D-6E8A-4147-A177-3AD203B41FA5}">
                      <a16:colId xmlns:a16="http://schemas.microsoft.com/office/drawing/2014/main" val="2885482127"/>
                    </a:ext>
                  </a:extLst>
                </a:gridCol>
                <a:gridCol w="1120603">
                  <a:extLst>
                    <a:ext uri="{9D8B030D-6E8A-4147-A177-3AD203B41FA5}">
                      <a16:colId xmlns:a16="http://schemas.microsoft.com/office/drawing/2014/main" val="1804157992"/>
                    </a:ext>
                  </a:extLst>
                </a:gridCol>
                <a:gridCol w="1114816">
                  <a:extLst>
                    <a:ext uri="{9D8B030D-6E8A-4147-A177-3AD203B41FA5}">
                      <a16:colId xmlns:a16="http://schemas.microsoft.com/office/drawing/2014/main" val="3381595666"/>
                    </a:ext>
                  </a:extLst>
                </a:gridCol>
                <a:gridCol w="977030">
                  <a:extLst>
                    <a:ext uri="{9D8B030D-6E8A-4147-A177-3AD203B41FA5}">
                      <a16:colId xmlns:a16="http://schemas.microsoft.com/office/drawing/2014/main" val="3058029292"/>
                    </a:ext>
                  </a:extLst>
                </a:gridCol>
                <a:gridCol w="1344988">
                  <a:extLst>
                    <a:ext uri="{9D8B030D-6E8A-4147-A177-3AD203B41FA5}">
                      <a16:colId xmlns:a16="http://schemas.microsoft.com/office/drawing/2014/main" val="2090588241"/>
                    </a:ext>
                  </a:extLst>
                </a:gridCol>
                <a:gridCol w="1540702">
                  <a:extLst>
                    <a:ext uri="{9D8B030D-6E8A-4147-A177-3AD203B41FA5}">
                      <a16:colId xmlns:a16="http://schemas.microsoft.com/office/drawing/2014/main" val="1165198895"/>
                    </a:ext>
                  </a:extLst>
                </a:gridCol>
              </a:tblGrid>
              <a:tr h="58926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First-order logit 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logit BIC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(bagging)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(random forest)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013297"/>
                  </a:ext>
                </a:extLst>
              </a:tr>
              <a:tr h="3622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F-measure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135519"/>
                  </a:ext>
                </a:extLst>
              </a:tr>
              <a:tr h="3622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|TPR-TNR|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450072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08EA6AF-BE24-8921-819F-4E357CA0D72B}"/>
              </a:ext>
            </a:extLst>
          </p:cNvPr>
          <p:cNvSpPr txBox="1"/>
          <p:nvPr/>
        </p:nvSpPr>
        <p:spPr>
          <a:xfrm>
            <a:off x="10210375" y="11074761"/>
            <a:ext cx="7056174" cy="285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Table 2. </a:t>
            </a:r>
            <a:r>
              <a:rPr lang="en-US" sz="1200" i="1" dirty="0">
                <a:latin typeface="Times" pitchFamily="2" charset="0"/>
              </a:rPr>
              <a:t>Performance metrics for all potential (higher-order) models at threshold 0.8, validated via 10-fold CV.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9623F9B9-8BB0-16BB-119C-667691D93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2" b="2391"/>
          <a:stretch/>
        </p:blipFill>
        <p:spPr bwMode="auto">
          <a:xfrm>
            <a:off x="10024461" y="13886620"/>
            <a:ext cx="3973947" cy="27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4">
            <a:extLst>
              <a:ext uri="{FF2B5EF4-FFF2-40B4-BE49-F238E27FC236}">
                <a16:creationId xmlns:a16="http://schemas.microsoft.com/office/drawing/2014/main" id="{1F893E79-E2B7-731F-1F4F-B789EDBF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196" y="13957267"/>
            <a:ext cx="3643266" cy="255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E8B68F2-6EDA-33CA-A3F5-985719AE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988926"/>
              </p:ext>
            </p:extLst>
          </p:nvPr>
        </p:nvGraphicFramePr>
        <p:xfrm>
          <a:off x="9927771" y="17335665"/>
          <a:ext cx="7663614" cy="3083560"/>
        </p:xfrm>
        <a:graphic>
          <a:graphicData uri="http://schemas.openxmlformats.org/drawingml/2006/table">
            <a:tbl>
              <a:tblPr/>
              <a:tblGrid>
                <a:gridCol w="582805">
                  <a:extLst>
                    <a:ext uri="{9D8B030D-6E8A-4147-A177-3AD203B41FA5}">
                      <a16:colId xmlns:a16="http://schemas.microsoft.com/office/drawing/2014/main" val="1433581882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4179026695"/>
                    </a:ext>
                  </a:extLst>
                </a:gridCol>
                <a:gridCol w="813916">
                  <a:extLst>
                    <a:ext uri="{9D8B030D-6E8A-4147-A177-3AD203B41FA5}">
                      <a16:colId xmlns:a16="http://schemas.microsoft.com/office/drawing/2014/main" val="1901646763"/>
                    </a:ext>
                  </a:extLst>
                </a:gridCol>
                <a:gridCol w="693337">
                  <a:extLst>
                    <a:ext uri="{9D8B030D-6E8A-4147-A177-3AD203B41FA5}">
                      <a16:colId xmlns:a16="http://schemas.microsoft.com/office/drawing/2014/main" val="2001054977"/>
                    </a:ext>
                  </a:extLst>
                </a:gridCol>
                <a:gridCol w="693336">
                  <a:extLst>
                    <a:ext uri="{9D8B030D-6E8A-4147-A177-3AD203B41FA5}">
                      <a16:colId xmlns:a16="http://schemas.microsoft.com/office/drawing/2014/main" val="420321992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2982374285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3905577338"/>
                    </a:ext>
                  </a:extLst>
                </a:gridCol>
                <a:gridCol w="903095">
                  <a:extLst>
                    <a:ext uri="{9D8B030D-6E8A-4147-A177-3AD203B41FA5}">
                      <a16:colId xmlns:a16="http://schemas.microsoft.com/office/drawing/2014/main" val="3234002557"/>
                    </a:ext>
                  </a:extLst>
                </a:gridCol>
                <a:gridCol w="912775">
                  <a:extLst>
                    <a:ext uri="{9D8B030D-6E8A-4147-A177-3AD203B41FA5}">
                      <a16:colId xmlns:a16="http://schemas.microsoft.com/office/drawing/2014/main" val="2994215585"/>
                    </a:ext>
                  </a:extLst>
                </a:gridCol>
                <a:gridCol w="773326">
                  <a:extLst>
                    <a:ext uri="{9D8B030D-6E8A-4147-A177-3AD203B41FA5}">
                      <a16:colId xmlns:a16="http://schemas.microsoft.com/office/drawing/2014/main" val="298764116"/>
                    </a:ext>
                  </a:extLst>
                </a:gridCol>
              </a:tblGrid>
              <a:tr h="45776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Membership Status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Bike Type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Month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Round Trip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 station #docks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End station #docks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Started time of day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Ended time of day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Trip length logged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5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699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casual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electric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0.624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207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391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casual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electric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53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1.540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4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casual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classic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18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evening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evening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0.587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242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3411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casual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night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2.287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379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3224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casual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night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3.580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427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1559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member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classic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morning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2.401</a:t>
                      </a:r>
                      <a:endParaRPr lang="en-US" sz="16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6719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C4A90BEF-6B7E-89DB-5D30-D063E9878298}"/>
              </a:ext>
            </a:extLst>
          </p:cNvPr>
          <p:cNvSpPr txBox="1"/>
          <p:nvPr/>
        </p:nvSpPr>
        <p:spPr>
          <a:xfrm>
            <a:off x="2107369" y="15618025"/>
            <a:ext cx="6344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Fig 1.</a:t>
            </a:r>
            <a:r>
              <a:rPr lang="en-US" sz="1200" i="1" dirty="0">
                <a:latin typeface="Times" pitchFamily="2" charset="0"/>
              </a:rPr>
              <a:t> Bar plot of the class imbalance for binary response variable (member vs casual).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E49E6D-96B0-9466-7901-D8307B3E5CF4}"/>
              </a:ext>
            </a:extLst>
          </p:cNvPr>
          <p:cNvSpPr txBox="1"/>
          <p:nvPr/>
        </p:nvSpPr>
        <p:spPr>
          <a:xfrm>
            <a:off x="1398053" y="20618502"/>
            <a:ext cx="7251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Fig 2.</a:t>
            </a:r>
            <a:r>
              <a:rPr lang="en-US" sz="1200" i="1" dirty="0">
                <a:latin typeface="Times" pitchFamily="2" charset="0"/>
              </a:rPr>
              <a:t> Side-by-side bar plot of the relationship between round trips, trip lengths (logged), and membership status.</a:t>
            </a:r>
          </a:p>
        </p:txBody>
      </p:sp>
      <p:pic>
        <p:nvPicPr>
          <p:cNvPr id="1059" name="Picture 35">
            <a:extLst>
              <a:ext uri="{FF2B5EF4-FFF2-40B4-BE49-F238E27FC236}">
                <a16:creationId xmlns:a16="http://schemas.microsoft.com/office/drawing/2014/main" id="{BFB93EF4-BBAB-37E3-E006-7C5FEA7A7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83"/>
          <a:stretch/>
        </p:blipFill>
        <p:spPr bwMode="auto">
          <a:xfrm>
            <a:off x="1848894" y="11626660"/>
            <a:ext cx="6305463" cy="405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0DC3708-074C-1987-ACAA-7FF779554E6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624"/>
          <a:stretch/>
        </p:blipFill>
        <p:spPr>
          <a:xfrm>
            <a:off x="7136598" y="11767588"/>
            <a:ext cx="1574800" cy="486208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4D446BFF-DE7A-DAF5-087B-362A0B85DDA4}"/>
              </a:ext>
            </a:extLst>
          </p:cNvPr>
          <p:cNvSpPr txBox="1"/>
          <p:nvPr/>
        </p:nvSpPr>
        <p:spPr>
          <a:xfrm>
            <a:off x="10033229" y="16612110"/>
            <a:ext cx="738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Fig 3 (left). </a:t>
            </a:r>
            <a:r>
              <a:rPr lang="en-US" sz="1200" i="1" dirty="0">
                <a:latin typeface="Times" pitchFamily="2" charset="0"/>
              </a:rPr>
              <a:t>Regression diagnostic plots for first-order logistic AIC model to identify outliers.</a:t>
            </a:r>
          </a:p>
          <a:p>
            <a:r>
              <a:rPr lang="en-US" sz="1200" b="1" i="1" dirty="0">
                <a:latin typeface="Times" pitchFamily="2" charset="0"/>
              </a:rPr>
              <a:t>Fig 4 (right). </a:t>
            </a:r>
            <a:r>
              <a:rPr lang="en-US" sz="1200" i="1" dirty="0">
                <a:latin typeface="Times" pitchFamily="2" charset="0"/>
              </a:rPr>
              <a:t>Delta deviance plot for first-order logistic AIC model to identify influential observations.  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54BC934-534D-D941-BEBF-0158C84E83BB}"/>
              </a:ext>
            </a:extLst>
          </p:cNvPr>
          <p:cNvSpPr txBox="1"/>
          <p:nvPr/>
        </p:nvSpPr>
        <p:spPr>
          <a:xfrm>
            <a:off x="9869712" y="20428469"/>
            <a:ext cx="7710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Table 3.</a:t>
            </a:r>
            <a:r>
              <a:rPr lang="en-US" sz="1200" i="1" dirty="0">
                <a:latin typeface="Times" pitchFamily="2" charset="0"/>
              </a:rPr>
              <a:t> Observed data values for predictor &amp; response variable for identified outliers. Bolded values indicate departures from the direction of correlation based on membership status in first-order logistic AIC model.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138567E-A52E-1DC4-AD67-088AAAFCF655}"/>
              </a:ext>
            </a:extLst>
          </p:cNvPr>
          <p:cNvSpPr txBox="1"/>
          <p:nvPr/>
        </p:nvSpPr>
        <p:spPr>
          <a:xfrm>
            <a:off x="18553680" y="6779927"/>
            <a:ext cx="78402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 err="1">
                <a:latin typeface="Times" pitchFamily="2" charset="0"/>
                <a:ea typeface="Calibri" charset="0"/>
                <a:cs typeface="Calibri" charset="0"/>
              </a:rPr>
              <a:t>MeanDecreaseGini</a:t>
            </a:r>
            <a:r>
              <a:rPr lang="en-US" sz="1750" dirty="0">
                <a:latin typeface="Times" pitchFamily="2" charset="0"/>
                <a:ea typeface="Calibri" charset="0"/>
                <a:cs typeface="Calibri" charset="0"/>
              </a:rPr>
              <a:t>: avg decrease in node heterogeneity from splitting on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50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Higher scores  more homogeneous nodes  indicate important variables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1530114-C5E5-B3FA-6669-745CF9311607}"/>
              </a:ext>
            </a:extLst>
          </p:cNvPr>
          <p:cNvSpPr txBox="1"/>
          <p:nvPr/>
        </p:nvSpPr>
        <p:spPr>
          <a:xfrm>
            <a:off x="23470309" y="4615148"/>
            <a:ext cx="3033003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50" b="1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Top 3 most important variables: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50" b="1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Trip length (logged)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50" b="1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Month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50" b="1" dirty="0">
                <a:latin typeface="Times" pitchFamily="2" charset="0"/>
                <a:ea typeface="Calibri" charset="0"/>
                <a:cs typeface="Calibri" charset="0"/>
                <a:sym typeface="Wingdings" pitchFamily="2" charset="2"/>
              </a:rPr>
              <a:t>Total # docks at stations</a:t>
            </a:r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D8FFACBA-758C-B4AD-BC38-FBBD999A6C7B}"/>
              </a:ext>
            </a:extLst>
          </p:cNvPr>
          <p:cNvGrpSpPr/>
          <p:nvPr/>
        </p:nvGrpSpPr>
        <p:grpSpPr>
          <a:xfrm>
            <a:off x="18751270" y="4285846"/>
            <a:ext cx="4617802" cy="2176466"/>
            <a:chOff x="18751274" y="4424756"/>
            <a:chExt cx="4225959" cy="2148313"/>
          </a:xfrm>
        </p:grpSpPr>
        <p:pic>
          <p:nvPicPr>
            <p:cNvPr id="1061" name="Picture 37">
              <a:extLst>
                <a:ext uri="{FF2B5EF4-FFF2-40B4-BE49-F238E27FC236}">
                  <a16:creationId xmlns:a16="http://schemas.microsoft.com/office/drawing/2014/main" id="{D575BF92-31E2-C2C6-7EFD-18942AE9E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51277" y="4424756"/>
              <a:ext cx="4225956" cy="2148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Rounded Rectangle 1038">
              <a:extLst>
                <a:ext uri="{FF2B5EF4-FFF2-40B4-BE49-F238E27FC236}">
                  <a16:creationId xmlns:a16="http://schemas.microsoft.com/office/drawing/2014/main" id="{9CC3F33C-C908-EDC7-ABC5-E932E9A9D9DF}"/>
                </a:ext>
              </a:extLst>
            </p:cNvPr>
            <p:cNvSpPr/>
            <p:nvPr/>
          </p:nvSpPr>
          <p:spPr>
            <a:xfrm>
              <a:off x="18751274" y="4915800"/>
              <a:ext cx="4150773" cy="23267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ounded Rectangle 1040">
              <a:extLst>
                <a:ext uri="{FF2B5EF4-FFF2-40B4-BE49-F238E27FC236}">
                  <a16:creationId xmlns:a16="http://schemas.microsoft.com/office/drawing/2014/main" id="{45BE7624-945F-BE46-7F84-4282EE46CCB6}"/>
                </a:ext>
              </a:extLst>
            </p:cNvPr>
            <p:cNvSpPr/>
            <p:nvPr/>
          </p:nvSpPr>
          <p:spPr>
            <a:xfrm>
              <a:off x="18751275" y="5399648"/>
              <a:ext cx="4147248" cy="438493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ounded Rectangle 1046">
              <a:extLst>
                <a:ext uri="{FF2B5EF4-FFF2-40B4-BE49-F238E27FC236}">
                  <a16:creationId xmlns:a16="http://schemas.microsoft.com/office/drawing/2014/main" id="{B9F550A1-44BF-06FC-C742-32C1B8CF70AF}"/>
                </a:ext>
              </a:extLst>
            </p:cNvPr>
            <p:cNvSpPr/>
            <p:nvPr/>
          </p:nvSpPr>
          <p:spPr>
            <a:xfrm>
              <a:off x="18751276" y="6328856"/>
              <a:ext cx="4147247" cy="23267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054" name="Table 1053">
            <a:extLst>
              <a:ext uri="{FF2B5EF4-FFF2-40B4-BE49-F238E27FC236}">
                <a16:creationId xmlns:a16="http://schemas.microsoft.com/office/drawing/2014/main" id="{19F04284-3297-D56B-511B-4B3E0252C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11421"/>
              </p:ext>
            </p:extLst>
          </p:nvPr>
        </p:nvGraphicFramePr>
        <p:xfrm>
          <a:off x="18686459" y="7884492"/>
          <a:ext cx="7536851" cy="6468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981">
                  <a:extLst>
                    <a:ext uri="{9D8B030D-6E8A-4147-A177-3AD203B41FA5}">
                      <a16:colId xmlns:a16="http://schemas.microsoft.com/office/drawing/2014/main" val="1756966773"/>
                    </a:ext>
                  </a:extLst>
                </a:gridCol>
                <a:gridCol w="2236601">
                  <a:extLst>
                    <a:ext uri="{9D8B030D-6E8A-4147-A177-3AD203B41FA5}">
                      <a16:colId xmlns:a16="http://schemas.microsoft.com/office/drawing/2014/main" val="2885482127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1804157992"/>
                    </a:ext>
                  </a:extLst>
                </a:gridCol>
                <a:gridCol w="923597">
                  <a:extLst>
                    <a:ext uri="{9D8B030D-6E8A-4147-A177-3AD203B41FA5}">
                      <a16:colId xmlns:a16="http://schemas.microsoft.com/office/drawing/2014/main" val="3381595666"/>
                    </a:ext>
                  </a:extLst>
                </a:gridCol>
                <a:gridCol w="2944210">
                  <a:extLst>
                    <a:ext uri="{9D8B030D-6E8A-4147-A177-3AD203B41FA5}">
                      <a16:colId xmlns:a16="http://schemas.microsoft.com/office/drawing/2014/main" val="1361237567"/>
                    </a:ext>
                  </a:extLst>
                </a:gridCol>
              </a:tblGrid>
              <a:tr h="25744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Predictor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Coefficient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Interpretation: expect odds of being a member to…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8013297"/>
                  </a:ext>
                </a:extLst>
              </a:tr>
              <a:tr h="124782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Bike type: Electric 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-0.044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- 4.30%, compared to trips taken with classic bike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1135519"/>
                  </a:ext>
                </a:extLst>
              </a:tr>
              <a:tr h="129284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 (month 2)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-0.097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- 9.24%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to trips taken in January (month 1)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00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 (month 3)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-0.262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- 23.05%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391536"/>
                  </a:ext>
                </a:extLst>
              </a:tr>
              <a:tr h="126858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 (month 4)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-0.613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- 45.83%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8209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(month 5)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-0.666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- 48.62%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965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 (month 6)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-0.675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- 49.08%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9676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 (month 7)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-0.977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- 62.36%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167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(month 8)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-0.824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- 56.13%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213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 (month 9)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-0.755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- 53.00%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4174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October (month 10)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-0.550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- 42.31%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0209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November (month 11)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-0.513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- 40.13%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299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December (month 12)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-0.288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- 25.02%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423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trip: yes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-0.946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- 61.17%, compared to non-round trips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9491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station total docks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+ 1.31%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97468353"/>
                  </a:ext>
                </a:extLst>
              </a:tr>
              <a:tr h="11923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station total docks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+ 3.05%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3130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 time of day: afternoon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0.276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+ 31.79%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to trips starting in the morning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28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 time of day: evening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0.708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+ 102.99%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6343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 time of day: night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0.346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+ 41.34%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Ended time of day: afternoon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-0.777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- 54.02%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compared to trips ending in the morning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6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Ended time of day: evening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-0.931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- 60.58%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417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Ended time of day: night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-0.900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- 59.34%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sz="13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1564" marB="415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1856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***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Trip length (logged)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-0.887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13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- 58.81%</a:t>
                      </a:r>
                    </a:p>
                  </a:txBody>
                  <a:tcPr marT="41564" marB="4156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4546377"/>
                  </a:ext>
                </a:extLst>
              </a:tr>
            </a:tbl>
          </a:graphicData>
        </a:graphic>
      </p:graphicFrame>
      <p:sp>
        <p:nvSpPr>
          <p:cNvPr id="1062" name="TextBox 1061">
            <a:extLst>
              <a:ext uri="{FF2B5EF4-FFF2-40B4-BE49-F238E27FC236}">
                <a16:creationId xmlns:a16="http://schemas.microsoft.com/office/drawing/2014/main" id="{21D6B096-50B5-BFFD-5FA1-EBD26CE7690B}"/>
              </a:ext>
            </a:extLst>
          </p:cNvPr>
          <p:cNvSpPr txBox="1"/>
          <p:nvPr/>
        </p:nvSpPr>
        <p:spPr>
          <a:xfrm>
            <a:off x="18658733" y="6473122"/>
            <a:ext cx="73830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Fig 5.</a:t>
            </a:r>
            <a:r>
              <a:rPr lang="en-US" sz="1200" i="1" dirty="0">
                <a:latin typeface="Times" pitchFamily="2" charset="0"/>
              </a:rPr>
              <a:t> Importance plot of classification tree determined by bagging ensemble method.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7EF7FDA6-14FC-8F24-66F9-921440BBCEE6}"/>
              </a:ext>
            </a:extLst>
          </p:cNvPr>
          <p:cNvSpPr txBox="1"/>
          <p:nvPr/>
        </p:nvSpPr>
        <p:spPr>
          <a:xfrm>
            <a:off x="18547597" y="14380919"/>
            <a:ext cx="738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Times" pitchFamily="2" charset="0"/>
              </a:rPr>
              <a:t>Table 4.</a:t>
            </a:r>
            <a:r>
              <a:rPr lang="en-US" sz="1200" i="1" dirty="0">
                <a:latin typeface="Times" pitchFamily="2" charset="0"/>
              </a:rPr>
              <a:t> Regression coefficients &amp; interpretation on odds scale for first-order logistic AIC model. Positively (blue) and negatively (green) correlated coefficients indicated.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38A8753D-73C8-E7AB-E5EC-DB3384BC84C3}"/>
              </a:ext>
            </a:extLst>
          </p:cNvPr>
          <p:cNvSpPr txBox="1"/>
          <p:nvPr/>
        </p:nvSpPr>
        <p:spPr>
          <a:xfrm>
            <a:off x="928683" y="21224070"/>
            <a:ext cx="1371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References: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9"/>
              </a:rPr>
              <a:t>https://bluebikes.com/system-data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3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6168</TotalTime>
  <Words>1177</Words>
  <Application>Microsoft Macintosh PowerPoint</Application>
  <PresentationFormat>Custom</PresentationFormat>
  <Paragraphs>319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</vt:lpstr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Jung</dc:creator>
  <cp:lastModifiedBy>Caroline Jung</cp:lastModifiedBy>
  <cp:revision>27</cp:revision>
  <dcterms:created xsi:type="dcterms:W3CDTF">2023-04-22T20:43:36Z</dcterms:created>
  <dcterms:modified xsi:type="dcterms:W3CDTF">2025-04-10T03:18:05Z</dcterms:modified>
</cp:coreProperties>
</file>