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2" r:id="rId3"/>
    <p:sldId id="258" r:id="rId4"/>
    <p:sldId id="259" r:id="rId5"/>
    <p:sldId id="260" r:id="rId6"/>
    <p:sldId id="267" r:id="rId7"/>
    <p:sldId id="266" r:id="rId8"/>
    <p:sldId id="271" r:id="rId9"/>
    <p:sldId id="262" r:id="rId10"/>
    <p:sldId id="268" r:id="rId11"/>
    <p:sldId id="269"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587" autoAdjust="0"/>
    <p:restoredTop sz="68081" autoAdjust="0"/>
  </p:normalViewPr>
  <p:slideViewPr>
    <p:cSldViewPr snapToGrid="0" snapToObjects="1">
      <p:cViewPr>
        <p:scale>
          <a:sx n="100" d="100"/>
          <a:sy n="100" d="100"/>
        </p:scale>
        <p:origin x="-1176" y="6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200" d="100"/>
          <a:sy n="200" d="100"/>
        </p:scale>
        <p:origin x="-536" y="8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81D29-3E56-AB4E-8A28-7D21FFA46EE9}" type="datetimeFigureOut">
              <a:rPr lang="en-US" smtClean="0"/>
              <a:t>5/10/17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2BB01-FE82-DE4B-AEA2-7B22E5149997}" type="slidenum">
              <a:rPr lang="en-US" smtClean="0"/>
              <a:t>‹#›</a:t>
            </a:fld>
            <a:endParaRPr lang="en-US"/>
          </a:p>
        </p:txBody>
      </p:sp>
    </p:spTree>
    <p:extLst>
      <p:ext uri="{BB962C8B-B14F-4D97-AF65-F5344CB8AC3E}">
        <p14:creationId xmlns:p14="http://schemas.microsoft.com/office/powerpoint/2010/main" val="36772480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02BB01-FE82-DE4B-AEA2-7B22E5149997}" type="slidenum">
              <a:rPr lang="en-US" smtClean="0"/>
              <a:t>1</a:t>
            </a:fld>
            <a:endParaRPr lang="en-US"/>
          </a:p>
        </p:txBody>
      </p:sp>
    </p:spTree>
    <p:extLst>
      <p:ext uri="{BB962C8B-B14F-4D97-AF65-F5344CB8AC3E}">
        <p14:creationId xmlns:p14="http://schemas.microsoft.com/office/powerpoint/2010/main" val="1133490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5700" y="685800"/>
            <a:ext cx="4572000" cy="3429000"/>
          </a:xfrm>
        </p:spPr>
      </p:sp>
      <p:sp>
        <p:nvSpPr>
          <p:cNvPr id="3" name="Notes Placeholder 2"/>
          <p:cNvSpPr>
            <a:spLocks noGrp="1"/>
          </p:cNvSpPr>
          <p:nvPr>
            <p:ph type="body" idx="1"/>
          </p:nvPr>
        </p:nvSpPr>
        <p:spPr/>
        <p:txBody>
          <a:bodyPr/>
          <a:lstStyle/>
          <a:p>
            <a:r>
              <a:rPr lang="en-US" dirty="0" smtClean="0"/>
              <a:t>Previous research has identified gender</a:t>
            </a:r>
            <a:r>
              <a:rPr lang="en-US" baseline="0" dirty="0" smtClean="0"/>
              <a:t> differences in the association between food insecurity and similar outcomes such as BMI, type 2 diabetes, insulin resistance and diet quality. Further research to explore the causes of these gender differences is warranted. Men and women may be willing to report food security differently or they may respond to food scarcity differently either from a social standpoint or a physiological one.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finding of a significant association between food insecurity and metabolic syndrome </a:t>
            </a:r>
            <a:r>
              <a:rPr lang="en-US" baseline="0" dirty="0" smtClean="0">
                <a:solidFill>
                  <a:schemeClr val="tx2"/>
                </a:solidFill>
              </a:rPr>
              <a:t>f</a:t>
            </a:r>
            <a:r>
              <a:rPr lang="en-US" dirty="0" smtClean="0">
                <a:solidFill>
                  <a:schemeClr val="tx2"/>
                </a:solidFill>
              </a:rPr>
              <a:t>urther strengthens evidence of association between poor cardiovascular and metabolic health and food insecurity in females. These finding suggests</a:t>
            </a:r>
            <a:r>
              <a:rPr lang="en-US" baseline="0" dirty="0" smtClean="0">
                <a:solidFill>
                  <a:schemeClr val="tx2"/>
                </a:solidFill>
              </a:rPr>
              <a:t> that addressing food insecurity may be an effective means of preventing clinical disease in females if interventions occur early. </a:t>
            </a:r>
            <a:endParaRPr lang="en-US" dirty="0" smtClean="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10</a:t>
            </a:fld>
            <a:endParaRPr lang="en-US"/>
          </a:p>
        </p:txBody>
      </p:sp>
    </p:spTree>
    <p:extLst>
      <p:ext uri="{BB962C8B-B14F-4D97-AF65-F5344CB8AC3E}">
        <p14:creationId xmlns:p14="http://schemas.microsoft.com/office/powerpoint/2010/main" val="375598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combing multiple cycles of data,</a:t>
            </a:r>
            <a:r>
              <a:rPr lang="en-US" baseline="0" dirty="0" smtClean="0"/>
              <a:t> we are able to achieve a large sample size. In addition, </a:t>
            </a:r>
            <a:r>
              <a:rPr lang="en-US" dirty="0" smtClean="0"/>
              <a:t>NHANES</a:t>
            </a:r>
            <a:r>
              <a:rPr lang="en-US" baseline="0" dirty="0" smtClean="0"/>
              <a:t> is designed to be representative of the US population allowing us to make broader inferences. By examining multiple cycles over almost 2 decades we can explore the relationship between metabolic syndrome and food security over time. Because we believe the relationship with food insecurity and metabolic syndrome is cumulative, we are limited by the cross sectional nature of the study,  we are unable to examine the relationship in individuals who may have been chronically food insecure previously but who are no longer, nor are we able to analyze metabolic syndrome later on in individuals that are food insecure now. Food security was self reported and there may be differences in reporting among different populations. In addition, metabolic syndrome was classified based on single measurements in time that may have been inaccurate or randomly high or low.</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11</a:t>
            </a:fld>
            <a:endParaRPr lang="en-US"/>
          </a:p>
        </p:txBody>
      </p:sp>
    </p:spTree>
    <p:extLst>
      <p:ext uri="{BB962C8B-B14F-4D97-AF65-F5344CB8AC3E}">
        <p14:creationId xmlns:p14="http://schemas.microsoft.com/office/powerpoint/2010/main" val="4159676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ACCBF9"/>
                </a:solidFill>
              </a:rPr>
              <a:t>Males and Females may respond to resource scarcity differently, further research</a:t>
            </a:r>
            <a:r>
              <a:rPr lang="en-US" baseline="0" dirty="0" smtClean="0">
                <a:solidFill>
                  <a:srgbClr val="ACCBF9"/>
                </a:solidFill>
              </a:rPr>
              <a:t> is needed to determine the causes of these differences. </a:t>
            </a:r>
            <a:r>
              <a:rPr lang="en-US" dirty="0" smtClean="0">
                <a:solidFill>
                  <a:srgbClr val="ACCBF9"/>
                </a:solidFill>
              </a:rPr>
              <a:t>Attempts to address cardiovascular disease and type II diabetes with exercise and diet alone may not be effective in females. However, our findings suggest that addressing food insecurity issues may bean effective way to prevent metabolic syndrome in females.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ACCBF9"/>
              </a:solidFill>
            </a:endParaRPr>
          </a:p>
          <a:p>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12</a:t>
            </a:fld>
            <a:endParaRPr lang="en-US"/>
          </a:p>
        </p:txBody>
      </p:sp>
    </p:spTree>
    <p:extLst>
      <p:ext uri="{BB962C8B-B14F-4D97-AF65-F5344CB8AC3E}">
        <p14:creationId xmlns:p14="http://schemas.microsoft.com/office/powerpoint/2010/main" val="316577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02BB01-FE82-DE4B-AEA2-7B22E5149997}" type="slidenum">
              <a:rPr lang="en-US" smtClean="0"/>
              <a:t>13</a:t>
            </a:fld>
            <a:endParaRPr lang="en-US"/>
          </a:p>
        </p:txBody>
      </p:sp>
    </p:spTree>
    <p:extLst>
      <p:ext uri="{BB962C8B-B14F-4D97-AF65-F5344CB8AC3E}">
        <p14:creationId xmlns:p14="http://schemas.microsoft.com/office/powerpoint/2010/main" val="2490512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14</a:t>
            </a:fld>
            <a:endParaRPr lang="en-US"/>
          </a:p>
        </p:txBody>
      </p:sp>
    </p:spTree>
    <p:extLst>
      <p:ext uri="{BB962C8B-B14F-4D97-AF65-F5344CB8AC3E}">
        <p14:creationId xmlns:p14="http://schemas.microsoft.com/office/powerpoint/2010/main" val="19112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Metabolic syndrome is the presence of multiple interrelated risk factors for cardiovascular disease (CVD) and diabetes and is associated with a two-fold increased risk for developing CVD and a five-fold increase in type 2 diabetes mellitus. Food security</a:t>
            </a:r>
            <a:r>
              <a:rPr lang="en-US" baseline="0" dirty="0" smtClean="0"/>
              <a:t> is limited or uncertain availability of nutritionally adequate and safe foods. </a:t>
            </a:r>
            <a:r>
              <a:rPr lang="en-US" dirty="0" smtClean="0"/>
              <a:t>Food</a:t>
            </a:r>
            <a:r>
              <a:rPr lang="en-US" baseline="0" dirty="0" smtClean="0"/>
              <a:t> insecurity effects approximately 50 million Americans and between 10-15% of US households. </a:t>
            </a:r>
            <a:r>
              <a:rPr lang="en-US" dirty="0" smtClean="0"/>
              <a:t>Previous research</a:t>
            </a:r>
            <a:r>
              <a:rPr lang="en-US" baseline="0" dirty="0" smtClean="0"/>
              <a:t> has found an association between food insecurity and hypertension and diabetes. Finding an association between food insecurity and metabolic syndrome would provide further evidence of the association between food insecurity and clinical disease. Demonstrating an association between metabolic syndrome and food security could help us develop more effective interventions before the development of clinical disease. </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2</a:t>
            </a:fld>
            <a:endParaRPr lang="en-US"/>
          </a:p>
        </p:txBody>
      </p:sp>
    </p:spTree>
    <p:extLst>
      <p:ext uri="{BB962C8B-B14F-4D97-AF65-F5344CB8AC3E}">
        <p14:creationId xmlns:p14="http://schemas.microsoft.com/office/powerpoint/2010/main" val="368119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a:t>
            </a:r>
            <a:r>
              <a:rPr lang="en-US" baseline="0" dirty="0" smtClean="0"/>
              <a:t> National Health and Nutrition Examination Survey is an annual survey representative of the US non-institutionalized civilian population utilizing a complex survey design.  Data are released in 2 year cycles. We combined 8 cycles (16 years worth of data). We included only 18-65 year olds and excluded pregnant women. Only those selected for the morning examination were included, as fasting glucose and triglycerides were only collected at those times. </a:t>
            </a:r>
            <a:endParaRPr lang="en-US" dirty="0" smtClean="0"/>
          </a:p>
          <a:p>
            <a:r>
              <a:rPr lang="en-US" dirty="0" smtClean="0"/>
              <a:t>Metabolic syndrome was defined using the harmonization</a:t>
            </a:r>
            <a:r>
              <a:rPr lang="en-US" baseline="0" dirty="0" smtClean="0"/>
              <a:t> criteria developed by an international task force of diabetes, cardiovascular and obesity organizations. Individuals with 3 or more risk factors were defined as having metabolic syndrome. </a:t>
            </a:r>
          </a:p>
          <a:p>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3</a:t>
            </a:fld>
            <a:endParaRPr lang="en-US"/>
          </a:p>
        </p:txBody>
      </p:sp>
    </p:spTree>
    <p:extLst>
      <p:ext uri="{BB962C8B-B14F-4D97-AF65-F5344CB8AC3E}">
        <p14:creationId xmlns:p14="http://schemas.microsoft.com/office/powerpoint/2010/main" val="140463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complex survey design was accounted for using the SURVEY package in R.</a:t>
            </a:r>
            <a:r>
              <a:rPr lang="en-US" baseline="0" dirty="0" smtClean="0"/>
              <a:t> Relative Risk Regression was used to obtain relative risk estimates.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Food insecurity was measured by the Adult Food Security Category, captured during the Food Security Questionnaire. NHANES uses the 12-month scale of the US Household Food Security Survey Module (FSSM) and scores it according to USDA guidelines as full, marginal, low or very low. </a:t>
            </a:r>
            <a:r>
              <a:rPr lang="en-US" baseline="0" dirty="0" smtClean="0"/>
              <a:t>Additionally, </a:t>
            </a:r>
            <a:r>
              <a:rPr lang="en-US" baseline="0" dirty="0" smtClean="0"/>
              <a:t>according to USDA guidelines we defined food secure as Full  or Marginal and Food Insecure as Low or Very Low food security. </a:t>
            </a:r>
            <a:r>
              <a:rPr lang="en-US" dirty="0" smtClean="0"/>
              <a:t>We analyzed Race/ethnicity</a:t>
            </a:r>
            <a:r>
              <a:rPr lang="en-US" baseline="0" dirty="0" smtClean="0"/>
              <a:t>, age, and gender for effect modification, all covariates not found to be effect modifiers were adjusted for. </a:t>
            </a:r>
            <a:endParaRPr lang="en-US" dirty="0" smtClean="0"/>
          </a:p>
          <a:p>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4</a:t>
            </a:fld>
            <a:endParaRPr lang="en-US"/>
          </a:p>
        </p:txBody>
      </p:sp>
    </p:spTree>
    <p:extLst>
      <p:ext uri="{BB962C8B-B14F-4D97-AF65-F5344CB8AC3E}">
        <p14:creationId xmlns:p14="http://schemas.microsoft.com/office/powerpoint/2010/main" val="3484557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02BB01-FE82-DE4B-AEA2-7B22E5149997}" type="slidenum">
              <a:rPr lang="en-US" smtClean="0"/>
              <a:t>5</a:t>
            </a:fld>
            <a:endParaRPr lang="en-US"/>
          </a:p>
        </p:txBody>
      </p:sp>
    </p:spTree>
    <p:extLst>
      <p:ext uri="{BB962C8B-B14F-4D97-AF65-F5344CB8AC3E}">
        <p14:creationId xmlns:p14="http://schemas.microsoft.com/office/powerpoint/2010/main" val="1215090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Fully</a:t>
            </a:r>
            <a:r>
              <a:rPr lang="en-US" baseline="0" dirty="0" smtClean="0"/>
              <a:t> food secure individuals were significantly more likely to be NHW, have higher education, and higher incomes. They were moderately more likely to be never smokers and slightly more likely to report moderate physical activity and be male. </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6</a:t>
            </a:fld>
            <a:endParaRPr lang="en-US"/>
          </a:p>
        </p:txBody>
      </p:sp>
    </p:spTree>
    <p:extLst>
      <p:ext uri="{BB962C8B-B14F-4D97-AF65-F5344CB8AC3E}">
        <p14:creationId xmlns:p14="http://schemas.microsoft.com/office/powerpoint/2010/main" val="3905839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unadjusted</a:t>
            </a:r>
            <a:r>
              <a:rPr lang="en-US" baseline="0" dirty="0" smtClean="0"/>
              <a:t> prevalence of metabolic syndrome was higher in males than females and tended to be higher in the higher food insecurity categories in females. Metabolic syndrome tended to decrease in higher food security categories in males. Food insecurity was significantly associated with metabolic syndrome in females when compared to food secure females. Low food security was also significantly associated with metabolic syndrome in females compared to full food security. </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7</a:t>
            </a:fld>
            <a:endParaRPr lang="en-US"/>
          </a:p>
        </p:txBody>
      </p:sp>
    </p:spTree>
    <p:extLst>
      <p:ext uri="{BB962C8B-B14F-4D97-AF65-F5344CB8AC3E}">
        <p14:creationId xmlns:p14="http://schemas.microsoft.com/office/powerpoint/2010/main" val="345696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Food insecurity was significantly associated with metabolic syndrome in females when compared to food secure females. Low food security was also significantly associated with metabolic syndrome in females compared to full food security. </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8</a:t>
            </a:fld>
            <a:endParaRPr lang="en-US"/>
          </a:p>
        </p:txBody>
      </p:sp>
    </p:spTree>
    <p:extLst>
      <p:ext uri="{BB962C8B-B14F-4D97-AF65-F5344CB8AC3E}">
        <p14:creationId xmlns:p14="http://schemas.microsoft.com/office/powerpoint/2010/main" val="345696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prevalence of metabolic syndrome increases</a:t>
            </a:r>
            <a:r>
              <a:rPr lang="en-US" baseline="0" dirty="0" smtClean="0"/>
              <a:t> with age but has remained fairly constant over time. The prevalence of food insecurity decreases with age and has been higher in recent years. Recent results of the USDA surveys indicate this trend maybe reversing. This up tick may have been caused by reporting changes, or the economic recession in 2009. We adjusted for NHANES cycle in our analysis. </a:t>
            </a:r>
            <a:endParaRPr lang="en-US" dirty="0"/>
          </a:p>
        </p:txBody>
      </p:sp>
      <p:sp>
        <p:nvSpPr>
          <p:cNvPr id="4" name="Slide Number Placeholder 3"/>
          <p:cNvSpPr>
            <a:spLocks noGrp="1"/>
          </p:cNvSpPr>
          <p:nvPr>
            <p:ph type="sldNum" sz="quarter" idx="10"/>
          </p:nvPr>
        </p:nvSpPr>
        <p:spPr/>
        <p:txBody>
          <a:bodyPr/>
          <a:lstStyle/>
          <a:p>
            <a:fld id="{4D02BB01-FE82-DE4B-AEA2-7B22E5149997}" type="slidenum">
              <a:rPr lang="en-US" smtClean="0"/>
              <a:t>9</a:t>
            </a:fld>
            <a:endParaRPr lang="en-US"/>
          </a:p>
        </p:txBody>
      </p:sp>
    </p:spTree>
    <p:extLst>
      <p:ext uri="{BB962C8B-B14F-4D97-AF65-F5344CB8AC3E}">
        <p14:creationId xmlns:p14="http://schemas.microsoft.com/office/powerpoint/2010/main" val="1077642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5/10/17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fld id="{E637BB6B-EE1B-48FB-8575-0D55C373DE88}" type="datetimeFigureOut">
              <a:rPr lang="en-US" smtClean="0"/>
              <a:pPr eaLnBrk="1" latinLnBrk="0" hangingPunct="1"/>
              <a:t>5/10/17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5/10/17</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1439051"/>
            <a:ext cx="6480048" cy="2301240"/>
          </a:xfrm>
        </p:spPr>
        <p:txBody>
          <a:bodyPr>
            <a:noAutofit/>
          </a:bodyPr>
          <a:lstStyle/>
          <a:p>
            <a:r>
              <a:rPr lang="en-US" sz="3600" dirty="0" smtClean="0"/>
              <a:t>Food </a:t>
            </a:r>
            <a:r>
              <a:rPr lang="en-US" sz="3600" dirty="0"/>
              <a:t>Insecurity is Associated with Metabolic Syndrome in a Gender-Specific Manner among NHANES Participants 1999-</a:t>
            </a:r>
            <a:r>
              <a:rPr lang="en-US" sz="3600" dirty="0" smtClean="0"/>
              <a:t>2014</a:t>
            </a:r>
            <a:endParaRPr lang="en-US" sz="3600" dirty="0"/>
          </a:p>
        </p:txBody>
      </p:sp>
      <p:sp>
        <p:nvSpPr>
          <p:cNvPr id="3" name="Subtitle 2"/>
          <p:cNvSpPr>
            <a:spLocks noGrp="1"/>
          </p:cNvSpPr>
          <p:nvPr>
            <p:ph type="subTitle" idx="1"/>
          </p:nvPr>
        </p:nvSpPr>
        <p:spPr>
          <a:xfrm>
            <a:off x="429064" y="4876872"/>
            <a:ext cx="6480048" cy="761928"/>
          </a:xfrm>
        </p:spPr>
        <p:txBody>
          <a:bodyPr/>
          <a:lstStyle/>
          <a:p>
            <a:r>
              <a:rPr lang="en-US" dirty="0" smtClean="0">
                <a:solidFill>
                  <a:schemeClr val="tx2"/>
                </a:solidFill>
              </a:rPr>
              <a:t>Caroline Ledbetter, MPH(c) BIOS EPID</a:t>
            </a:r>
          </a:p>
          <a:p>
            <a:r>
              <a:rPr lang="en-US" dirty="0" smtClean="0">
                <a:solidFill>
                  <a:schemeClr val="tx2"/>
                </a:solidFill>
              </a:rPr>
              <a:t>PRECEPTOR Anna E. </a:t>
            </a:r>
            <a:r>
              <a:rPr lang="en-US" dirty="0" err="1" smtClean="0">
                <a:solidFill>
                  <a:schemeClr val="tx2"/>
                </a:solidFill>
              </a:rPr>
              <a:t>Barón</a:t>
            </a:r>
            <a:r>
              <a:rPr lang="en-US" dirty="0" smtClean="0">
                <a:solidFill>
                  <a:schemeClr val="tx2"/>
                </a:solidFill>
              </a:rPr>
              <a:t>, PhD Biostatistics</a:t>
            </a:r>
            <a:endParaRPr lang="en-US" dirty="0">
              <a:solidFill>
                <a:schemeClr val="tx2"/>
              </a:solidFill>
            </a:endParaRPr>
          </a:p>
        </p:txBody>
      </p:sp>
    </p:spTree>
    <p:extLst>
      <p:ext uri="{BB962C8B-B14F-4D97-AF65-F5344CB8AC3E}">
        <p14:creationId xmlns:p14="http://schemas.microsoft.com/office/powerpoint/2010/main" val="277605103"/>
      </p:ext>
    </p:extLst>
  </p:cSld>
  <p:clrMapOvr>
    <a:masterClrMapping/>
  </p:clrMapOvr>
  <mc:AlternateContent xmlns:mc="http://schemas.openxmlformats.org/markup-compatibility/2006" xmlns:p14="http://schemas.microsoft.com/office/powerpoint/2010/main">
    <mc:Choice Requires="p14">
      <p:transition spd="slow" p14:dur="2000" advTm="7904"/>
    </mc:Choice>
    <mc:Fallback xmlns="">
      <p:transition xmlns:p14="http://schemas.microsoft.com/office/powerpoint/2010/main" spd="slow" advTm="790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AA2AE"/>
                </a:solidFill>
              </a:rPr>
              <a:t>Discussion</a:t>
            </a:r>
            <a:endParaRPr lang="en-US" dirty="0">
              <a:solidFill>
                <a:srgbClr val="5AA2AE"/>
              </a:solidFill>
            </a:endParaRPr>
          </a:p>
        </p:txBody>
      </p:sp>
      <p:sp>
        <p:nvSpPr>
          <p:cNvPr id="3" name="Content Placeholder 2"/>
          <p:cNvSpPr>
            <a:spLocks noGrp="1"/>
          </p:cNvSpPr>
          <p:nvPr>
            <p:ph idx="1"/>
          </p:nvPr>
        </p:nvSpPr>
        <p:spPr/>
        <p:txBody>
          <a:bodyPr/>
          <a:lstStyle/>
          <a:p>
            <a:r>
              <a:rPr lang="en-US" dirty="0">
                <a:solidFill>
                  <a:schemeClr val="tx2"/>
                </a:solidFill>
              </a:rPr>
              <a:t>Previous studies have also found gender differences in associations between food insecurity and health outcomes</a:t>
            </a:r>
            <a:r>
              <a:rPr lang="en-US" dirty="0" smtClean="0">
                <a:solidFill>
                  <a:schemeClr val="tx2"/>
                </a:solidFill>
              </a:rPr>
              <a:t>.</a:t>
            </a:r>
          </a:p>
          <a:p>
            <a:r>
              <a:rPr lang="en-US" dirty="0" smtClean="0">
                <a:solidFill>
                  <a:schemeClr val="tx2"/>
                </a:solidFill>
              </a:rPr>
              <a:t>Further strengthens evidence of association between poor cardiovascular and metabolic health and food insecurity in females</a:t>
            </a:r>
          </a:p>
        </p:txBody>
      </p:sp>
    </p:spTree>
    <p:extLst>
      <p:ext uri="{BB962C8B-B14F-4D97-AF65-F5344CB8AC3E}">
        <p14:creationId xmlns:p14="http://schemas.microsoft.com/office/powerpoint/2010/main" val="3608060802"/>
      </p:ext>
    </p:extLst>
  </p:cSld>
  <p:clrMapOvr>
    <a:masterClrMapping/>
  </p:clrMapOvr>
  <mc:AlternateContent xmlns:mc="http://schemas.openxmlformats.org/markup-compatibility/2006" xmlns:p14="http://schemas.microsoft.com/office/powerpoint/2010/main">
    <mc:Choice Requires="p14">
      <p:transition spd="slow" p14:dur="2000" advTm="47321"/>
    </mc:Choice>
    <mc:Fallback xmlns="">
      <p:transition xmlns:p14="http://schemas.microsoft.com/office/powerpoint/2010/main" spd="slow" advTm="47321"/>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AA2AE"/>
                </a:solidFill>
              </a:rPr>
              <a:t>Strengths &amp; Limitations</a:t>
            </a:r>
            <a:endParaRPr lang="en-US" dirty="0">
              <a:solidFill>
                <a:srgbClr val="5AA2AE"/>
              </a:solidFill>
            </a:endParaRPr>
          </a:p>
        </p:txBody>
      </p:sp>
      <p:sp>
        <p:nvSpPr>
          <p:cNvPr id="3" name="Content Placeholder 2"/>
          <p:cNvSpPr>
            <a:spLocks noGrp="1"/>
          </p:cNvSpPr>
          <p:nvPr>
            <p:ph idx="1"/>
          </p:nvPr>
        </p:nvSpPr>
        <p:spPr/>
        <p:txBody>
          <a:bodyPr/>
          <a:lstStyle/>
          <a:p>
            <a:r>
              <a:rPr lang="en-US" dirty="0" smtClean="0">
                <a:solidFill>
                  <a:schemeClr val="tx2"/>
                </a:solidFill>
              </a:rPr>
              <a:t>Large sample size representative of US population</a:t>
            </a:r>
          </a:p>
          <a:p>
            <a:r>
              <a:rPr lang="en-US" dirty="0" smtClean="0">
                <a:solidFill>
                  <a:schemeClr val="tx2"/>
                </a:solidFill>
              </a:rPr>
              <a:t>Multiple cycles allows us to examine the relationship over many years</a:t>
            </a:r>
          </a:p>
          <a:p>
            <a:r>
              <a:rPr lang="en-US" dirty="0" smtClean="0">
                <a:solidFill>
                  <a:schemeClr val="tx2"/>
                </a:solidFill>
              </a:rPr>
              <a:t>Cross-sectional design</a:t>
            </a:r>
          </a:p>
          <a:p>
            <a:r>
              <a:rPr lang="en-US" dirty="0" smtClean="0">
                <a:solidFill>
                  <a:schemeClr val="tx2"/>
                </a:solidFill>
              </a:rPr>
              <a:t>Food Security was self reported</a:t>
            </a:r>
          </a:p>
          <a:p>
            <a:r>
              <a:rPr lang="en-US" dirty="0" smtClean="0">
                <a:solidFill>
                  <a:schemeClr val="tx2"/>
                </a:solidFill>
              </a:rPr>
              <a:t>Metabolic Syndrome was classified based on a single measurement in time</a:t>
            </a:r>
          </a:p>
        </p:txBody>
      </p:sp>
    </p:spTree>
    <p:extLst>
      <p:ext uri="{BB962C8B-B14F-4D97-AF65-F5344CB8AC3E}">
        <p14:creationId xmlns:p14="http://schemas.microsoft.com/office/powerpoint/2010/main" val="2198472467"/>
      </p:ext>
    </p:extLst>
  </p:cSld>
  <p:clrMapOvr>
    <a:masterClrMapping/>
  </p:clrMapOvr>
  <mc:AlternateContent xmlns:mc="http://schemas.openxmlformats.org/markup-compatibility/2006" xmlns:p14="http://schemas.microsoft.com/office/powerpoint/2010/main">
    <mc:Choice Requires="p14">
      <p:transition spd="slow" p14:dur="2000" advTm="69940"/>
    </mc:Choice>
    <mc:Fallback xmlns="">
      <p:transition xmlns:p14="http://schemas.microsoft.com/office/powerpoint/2010/main" spd="slow" advTm="6994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5"/>
                </a:solidFill>
              </a:rPr>
              <a:t>Public Health Implications</a:t>
            </a:r>
            <a:endParaRPr lang="en-US" dirty="0">
              <a:solidFill>
                <a:schemeClr val="accent5"/>
              </a:solidFill>
            </a:endParaRPr>
          </a:p>
        </p:txBody>
      </p:sp>
      <p:sp>
        <p:nvSpPr>
          <p:cNvPr id="3" name="Content Placeholder 2"/>
          <p:cNvSpPr>
            <a:spLocks noGrp="1"/>
          </p:cNvSpPr>
          <p:nvPr>
            <p:ph idx="1"/>
          </p:nvPr>
        </p:nvSpPr>
        <p:spPr/>
        <p:txBody>
          <a:bodyPr/>
          <a:lstStyle/>
          <a:p>
            <a:r>
              <a:rPr lang="en-US" dirty="0" smtClean="0">
                <a:solidFill>
                  <a:srgbClr val="ACCBF9"/>
                </a:solidFill>
              </a:rPr>
              <a:t>Males and Females may respond to resource scarcity differently</a:t>
            </a:r>
          </a:p>
          <a:p>
            <a:r>
              <a:rPr lang="en-US" dirty="0" smtClean="0">
                <a:solidFill>
                  <a:srgbClr val="ACCBF9"/>
                </a:solidFill>
              </a:rPr>
              <a:t>Attempts to address cardiovascular disease and type II diabetes with exercise and diet alone may not be effective in females. </a:t>
            </a:r>
            <a:endParaRPr lang="en-US" dirty="0">
              <a:solidFill>
                <a:srgbClr val="ACCBF9"/>
              </a:solidFill>
            </a:endParaRPr>
          </a:p>
        </p:txBody>
      </p:sp>
    </p:spTree>
    <p:extLst>
      <p:ext uri="{BB962C8B-B14F-4D97-AF65-F5344CB8AC3E}">
        <p14:creationId xmlns:p14="http://schemas.microsoft.com/office/powerpoint/2010/main" val="3056643311"/>
      </p:ext>
    </p:extLst>
  </p:cSld>
  <p:clrMapOvr>
    <a:masterClrMapping/>
  </p:clrMapOvr>
  <mc:AlternateContent xmlns:mc="http://schemas.openxmlformats.org/markup-compatibility/2006" xmlns:p14="http://schemas.microsoft.com/office/powerpoint/2010/main">
    <mc:Choice Requires="p14">
      <p:transition spd="slow" p14:dur="2000" advTm="31939"/>
    </mc:Choice>
    <mc:Fallback xmlns="">
      <p:transition xmlns:p14="http://schemas.microsoft.com/office/powerpoint/2010/main" spd="slow" advTm="31939"/>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5"/>
                </a:solidFill>
              </a:rPr>
              <a:t>Conclusions</a:t>
            </a:r>
            <a:endParaRPr lang="en-US" dirty="0">
              <a:solidFill>
                <a:schemeClr val="accent5"/>
              </a:solidFill>
            </a:endParaRPr>
          </a:p>
        </p:txBody>
      </p:sp>
      <p:sp>
        <p:nvSpPr>
          <p:cNvPr id="3" name="Content Placeholder 2"/>
          <p:cNvSpPr>
            <a:spLocks noGrp="1"/>
          </p:cNvSpPr>
          <p:nvPr>
            <p:ph idx="1"/>
          </p:nvPr>
        </p:nvSpPr>
        <p:spPr/>
        <p:txBody>
          <a:bodyPr/>
          <a:lstStyle/>
          <a:p>
            <a:r>
              <a:rPr lang="en-US" dirty="0" smtClean="0">
                <a:solidFill>
                  <a:srgbClr val="ACCBF9"/>
                </a:solidFill>
              </a:rPr>
              <a:t>There are significant gender differences in the association between food insecurity and metabolic syndrome. </a:t>
            </a:r>
          </a:p>
          <a:p>
            <a:r>
              <a:rPr lang="en-US" dirty="0" smtClean="0">
                <a:solidFill>
                  <a:srgbClr val="ACCBF9"/>
                </a:solidFill>
              </a:rPr>
              <a:t>Food insecure females have a 41% (95% CI: 4% - 91%) higher risk of metabolic syndrome than food secure females</a:t>
            </a:r>
            <a:endParaRPr lang="en-US" dirty="0">
              <a:solidFill>
                <a:srgbClr val="ACCBF9"/>
              </a:solidFill>
            </a:endParaRPr>
          </a:p>
        </p:txBody>
      </p:sp>
    </p:spTree>
    <p:extLst>
      <p:ext uri="{BB962C8B-B14F-4D97-AF65-F5344CB8AC3E}">
        <p14:creationId xmlns:p14="http://schemas.microsoft.com/office/powerpoint/2010/main" val="432511746"/>
      </p:ext>
    </p:extLst>
  </p:cSld>
  <p:clrMapOvr>
    <a:masterClrMapping/>
  </p:clrMapOvr>
  <mc:AlternateContent xmlns:mc="http://schemas.openxmlformats.org/markup-compatibility/2006" xmlns:p14="http://schemas.microsoft.com/office/powerpoint/2010/main">
    <mc:Choice Requires="p14">
      <p:transition spd="slow" p14:dur="2000" advTm="22271"/>
    </mc:Choice>
    <mc:Fallback xmlns="">
      <p:transition xmlns:p14="http://schemas.microsoft.com/office/powerpoint/2010/main" spd="slow" advTm="22271"/>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AA2AE"/>
                </a:solidFill>
              </a:rPr>
              <a:t>Acknowledgments</a:t>
            </a:r>
            <a:endParaRPr lang="en-US" dirty="0">
              <a:solidFill>
                <a:srgbClr val="5AA2AE"/>
              </a:solidFill>
            </a:endParaRPr>
          </a:p>
        </p:txBody>
      </p:sp>
      <p:sp>
        <p:nvSpPr>
          <p:cNvPr id="3" name="Content Placeholder 2"/>
          <p:cNvSpPr>
            <a:spLocks noGrp="1"/>
          </p:cNvSpPr>
          <p:nvPr>
            <p:ph idx="1"/>
          </p:nvPr>
        </p:nvSpPr>
        <p:spPr/>
        <p:txBody>
          <a:bodyPr/>
          <a:lstStyle/>
          <a:p>
            <a:r>
              <a:rPr lang="en-US" dirty="0" smtClean="0">
                <a:solidFill>
                  <a:schemeClr val="tx2"/>
                </a:solidFill>
              </a:rPr>
              <a:t>Anna </a:t>
            </a:r>
            <a:r>
              <a:rPr lang="en-US" dirty="0" err="1" smtClean="0">
                <a:solidFill>
                  <a:schemeClr val="tx2"/>
                </a:solidFill>
              </a:rPr>
              <a:t>Barón</a:t>
            </a:r>
            <a:r>
              <a:rPr lang="en-US" dirty="0" smtClean="0">
                <a:solidFill>
                  <a:schemeClr val="tx2"/>
                </a:solidFill>
              </a:rPr>
              <a:t>, PhD </a:t>
            </a:r>
            <a:r>
              <a:rPr lang="en-US" dirty="0" err="1" smtClean="0">
                <a:solidFill>
                  <a:schemeClr val="tx2"/>
                </a:solidFill>
              </a:rPr>
              <a:t>Dept</a:t>
            </a:r>
            <a:r>
              <a:rPr lang="en-US" dirty="0" smtClean="0">
                <a:solidFill>
                  <a:schemeClr val="tx2"/>
                </a:solidFill>
              </a:rPr>
              <a:t> of Biostatistics, Colorado School of Public Health</a:t>
            </a:r>
          </a:p>
          <a:p>
            <a:r>
              <a:rPr lang="en-US" dirty="0" smtClean="0">
                <a:solidFill>
                  <a:schemeClr val="tx2"/>
                </a:solidFill>
              </a:rPr>
              <a:t>Dana </a:t>
            </a:r>
            <a:r>
              <a:rPr lang="en-US" dirty="0" err="1" smtClean="0">
                <a:solidFill>
                  <a:schemeClr val="tx2"/>
                </a:solidFill>
              </a:rPr>
              <a:t>Dabelea</a:t>
            </a:r>
            <a:r>
              <a:rPr lang="en-US" dirty="0" smtClean="0">
                <a:solidFill>
                  <a:schemeClr val="tx2"/>
                </a:solidFill>
              </a:rPr>
              <a:t>, PhD </a:t>
            </a:r>
            <a:r>
              <a:rPr lang="en-US" dirty="0" err="1" smtClean="0">
                <a:solidFill>
                  <a:schemeClr val="tx2"/>
                </a:solidFill>
              </a:rPr>
              <a:t>Dept</a:t>
            </a:r>
            <a:r>
              <a:rPr lang="en-US" dirty="0" smtClean="0">
                <a:solidFill>
                  <a:schemeClr val="tx2"/>
                </a:solidFill>
              </a:rPr>
              <a:t> of Epidemiology, Colorado School of Public Health</a:t>
            </a:r>
            <a:endParaRPr lang="en-US" dirty="0">
              <a:solidFill>
                <a:schemeClr val="tx2"/>
              </a:solidFill>
            </a:endParaRPr>
          </a:p>
        </p:txBody>
      </p:sp>
    </p:spTree>
    <p:extLst>
      <p:ext uri="{BB962C8B-B14F-4D97-AF65-F5344CB8AC3E}">
        <p14:creationId xmlns:p14="http://schemas.microsoft.com/office/powerpoint/2010/main" val="596157750"/>
      </p:ext>
    </p:extLst>
  </p:cSld>
  <p:clrMapOvr>
    <a:masterClrMapping/>
  </p:clrMapOvr>
  <mc:AlternateContent xmlns:mc="http://schemas.openxmlformats.org/markup-compatibility/2006" xmlns:p14="http://schemas.microsoft.com/office/powerpoint/2010/main">
    <mc:Choice Requires="p14">
      <p:transition spd="slow" p14:dur="2000" advTm="4098"/>
    </mc:Choice>
    <mc:Fallback xmlns="">
      <p:transition xmlns:p14="http://schemas.microsoft.com/office/powerpoint/2010/main" spd="slow" advTm="4098"/>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AA2AE"/>
                </a:solidFill>
              </a:rPr>
              <a:t>Background</a:t>
            </a:r>
            <a:endParaRPr lang="en-US" dirty="0">
              <a:solidFill>
                <a:srgbClr val="5AA2AE"/>
              </a:solidFill>
            </a:endParaRPr>
          </a:p>
        </p:txBody>
      </p:sp>
      <p:sp>
        <p:nvSpPr>
          <p:cNvPr id="3" name="Content Placeholder 2"/>
          <p:cNvSpPr>
            <a:spLocks noGrp="1"/>
          </p:cNvSpPr>
          <p:nvPr>
            <p:ph idx="1"/>
          </p:nvPr>
        </p:nvSpPr>
        <p:spPr/>
        <p:txBody>
          <a:bodyPr>
            <a:normAutofit fontScale="92500"/>
          </a:bodyPr>
          <a:lstStyle/>
          <a:p>
            <a:r>
              <a:rPr lang="en-US" dirty="0" smtClean="0">
                <a:solidFill>
                  <a:schemeClr val="tx2"/>
                </a:solidFill>
              </a:rPr>
              <a:t>Metabolic Syndrome is associated with an increased risk of developing cardiovascular disease and type 2 diabetes</a:t>
            </a:r>
          </a:p>
          <a:p>
            <a:r>
              <a:rPr lang="en-US" dirty="0">
                <a:solidFill>
                  <a:schemeClr val="tx2"/>
                </a:solidFill>
              </a:rPr>
              <a:t>Food Insecurity affects an estimated 50 million </a:t>
            </a:r>
            <a:r>
              <a:rPr lang="en-US" dirty="0" smtClean="0">
                <a:solidFill>
                  <a:schemeClr val="tx2"/>
                </a:solidFill>
              </a:rPr>
              <a:t>Americans</a:t>
            </a:r>
          </a:p>
          <a:p>
            <a:r>
              <a:rPr lang="en-US" dirty="0" smtClean="0">
                <a:solidFill>
                  <a:schemeClr val="tx2"/>
                </a:solidFill>
              </a:rPr>
              <a:t>Food Insecurity has been found to be associated with hypertension and diabetes in previous studies of NHANES participants</a:t>
            </a:r>
          </a:p>
          <a:p>
            <a:pPr marL="36576" indent="0">
              <a:buNone/>
            </a:pPr>
            <a:r>
              <a:rPr lang="en-US" dirty="0" smtClean="0"/>
              <a:t> </a:t>
            </a:r>
            <a:endParaRPr lang="en-US" dirty="0"/>
          </a:p>
        </p:txBody>
      </p:sp>
    </p:spTree>
    <p:extLst>
      <p:ext uri="{BB962C8B-B14F-4D97-AF65-F5344CB8AC3E}">
        <p14:creationId xmlns:p14="http://schemas.microsoft.com/office/powerpoint/2010/main" val="39043387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5AA2AE"/>
                </a:solidFill>
              </a:rPr>
              <a:t>Methods</a:t>
            </a:r>
            <a:endParaRPr lang="en-US" dirty="0">
              <a:solidFill>
                <a:srgbClr val="5AA2AE"/>
              </a:solidFill>
            </a:endParaRPr>
          </a:p>
        </p:txBody>
      </p:sp>
      <p:sp>
        <p:nvSpPr>
          <p:cNvPr id="3" name="Content Placeholder 2"/>
          <p:cNvSpPr>
            <a:spLocks noGrp="1"/>
          </p:cNvSpPr>
          <p:nvPr>
            <p:ph idx="1"/>
          </p:nvPr>
        </p:nvSpPr>
        <p:spPr>
          <a:xfrm>
            <a:off x="457200" y="1600200"/>
            <a:ext cx="7467600" cy="4679244"/>
          </a:xfrm>
        </p:spPr>
        <p:txBody>
          <a:bodyPr>
            <a:normAutofit fontScale="92500"/>
          </a:bodyPr>
          <a:lstStyle/>
          <a:p>
            <a:r>
              <a:rPr lang="en-US" dirty="0" smtClean="0">
                <a:solidFill>
                  <a:srgbClr val="ACCBF9"/>
                </a:solidFill>
              </a:rPr>
              <a:t>Data collected from NHANES participants between 1999-2014: 18-65 </a:t>
            </a:r>
            <a:r>
              <a:rPr lang="en-US" dirty="0" err="1" smtClean="0">
                <a:solidFill>
                  <a:srgbClr val="ACCBF9"/>
                </a:solidFill>
              </a:rPr>
              <a:t>yr</a:t>
            </a:r>
            <a:r>
              <a:rPr lang="en-US" dirty="0" smtClean="0">
                <a:solidFill>
                  <a:srgbClr val="ACCBF9"/>
                </a:solidFill>
              </a:rPr>
              <a:t> old. Excluded pregnant women</a:t>
            </a:r>
          </a:p>
          <a:p>
            <a:r>
              <a:rPr lang="en-US" dirty="0" smtClean="0">
                <a:solidFill>
                  <a:srgbClr val="ACCBF9"/>
                </a:solidFill>
              </a:rPr>
              <a:t>Metabolic Syndrome defined as 3 or more of 5 criteria</a:t>
            </a:r>
          </a:p>
          <a:p>
            <a:pPr lvl="1"/>
            <a:r>
              <a:rPr lang="en-US" sz="2000" dirty="0" smtClean="0">
                <a:solidFill>
                  <a:srgbClr val="ACCBF9"/>
                </a:solidFill>
              </a:rPr>
              <a:t>Waist circumference ≥102 cm for men ≥88 cm for women</a:t>
            </a:r>
          </a:p>
          <a:p>
            <a:pPr lvl="1"/>
            <a:r>
              <a:rPr lang="en-US" sz="2000" dirty="0" smtClean="0">
                <a:solidFill>
                  <a:srgbClr val="ACCBF9"/>
                </a:solidFill>
              </a:rPr>
              <a:t>Blood pressure ≥130/85 mm Hg or medication for high blood pressure</a:t>
            </a:r>
          </a:p>
          <a:p>
            <a:pPr lvl="1"/>
            <a:r>
              <a:rPr lang="en-US" sz="2000" dirty="0" smtClean="0">
                <a:solidFill>
                  <a:srgbClr val="ACCBF9"/>
                </a:solidFill>
              </a:rPr>
              <a:t>Triglycerides ≥150 mg/</a:t>
            </a:r>
            <a:r>
              <a:rPr lang="en-US" sz="2000" dirty="0" err="1" smtClean="0">
                <a:solidFill>
                  <a:srgbClr val="ACCBF9"/>
                </a:solidFill>
              </a:rPr>
              <a:t>dL</a:t>
            </a:r>
            <a:r>
              <a:rPr lang="en-US" sz="2000" dirty="0" smtClean="0">
                <a:solidFill>
                  <a:srgbClr val="ACCBF9"/>
                </a:solidFill>
              </a:rPr>
              <a:t> or medication for high cholesterol</a:t>
            </a:r>
          </a:p>
          <a:p>
            <a:pPr lvl="1"/>
            <a:r>
              <a:rPr lang="en-US" sz="2000" dirty="0" smtClean="0">
                <a:solidFill>
                  <a:srgbClr val="ACCBF9"/>
                </a:solidFill>
              </a:rPr>
              <a:t>HDL &lt;40 mg/</a:t>
            </a:r>
            <a:r>
              <a:rPr lang="en-US" sz="2000" dirty="0" err="1" smtClean="0">
                <a:solidFill>
                  <a:srgbClr val="ACCBF9"/>
                </a:solidFill>
              </a:rPr>
              <a:t>dL</a:t>
            </a:r>
            <a:r>
              <a:rPr lang="en-US" sz="2000" dirty="0" smtClean="0">
                <a:solidFill>
                  <a:srgbClr val="ACCBF9"/>
                </a:solidFill>
              </a:rPr>
              <a:t> in men and &lt;50 mg/</a:t>
            </a:r>
            <a:r>
              <a:rPr lang="en-US" sz="2000" dirty="0" err="1" smtClean="0">
                <a:solidFill>
                  <a:srgbClr val="ACCBF9"/>
                </a:solidFill>
              </a:rPr>
              <a:t>dL</a:t>
            </a:r>
            <a:endParaRPr lang="en-US" sz="2000" dirty="0" smtClean="0">
              <a:solidFill>
                <a:srgbClr val="ACCBF9"/>
              </a:solidFill>
            </a:endParaRPr>
          </a:p>
          <a:p>
            <a:pPr lvl="1"/>
            <a:r>
              <a:rPr lang="en-US" sz="2000" dirty="0" smtClean="0">
                <a:solidFill>
                  <a:srgbClr val="ACCBF9"/>
                </a:solidFill>
              </a:rPr>
              <a:t>Fasting Glucose ≥100 mg/</a:t>
            </a:r>
            <a:r>
              <a:rPr lang="en-US" sz="2000" dirty="0" err="1" smtClean="0">
                <a:solidFill>
                  <a:srgbClr val="ACCBF9"/>
                </a:solidFill>
              </a:rPr>
              <a:t>dL</a:t>
            </a:r>
            <a:r>
              <a:rPr lang="en-US" sz="2000" dirty="0" smtClean="0">
                <a:solidFill>
                  <a:srgbClr val="ACCBF9"/>
                </a:solidFill>
              </a:rPr>
              <a:t> or mediation for high blood sugar/diabetes</a:t>
            </a:r>
          </a:p>
        </p:txBody>
      </p:sp>
    </p:spTree>
    <p:extLst>
      <p:ext uri="{BB962C8B-B14F-4D97-AF65-F5344CB8AC3E}">
        <p14:creationId xmlns:p14="http://schemas.microsoft.com/office/powerpoint/2010/main" val="1207534078"/>
      </p:ext>
    </p:extLst>
  </p:cSld>
  <p:clrMapOvr>
    <a:masterClrMapping/>
  </p:clrMapOvr>
  <mc:AlternateContent xmlns:mc="http://schemas.openxmlformats.org/markup-compatibility/2006" xmlns:p14="http://schemas.microsoft.com/office/powerpoint/2010/main">
    <mc:Choice Requires="p14">
      <p:transition spd="slow" p14:dur="2000" advTm="60003"/>
    </mc:Choice>
    <mc:Fallback xmlns="">
      <p:transition xmlns:p14="http://schemas.microsoft.com/office/powerpoint/2010/main" spd="slow" advTm="60003"/>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493889"/>
            <a:ext cx="7086600" cy="5754511"/>
          </a:xfrm>
        </p:spPr>
        <p:txBody>
          <a:bodyPr>
            <a:normAutofit lnSpcReduction="10000"/>
          </a:bodyPr>
          <a:lstStyle/>
          <a:p>
            <a:r>
              <a:rPr lang="en-US" dirty="0" smtClean="0">
                <a:solidFill>
                  <a:srgbClr val="ACCBF9"/>
                </a:solidFill>
              </a:rPr>
              <a:t>Analysis performed using relative </a:t>
            </a:r>
            <a:r>
              <a:rPr lang="en-US" dirty="0">
                <a:solidFill>
                  <a:srgbClr val="ACCBF9"/>
                </a:solidFill>
              </a:rPr>
              <a:t>r</a:t>
            </a:r>
            <a:r>
              <a:rPr lang="en-US" dirty="0" smtClean="0">
                <a:solidFill>
                  <a:srgbClr val="ACCBF9"/>
                </a:solidFill>
              </a:rPr>
              <a:t>isk </a:t>
            </a:r>
            <a:r>
              <a:rPr lang="en-US" dirty="0">
                <a:solidFill>
                  <a:srgbClr val="ACCBF9"/>
                </a:solidFill>
              </a:rPr>
              <a:t>r</a:t>
            </a:r>
            <a:r>
              <a:rPr lang="en-US" dirty="0" smtClean="0">
                <a:solidFill>
                  <a:srgbClr val="ACCBF9"/>
                </a:solidFill>
              </a:rPr>
              <a:t>egression using the Survey package in R incorporating complex survey design</a:t>
            </a:r>
          </a:p>
          <a:p>
            <a:r>
              <a:rPr lang="en-US" dirty="0" smtClean="0">
                <a:solidFill>
                  <a:srgbClr val="ACCBF9"/>
                </a:solidFill>
              </a:rPr>
              <a:t>Food Insecurity was dichotomized to Food Secure or Food Insecure </a:t>
            </a:r>
          </a:p>
          <a:p>
            <a:r>
              <a:rPr lang="en-US" dirty="0" smtClean="0">
                <a:solidFill>
                  <a:srgbClr val="ACCBF9"/>
                </a:solidFill>
              </a:rPr>
              <a:t>Marginal, Low and Very Low Food Security were compared to Full Food Security</a:t>
            </a:r>
          </a:p>
          <a:p>
            <a:r>
              <a:rPr lang="en-US" dirty="0">
                <a:solidFill>
                  <a:srgbClr val="ACCBF9"/>
                </a:solidFill>
              </a:rPr>
              <a:t>Results were adjusted for age, race, education, income, physical activity, </a:t>
            </a:r>
            <a:r>
              <a:rPr lang="en-US" dirty="0" smtClean="0">
                <a:solidFill>
                  <a:srgbClr val="ACCBF9"/>
                </a:solidFill>
              </a:rPr>
              <a:t>smoking </a:t>
            </a:r>
            <a:r>
              <a:rPr lang="en-US" dirty="0">
                <a:solidFill>
                  <a:srgbClr val="ACCBF9"/>
                </a:solidFill>
              </a:rPr>
              <a:t>status, and NHANES cycle</a:t>
            </a:r>
            <a:r>
              <a:rPr lang="en-US" dirty="0" smtClean="0">
                <a:solidFill>
                  <a:srgbClr val="ACCBF9"/>
                </a:solidFill>
              </a:rPr>
              <a:t>.</a:t>
            </a:r>
          </a:p>
          <a:p>
            <a:r>
              <a:rPr lang="en-US" dirty="0" smtClean="0">
                <a:solidFill>
                  <a:srgbClr val="ACCBF9"/>
                </a:solidFill>
              </a:rPr>
              <a:t>Participants missing covariate data were excluded</a:t>
            </a:r>
          </a:p>
        </p:txBody>
      </p:sp>
    </p:spTree>
    <p:extLst>
      <p:ext uri="{BB962C8B-B14F-4D97-AF65-F5344CB8AC3E}">
        <p14:creationId xmlns:p14="http://schemas.microsoft.com/office/powerpoint/2010/main" val="3126663678"/>
      </p:ext>
    </p:extLst>
  </p:cSld>
  <p:clrMapOvr>
    <a:masterClrMapping/>
  </p:clrMapOvr>
  <mc:AlternateContent xmlns:mc="http://schemas.openxmlformats.org/markup-compatibility/2006" xmlns:p14="http://schemas.microsoft.com/office/powerpoint/2010/main">
    <mc:Choice Requires="p14">
      <p:transition spd="slow" p14:dur="2000" advTm="49740"/>
    </mc:Choice>
    <mc:Fallback xmlns="">
      <p:transition xmlns:p14="http://schemas.microsoft.com/office/powerpoint/2010/main" spd="slow" advTm="4974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7" y="915736"/>
            <a:ext cx="8916737" cy="5427579"/>
          </a:xfrm>
          <a:prstGeom prst="rect">
            <a:avLst/>
          </a:prstGeom>
        </p:spPr>
      </p:pic>
    </p:spTree>
    <p:extLst>
      <p:ext uri="{BB962C8B-B14F-4D97-AF65-F5344CB8AC3E}">
        <p14:creationId xmlns:p14="http://schemas.microsoft.com/office/powerpoint/2010/main" val="1310842417"/>
      </p:ext>
    </p:extLst>
  </p:cSld>
  <p:clrMapOvr>
    <a:masterClrMapping/>
  </p:clrMapOvr>
  <mc:AlternateContent xmlns:mc="http://schemas.openxmlformats.org/markup-compatibility/2006" xmlns:p14="http://schemas.microsoft.com/office/powerpoint/2010/main">
    <mc:Choice Requires="p14">
      <p:transition spd="slow" p14:dur="2000" advTm="30406"/>
    </mc:Choice>
    <mc:Fallback xmlns="">
      <p:transition xmlns:p14="http://schemas.microsoft.com/office/powerpoint/2010/main" spd="slow" advTm="30406"/>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7817"/>
            <a:ext cx="8356600" cy="502602"/>
          </a:xfrm>
        </p:spPr>
        <p:txBody>
          <a:bodyPr>
            <a:noAutofit/>
          </a:bodyPr>
          <a:lstStyle/>
          <a:p>
            <a:pPr algn="ctr"/>
            <a:r>
              <a:rPr lang="en-US" sz="3200" dirty="0" smtClean="0">
                <a:solidFill>
                  <a:schemeClr val="accent5"/>
                </a:solidFill>
              </a:rPr>
              <a:t>Characteristics of Study Participants by Food Security Category</a:t>
            </a:r>
            <a:br>
              <a:rPr lang="en-US" sz="3200" dirty="0" smtClean="0">
                <a:solidFill>
                  <a:schemeClr val="accent5"/>
                </a:solidFill>
              </a:rPr>
            </a:br>
            <a:endParaRPr lang="en-US" sz="3200" dirty="0">
              <a:solidFill>
                <a:schemeClr val="accent5"/>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2542" b="-2542"/>
          <a:stretch/>
        </p:blipFill>
        <p:spPr>
          <a:xfrm>
            <a:off x="106947" y="1147880"/>
            <a:ext cx="8916737" cy="5572960"/>
          </a:xfrm>
          <a:prstGeom prst="rect">
            <a:avLst/>
          </a:prstGeom>
        </p:spPr>
      </p:pic>
    </p:spTree>
    <p:extLst>
      <p:ext uri="{BB962C8B-B14F-4D97-AF65-F5344CB8AC3E}">
        <p14:creationId xmlns:p14="http://schemas.microsoft.com/office/powerpoint/2010/main" val="3528304287"/>
      </p:ext>
    </p:extLst>
  </p:cSld>
  <p:clrMapOvr>
    <a:masterClrMapping/>
  </p:clrMapOvr>
  <mc:AlternateContent xmlns:mc="http://schemas.openxmlformats.org/markup-compatibility/2006" xmlns:p14="http://schemas.microsoft.com/office/powerpoint/2010/main">
    <mc:Choice Requires="p14">
      <p:transition spd="slow" p14:dur="2000" advTm="23165"/>
    </mc:Choice>
    <mc:Fallback xmlns="">
      <p:transition xmlns:p14="http://schemas.microsoft.com/office/powerpoint/2010/main" spd="slow" advTm="23165"/>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70"/>
            <a:ext cx="7467600" cy="901783"/>
          </a:xfrm>
        </p:spPr>
        <p:txBody>
          <a:bodyPr>
            <a:normAutofit/>
          </a:bodyPr>
          <a:lstStyle/>
          <a:p>
            <a:r>
              <a:rPr lang="en-US" dirty="0" smtClean="0">
                <a:solidFill>
                  <a:schemeClr val="accent5"/>
                </a:solidFill>
              </a:rPr>
              <a:t>Results</a:t>
            </a:r>
            <a:endParaRPr lang="en-US" dirty="0">
              <a:solidFill>
                <a:schemeClr val="accent5"/>
              </a:solidFill>
            </a:endParaRPr>
          </a:p>
        </p:txBody>
      </p:sp>
      <p:pic>
        <p:nvPicPr>
          <p:cNvPr id="8" name="Picture 7" descr="Rplot19.png"/>
          <p:cNvPicPr>
            <a:picLocks noChangeAspect="1"/>
          </p:cNvPicPr>
          <p:nvPr/>
        </p:nvPicPr>
        <p:blipFill rotWithShape="1">
          <a:blip r:embed="rId3">
            <a:extLst>
              <a:ext uri="{28A0092B-C50C-407E-A947-70E740481C1C}">
                <a14:useLocalDpi xmlns:a14="http://schemas.microsoft.com/office/drawing/2010/main" val="0"/>
              </a:ext>
            </a:extLst>
          </a:blip>
          <a:srcRect l="5000" r="5000"/>
          <a:stretch/>
        </p:blipFill>
        <p:spPr>
          <a:xfrm>
            <a:off x="457200" y="1143000"/>
            <a:ext cx="8229600" cy="4572000"/>
          </a:xfrm>
          <a:prstGeom prst="rect">
            <a:avLst/>
          </a:prstGeom>
        </p:spPr>
      </p:pic>
    </p:spTree>
    <p:extLst>
      <p:ext uri="{BB962C8B-B14F-4D97-AF65-F5344CB8AC3E}">
        <p14:creationId xmlns:p14="http://schemas.microsoft.com/office/powerpoint/2010/main" val="1586464737"/>
      </p:ext>
    </p:extLst>
  </p:cSld>
  <p:clrMapOvr>
    <a:masterClrMapping/>
  </p:clrMapOvr>
  <mc:AlternateContent xmlns:mc="http://schemas.openxmlformats.org/markup-compatibility/2006" xmlns:p14="http://schemas.microsoft.com/office/powerpoint/2010/main">
    <mc:Choice Requires="p14">
      <p:transition spd="slow" p14:dur="2000" advTm="45433"/>
    </mc:Choice>
    <mc:Fallback xmlns="">
      <p:transition xmlns:p14="http://schemas.microsoft.com/office/powerpoint/2010/main" spd="slow" advTm="45433"/>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7270"/>
            <a:ext cx="7467600" cy="901783"/>
          </a:xfrm>
        </p:spPr>
        <p:txBody>
          <a:bodyPr>
            <a:normAutofit/>
          </a:bodyPr>
          <a:lstStyle/>
          <a:p>
            <a:r>
              <a:rPr lang="en-US" dirty="0" smtClean="0">
                <a:solidFill>
                  <a:schemeClr val="accent5"/>
                </a:solidFill>
              </a:rPr>
              <a:t>Results</a:t>
            </a:r>
            <a:endParaRPr lang="en-US" dirty="0">
              <a:solidFill>
                <a:schemeClr val="accent5"/>
              </a:solidFill>
            </a:endParaRPr>
          </a:p>
        </p:txBody>
      </p:sp>
      <p:pic>
        <p:nvPicPr>
          <p:cNvPr id="6" name="Picture 5" descr="Rplot11.png"/>
          <p:cNvPicPr>
            <a:picLocks noChangeAspect="1"/>
          </p:cNvPicPr>
          <p:nvPr/>
        </p:nvPicPr>
        <p:blipFill rotWithShape="1">
          <a:blip r:embed="rId3">
            <a:extLst>
              <a:ext uri="{28A0092B-C50C-407E-A947-70E740481C1C}">
                <a14:useLocalDpi xmlns:a14="http://schemas.microsoft.com/office/drawing/2010/main" val="0"/>
              </a:ext>
            </a:extLst>
          </a:blip>
          <a:srcRect l="5000" r="5000" b="3333"/>
          <a:stretch/>
        </p:blipFill>
        <p:spPr>
          <a:xfrm>
            <a:off x="457200" y="1016000"/>
            <a:ext cx="8229600" cy="5303520"/>
          </a:xfrm>
          <a:prstGeom prst="rect">
            <a:avLst/>
          </a:prstGeom>
        </p:spPr>
      </p:pic>
    </p:spTree>
    <p:extLst>
      <p:ext uri="{BB962C8B-B14F-4D97-AF65-F5344CB8AC3E}">
        <p14:creationId xmlns:p14="http://schemas.microsoft.com/office/powerpoint/2010/main" val="2378343139"/>
      </p:ext>
    </p:extLst>
  </p:cSld>
  <p:clrMapOvr>
    <a:masterClrMapping/>
  </p:clrMapOvr>
  <mc:AlternateContent xmlns:mc="http://schemas.openxmlformats.org/markup-compatibility/2006" xmlns:p14="http://schemas.microsoft.com/office/powerpoint/2010/main">
    <mc:Choice Requires="p14">
      <p:transition spd="slow" p14:dur="2000" advTm="45433"/>
    </mc:Choice>
    <mc:Fallback xmlns="">
      <p:transition xmlns:p14="http://schemas.microsoft.com/office/powerpoint/2010/main" spd="slow" advTm="45433"/>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p:txBody>
          <a:bodyPr>
            <a:normAutofit fontScale="90000"/>
          </a:bodyPr>
          <a:lstStyle/>
          <a:p>
            <a:pPr algn="ctr"/>
            <a:r>
              <a:rPr lang="en-US" dirty="0" smtClean="0">
                <a:solidFill>
                  <a:schemeClr val="accent5"/>
                </a:solidFill>
              </a:rPr>
              <a:t>Outcome and Exposure by Age and NHANES Cycle</a:t>
            </a:r>
            <a:endParaRPr lang="en-US" dirty="0">
              <a:solidFill>
                <a:schemeClr val="accent5"/>
              </a:solidFill>
            </a:endParaRPr>
          </a:p>
        </p:txBody>
      </p:sp>
      <p:pic>
        <p:nvPicPr>
          <p:cNvPr id="7" name="Content Placeholder 6" descr="Rplot02.png"/>
          <p:cNvPicPr>
            <a:picLocks noGrp="1" noChangeAspect="1"/>
          </p:cNvPicPr>
          <p:nvPr>
            <p:ph idx="1"/>
          </p:nvPr>
        </p:nvPicPr>
        <p:blipFill>
          <a:blip r:embed="rId3">
            <a:extLst>
              <a:ext uri="{28A0092B-C50C-407E-A947-70E740481C1C}">
                <a14:useLocalDpi xmlns:a14="http://schemas.microsoft.com/office/drawing/2010/main" val="0"/>
              </a:ext>
            </a:extLst>
          </a:blip>
          <a:srcRect l="502" r="502"/>
          <a:stretch>
            <a:fillRect/>
          </a:stretch>
        </p:blipFill>
        <p:spPr/>
      </p:pic>
    </p:spTree>
    <p:extLst>
      <p:ext uri="{BB962C8B-B14F-4D97-AF65-F5344CB8AC3E}">
        <p14:creationId xmlns:p14="http://schemas.microsoft.com/office/powerpoint/2010/main" val="1700271491"/>
      </p:ext>
    </p:extLst>
  </p:cSld>
  <p:clrMapOvr>
    <a:masterClrMapping/>
  </p:clrMapOvr>
  <mc:AlternateContent xmlns:mc="http://schemas.openxmlformats.org/markup-compatibility/2006" xmlns:p14="http://schemas.microsoft.com/office/powerpoint/2010/main">
    <mc:Choice Requires="p14">
      <p:transition spd="slow" p14:dur="2000" advTm="46883"/>
    </mc:Choice>
    <mc:Fallback xmlns="">
      <p:transition xmlns:p14="http://schemas.microsoft.com/office/powerpoint/2010/main" spd="slow" advTm="46883"/>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Custom 3">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10710</TotalTime>
  <Words>1410</Words>
  <Application>Microsoft Macintosh PowerPoint</Application>
  <PresentationFormat>On-screen Show (4:3)</PresentationFormat>
  <Paragraphs>70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Food Insecurity is Associated with Metabolic Syndrome in a Gender-Specific Manner among NHANES Participants 1999-2014</vt:lpstr>
      <vt:lpstr>Background</vt:lpstr>
      <vt:lpstr>Methods</vt:lpstr>
      <vt:lpstr>PowerPoint Presentation</vt:lpstr>
      <vt:lpstr>PowerPoint Presentation</vt:lpstr>
      <vt:lpstr>Characteristics of Study Participants by Food Security Category </vt:lpstr>
      <vt:lpstr>Results</vt:lpstr>
      <vt:lpstr>Results</vt:lpstr>
      <vt:lpstr>Outcome and Exposure by Age and NHANES Cycle</vt:lpstr>
      <vt:lpstr>Discussion</vt:lpstr>
      <vt:lpstr>Strengths &amp; Limitations</vt:lpstr>
      <vt:lpstr>Public Health Implications</vt:lpstr>
      <vt:lpstr>Conclusions</vt:lpstr>
      <vt:lpstr>Acknowledgments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Between Food Insecurity and METABOLIC SYNDROME IN NHANES PARTICIPANTS 1999-2014 </dc:title>
  <dc:creator>Caroline Ledbetter</dc:creator>
  <cp:lastModifiedBy>Caroline Ledbetter</cp:lastModifiedBy>
  <cp:revision>41</cp:revision>
  <dcterms:created xsi:type="dcterms:W3CDTF">2017-04-11T17:18:49Z</dcterms:created>
  <dcterms:modified xsi:type="dcterms:W3CDTF">2017-05-14T18:02:27Z</dcterms:modified>
</cp:coreProperties>
</file>