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257" r:id="rId2"/>
    <p:sldId id="295" r:id="rId3"/>
    <p:sldId id="298" r:id="rId4"/>
    <p:sldId id="309" r:id="rId5"/>
    <p:sldId id="323" r:id="rId6"/>
    <p:sldId id="322" r:id="rId7"/>
    <p:sldId id="332" r:id="rId8"/>
    <p:sldId id="310" r:id="rId9"/>
    <p:sldId id="311" r:id="rId10"/>
    <p:sldId id="313" r:id="rId11"/>
    <p:sldId id="314" r:id="rId12"/>
    <p:sldId id="315" r:id="rId13"/>
    <p:sldId id="333" r:id="rId14"/>
    <p:sldId id="327" r:id="rId15"/>
    <p:sldId id="331" r:id="rId16"/>
    <p:sldId id="329" r:id="rId17"/>
    <p:sldId id="326" r:id="rId18"/>
    <p:sldId id="319" r:id="rId19"/>
    <p:sldId id="308" r:id="rId20"/>
    <p:sldId id="293"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hite, Alice" initials="WA" lastIdx="0" clrIdx="0">
    <p:extLst>
      <p:ext uri="{19B8F6BF-5375-455C-9EA6-DF929625EA0E}">
        <p15:presenceInfo xmlns:p15="http://schemas.microsoft.com/office/powerpoint/2012/main" userId="S-1-5-21-3931225680-1871015619-2963001510-129997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A7028"/>
    <a:srgbClr val="E4F141"/>
    <a:srgbClr val="F5F87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90" autoAdjust="0"/>
    <p:restoredTop sz="94259" autoAdjust="0"/>
  </p:normalViewPr>
  <p:slideViewPr>
    <p:cSldViewPr snapToGrid="0" snapToObjects="1">
      <p:cViewPr varScale="1">
        <p:scale>
          <a:sx n="68" d="100"/>
          <a:sy n="68" d="100"/>
        </p:scale>
        <p:origin x="1284" y="66"/>
      </p:cViewPr>
      <p:guideLst>
        <p:guide orient="horz" pos="2160"/>
        <p:guide pos="2880"/>
      </p:guideLst>
    </p:cSldViewPr>
  </p:slideViewPr>
  <p:notesTextViewPr>
    <p:cViewPr>
      <p:scale>
        <a:sx n="100" d="100"/>
        <a:sy n="100" d="100"/>
      </p:scale>
      <p:origin x="0" y="-54"/>
    </p:cViewPr>
  </p:notesTextViewPr>
  <p:notesViewPr>
    <p:cSldViewPr snapToGrid="0" snapToObjects="1">
      <p:cViewPr varScale="1">
        <p:scale>
          <a:sx n="76" d="100"/>
          <a:sy n="76" d="100"/>
        </p:scale>
        <p:origin x="2100"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F042DD-62B7-48FF-A335-C5152FFC264E}" type="datetimeFigureOut">
              <a:rPr lang="en-US" smtClean="0"/>
              <a:t>6/6/2017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661E0E-CCB4-4EB6-8488-A531A34D685A}" type="slidenum">
              <a:rPr lang="en-US" smtClean="0"/>
              <a:t>‹#›</a:t>
            </a:fld>
            <a:endParaRPr lang="en-US"/>
          </a:p>
        </p:txBody>
      </p:sp>
    </p:spTree>
    <p:extLst>
      <p:ext uri="{BB962C8B-B14F-4D97-AF65-F5344CB8AC3E}">
        <p14:creationId xmlns:p14="http://schemas.microsoft.com/office/powerpoint/2010/main" val="39418341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EF2371-0737-42B7-8CD2-B7C4C4151639}" type="datetimeFigureOut">
              <a:rPr lang="en-US" smtClean="0"/>
              <a:t>6/6/2017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F2EC20-27DC-47D7-A550-FE462C8C90D8}" type="slidenum">
              <a:rPr lang="en-US" smtClean="0"/>
              <a:t>‹#›</a:t>
            </a:fld>
            <a:endParaRPr lang="en-US"/>
          </a:p>
        </p:txBody>
      </p:sp>
    </p:spTree>
    <p:extLst>
      <p:ext uri="{BB962C8B-B14F-4D97-AF65-F5344CB8AC3E}">
        <p14:creationId xmlns:p14="http://schemas.microsoft.com/office/powerpoint/2010/main" val="1781219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Everyone. I’m Alice White</a:t>
            </a:r>
            <a:r>
              <a:rPr lang="en-US" baseline="0" dirty="0" smtClean="0"/>
              <a:t> from the Colorado Integrated Food Safety Center of Excellence, and I will be presenting on…</a:t>
            </a:r>
            <a:endParaRPr lang="en-US" dirty="0"/>
          </a:p>
        </p:txBody>
      </p:sp>
      <p:sp>
        <p:nvSpPr>
          <p:cNvPr id="4" name="Slide Number Placeholder 3"/>
          <p:cNvSpPr>
            <a:spLocks noGrp="1"/>
          </p:cNvSpPr>
          <p:nvPr>
            <p:ph type="sldNum" sz="quarter" idx="10"/>
          </p:nvPr>
        </p:nvSpPr>
        <p:spPr/>
        <p:txBody>
          <a:bodyPr/>
          <a:lstStyle/>
          <a:p>
            <a:fld id="{2CF2EC20-27DC-47D7-A550-FE462C8C90D8}" type="slidenum">
              <a:rPr lang="en-US" smtClean="0"/>
              <a:t>1</a:t>
            </a:fld>
            <a:endParaRPr lang="en-US"/>
          </a:p>
        </p:txBody>
      </p:sp>
    </p:spTree>
    <p:extLst>
      <p:ext uri="{BB962C8B-B14F-4D97-AF65-F5344CB8AC3E}">
        <p14:creationId xmlns:p14="http://schemas.microsoft.com/office/powerpoint/2010/main" val="3763961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Rot="1" noChangeAspect="1" noChangeArrowheads="1" noTextEdit="1"/>
          </p:cNvSpPr>
          <p:nvPr>
            <p:ph type="sldImg"/>
          </p:nvPr>
        </p:nvSpPr>
        <p:spPr>
          <a:solidFill>
            <a:srgbClr val="FFFFFF"/>
          </a:solidFill>
          <a:ln/>
        </p:spPr>
      </p:sp>
      <p:sp>
        <p:nvSpPr>
          <p:cNvPr id="26627"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1233882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Rot="1" noChangeAspect="1" noChangeArrowheads="1" noTextEdit="1"/>
          </p:cNvSpPr>
          <p:nvPr>
            <p:ph type="sldImg"/>
          </p:nvPr>
        </p:nvSpPr>
        <p:spPr>
          <a:solidFill>
            <a:srgbClr val="FFFFFF"/>
          </a:solidFill>
          <a:ln/>
        </p:spPr>
      </p:sp>
      <p:sp>
        <p:nvSpPr>
          <p:cNvPr id="28675"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a:t>
            </a:r>
            <a:r>
              <a:rPr lang="en-US" altLang="en-US" baseline="0" dirty="0" smtClean="0">
                <a:latin typeface="Times New Roman" panose="02020603050405020304" pitchFamily="18" charset="0"/>
                <a:cs typeface="Times New Roman" panose="02020603050405020304" pitchFamily="18" charset="0"/>
                <a:sym typeface="Times New Roman" panose="02020603050405020304" pitchFamily="18" charset="0"/>
              </a:rPr>
              <a:t>The median percent female was 50% for beef and dairy, and 65% for leafy outbreaks</a:t>
            </a:r>
          </a:p>
          <a:p>
            <a:pPr eaLnBrk="1" hangingPunct="1"/>
            <a:r>
              <a:rPr lang="en-US" altLang="en-US" baseline="0" dirty="0" smtClean="0">
                <a:latin typeface="Times New Roman" panose="02020603050405020304" pitchFamily="18" charset="0"/>
                <a:cs typeface="Times New Roman" panose="02020603050405020304" pitchFamily="18" charset="0"/>
                <a:sym typeface="Times New Roman" panose="02020603050405020304" pitchFamily="18" charset="0"/>
              </a:rPr>
              <a:t>-The median percentage age under 5 and age 5-19 were highest for dairy outbreaks </a:t>
            </a:r>
          </a:p>
          <a:p>
            <a:pPr eaLnBrk="1" hangingPunct="1"/>
            <a:r>
              <a:rPr lang="en-US" altLang="en-US" baseline="0" dirty="0" smtClean="0">
                <a:latin typeface="Times New Roman" panose="02020603050405020304" pitchFamily="18" charset="0"/>
                <a:cs typeface="Times New Roman" panose="02020603050405020304" pitchFamily="18" charset="0"/>
                <a:sym typeface="Times New Roman" panose="02020603050405020304" pitchFamily="18" charset="0"/>
              </a:rPr>
              <a:t>-Age 20-49 was highest for leafy outbreaks</a:t>
            </a:r>
          </a:p>
          <a:p>
            <a:pPr eaLnBrk="1" hangingPunct="1"/>
            <a:r>
              <a:rPr lang="en-US" altLang="en-US" baseline="0" dirty="0" smtClean="0">
                <a:latin typeface="Times New Roman" panose="02020603050405020304" pitchFamily="18" charset="0"/>
                <a:cs typeface="Times New Roman" panose="02020603050405020304" pitchFamily="18" charset="0"/>
                <a:sym typeface="Times New Roman" panose="02020603050405020304" pitchFamily="18" charset="0"/>
              </a:rPr>
              <a:t>-Age greater than 50 was similar for beef and leafy outbreaks, and low for dairy outbreaks</a:t>
            </a:r>
          </a:p>
          <a:p>
            <a:pPr eaLnBrk="1" hangingPunct="1"/>
            <a:r>
              <a:rPr lang="en-US" altLang="en-US" baseline="0" dirty="0" smtClean="0">
                <a:latin typeface="Times New Roman" panose="02020603050405020304" pitchFamily="18" charset="0"/>
                <a:cs typeface="Times New Roman" panose="02020603050405020304" pitchFamily="18" charset="0"/>
                <a:sym typeface="Times New Roman" panose="02020603050405020304" pitchFamily="18" charset="0"/>
              </a:rPr>
              <a:t>-The average number of ill cases was highest for leafy outbreaks, with a median of 18 cases</a:t>
            </a:r>
            <a:endPar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2522421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-Beef and dairy</a:t>
            </a:r>
            <a:r>
              <a:rPr lang="en-US" baseline="0" dirty="0" smtClean="0"/>
              <a:t> outbreaks occurred more often in a private home, whereas leafy outbreaks occurred more often in a non-private setting</a:t>
            </a:r>
          </a:p>
          <a:p>
            <a:r>
              <a:rPr lang="en-US" baseline="0" dirty="0" smtClean="0"/>
              <a:t>-Leafy outbreaks were more likely to be multistate</a:t>
            </a:r>
          </a:p>
          <a:p>
            <a:r>
              <a:rPr lang="en-US" baseline="0" dirty="0" smtClean="0"/>
              <a:t>-Leafy outbreaks were most likely to occur in fall</a:t>
            </a:r>
          </a:p>
          <a:p>
            <a:r>
              <a:rPr lang="en-US" baseline="0" dirty="0" smtClean="0"/>
              <a:t>Beef outbreaks were most likely to occur in the summer months</a:t>
            </a:r>
            <a:endParaRPr lang="en-US" dirty="0"/>
          </a:p>
        </p:txBody>
      </p:sp>
      <p:sp>
        <p:nvSpPr>
          <p:cNvPr id="4" name="Slide Number Placeholder 3"/>
          <p:cNvSpPr>
            <a:spLocks noGrp="1"/>
          </p:cNvSpPr>
          <p:nvPr>
            <p:ph type="sldNum" sz="quarter" idx="10"/>
          </p:nvPr>
        </p:nvSpPr>
        <p:spPr/>
        <p:txBody>
          <a:bodyPr/>
          <a:lstStyle/>
          <a:p>
            <a:fld id="{B0E5FCCF-6C15-43CF-9EB3-260764623DFD}" type="slidenum">
              <a:rPr lang="en-US" smtClean="0"/>
              <a:t>12</a:t>
            </a:fld>
            <a:endParaRPr lang="en-US"/>
          </a:p>
        </p:txBody>
      </p:sp>
    </p:spTree>
    <p:extLst>
      <p:ext uri="{BB962C8B-B14F-4D97-AF65-F5344CB8AC3E}">
        <p14:creationId xmlns:p14="http://schemas.microsoft.com/office/powerpoint/2010/main" val="975380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F2EC20-27DC-47D7-A550-FE462C8C90D8}" type="slidenum">
              <a:rPr lang="en-US" smtClean="0"/>
              <a:t>13</a:t>
            </a:fld>
            <a:endParaRPr lang="en-US"/>
          </a:p>
        </p:txBody>
      </p:sp>
    </p:spTree>
    <p:extLst>
      <p:ext uri="{BB962C8B-B14F-4D97-AF65-F5344CB8AC3E}">
        <p14:creationId xmlns:p14="http://schemas.microsoft.com/office/powerpoint/2010/main" val="741392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F2EC20-27DC-47D7-A550-FE462C8C90D8}" type="slidenum">
              <a:rPr lang="en-US" smtClean="0"/>
              <a:t>14</a:t>
            </a:fld>
            <a:endParaRPr lang="en-US"/>
          </a:p>
        </p:txBody>
      </p:sp>
    </p:spTree>
    <p:extLst>
      <p:ext uri="{BB962C8B-B14F-4D97-AF65-F5344CB8AC3E}">
        <p14:creationId xmlns:p14="http://schemas.microsoft.com/office/powerpoint/2010/main" val="1466380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F2EC20-27DC-47D7-A550-FE462C8C90D8}" type="slidenum">
              <a:rPr lang="en-US" smtClean="0"/>
              <a:t>16</a:t>
            </a:fld>
            <a:endParaRPr lang="en-US"/>
          </a:p>
        </p:txBody>
      </p:sp>
    </p:spTree>
    <p:extLst>
      <p:ext uri="{BB962C8B-B14F-4D97-AF65-F5344CB8AC3E}">
        <p14:creationId xmlns:p14="http://schemas.microsoft.com/office/powerpoint/2010/main" val="3669138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even having a simple reference for</a:t>
            </a:r>
            <a:r>
              <a:rPr lang="en-US" baseline="0" dirty="0" smtClean="0"/>
              <a:t> pathogen, serotype and most frequent foods is useful. The NORS team</a:t>
            </a:r>
            <a:endParaRPr lang="en-US" dirty="0"/>
          </a:p>
        </p:txBody>
      </p:sp>
      <p:sp>
        <p:nvSpPr>
          <p:cNvPr id="4" name="Slide Number Placeholder 3"/>
          <p:cNvSpPr>
            <a:spLocks noGrp="1"/>
          </p:cNvSpPr>
          <p:nvPr>
            <p:ph type="sldNum" sz="quarter" idx="10"/>
          </p:nvPr>
        </p:nvSpPr>
        <p:spPr/>
        <p:txBody>
          <a:bodyPr/>
          <a:lstStyle/>
          <a:p>
            <a:fld id="{2CF2EC20-27DC-47D7-A550-FE462C8C90D8}" type="slidenum">
              <a:rPr lang="en-US" smtClean="0"/>
              <a:t>17</a:t>
            </a:fld>
            <a:endParaRPr lang="en-US"/>
          </a:p>
        </p:txBody>
      </p:sp>
    </p:spTree>
    <p:extLst>
      <p:ext uri="{BB962C8B-B14F-4D97-AF65-F5344CB8AC3E}">
        <p14:creationId xmlns:p14="http://schemas.microsoft.com/office/powerpoint/2010/main" val="6479488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F2EC20-27DC-47D7-A550-FE462C8C90D8}" type="slidenum">
              <a:rPr lang="en-US" smtClean="0"/>
              <a:t>20</a:t>
            </a:fld>
            <a:endParaRPr lang="en-US"/>
          </a:p>
        </p:txBody>
      </p:sp>
    </p:spTree>
    <p:extLst>
      <p:ext uri="{BB962C8B-B14F-4D97-AF65-F5344CB8AC3E}">
        <p14:creationId xmlns:p14="http://schemas.microsoft.com/office/powerpoint/2010/main" val="445987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First,</a:t>
            </a:r>
            <a:r>
              <a:rPr lang="en-US" baseline="0" dirty="0" smtClean="0"/>
              <a:t> just a very brief background on the Integrated Food Safety Centers of Excellence, or </a:t>
            </a:r>
            <a:r>
              <a:rPr lang="en-US" baseline="0" dirty="0" err="1" smtClean="0"/>
              <a:t>CoEs</a:t>
            </a:r>
            <a:r>
              <a:rPr lang="en-US" baseline="0" dirty="0" smtClean="0"/>
              <a:t>. Elizabeth will go into more detail in the next presentation. Established in 2012, there are 6 </a:t>
            </a:r>
            <a:r>
              <a:rPr lang="en-US" baseline="0" dirty="0" err="1" smtClean="0"/>
              <a:t>CoEs</a:t>
            </a:r>
            <a:r>
              <a:rPr lang="en-US" baseline="0" dirty="0" smtClean="0"/>
              <a:t>, each of which is associated with a region and is a partnership between a state health department and an academic institution. </a:t>
            </a:r>
          </a:p>
          <a:p>
            <a:endParaRPr lang="en-US" dirty="0"/>
          </a:p>
        </p:txBody>
      </p:sp>
      <p:sp>
        <p:nvSpPr>
          <p:cNvPr id="4" name="Slide Number Placeholder 3"/>
          <p:cNvSpPr>
            <a:spLocks noGrp="1"/>
          </p:cNvSpPr>
          <p:nvPr>
            <p:ph type="sldNum" sz="quarter" idx="10"/>
          </p:nvPr>
        </p:nvSpPr>
        <p:spPr/>
        <p:txBody>
          <a:bodyPr/>
          <a:lstStyle/>
          <a:p>
            <a:fld id="{2CF2EC20-27DC-47D7-A550-FE462C8C90D8}" type="slidenum">
              <a:rPr lang="en-US" smtClean="0"/>
              <a:t>2</a:t>
            </a:fld>
            <a:endParaRPr lang="en-US"/>
          </a:p>
        </p:txBody>
      </p:sp>
    </p:spTree>
    <p:extLst>
      <p:ext uri="{BB962C8B-B14F-4D97-AF65-F5344CB8AC3E}">
        <p14:creationId xmlns:p14="http://schemas.microsoft.com/office/powerpoint/2010/main" val="1467289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overall goal </a:t>
            </a:r>
            <a:r>
              <a:rPr lang="en-US" baseline="0" dirty="0" smtClean="0"/>
              <a:t>of the </a:t>
            </a:r>
            <a:r>
              <a:rPr lang="en-US" baseline="0" dirty="0" err="1" smtClean="0"/>
              <a:t>CoEs</a:t>
            </a:r>
            <a:r>
              <a:rPr lang="en-US" baseline="0" dirty="0" smtClean="0"/>
              <a:t> is to…</a:t>
            </a:r>
            <a:endParaRPr lang="en-US" dirty="0" smtClean="0"/>
          </a:p>
          <a:p>
            <a:endParaRPr lang="en-US" dirty="0"/>
          </a:p>
        </p:txBody>
      </p:sp>
      <p:sp>
        <p:nvSpPr>
          <p:cNvPr id="4" name="Slide Number Placeholder 3"/>
          <p:cNvSpPr>
            <a:spLocks noGrp="1"/>
          </p:cNvSpPr>
          <p:nvPr>
            <p:ph type="sldNum" sz="quarter" idx="10"/>
          </p:nvPr>
        </p:nvSpPr>
        <p:spPr/>
        <p:txBody>
          <a:bodyPr/>
          <a:lstStyle/>
          <a:p>
            <a:fld id="{2CF2EC20-27DC-47D7-A550-FE462C8C90D8}" type="slidenum">
              <a:rPr lang="en-US" smtClean="0"/>
              <a:t>3</a:t>
            </a:fld>
            <a:endParaRPr lang="en-US"/>
          </a:p>
        </p:txBody>
      </p:sp>
    </p:spTree>
    <p:extLst>
      <p:ext uri="{BB962C8B-B14F-4D97-AF65-F5344CB8AC3E}">
        <p14:creationId xmlns:p14="http://schemas.microsoft.com/office/powerpoint/2010/main" val="2779070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Rot="1" noChangeAspect="1" noChangeArrowheads="1" noTextEdit="1"/>
          </p:cNvSpPr>
          <p:nvPr>
            <p:ph type="sldImg"/>
          </p:nvPr>
        </p:nvSpPr>
        <p:spPr>
          <a:solidFill>
            <a:srgbClr val="FFFFFF"/>
          </a:solidFill>
          <a:ln/>
        </p:spPr>
      </p:sp>
      <p:sp>
        <p:nvSpPr>
          <p:cNvPr id="17411"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Gill Sans" pitchFamily="2" charset="0"/>
              </a:rPr>
              <a:t>An area</a:t>
            </a:r>
            <a:r>
              <a:rPr lang="en-US" altLang="en-US" baseline="0" dirty="0" smtClean="0">
                <a:latin typeface="Gill Sans" pitchFamily="2" charset="0"/>
              </a:rPr>
              <a:t> of focus for the </a:t>
            </a:r>
            <a:r>
              <a:rPr lang="en-US" altLang="en-US" baseline="0" dirty="0" err="1" smtClean="0">
                <a:latin typeface="Gill Sans" pitchFamily="2" charset="0"/>
              </a:rPr>
              <a:t>CoEs</a:t>
            </a:r>
            <a:r>
              <a:rPr lang="en-US" altLang="en-US" baseline="0" dirty="0" smtClean="0">
                <a:latin typeface="Gill Sans" pitchFamily="2" charset="0"/>
              </a:rPr>
              <a:t> has been on unsolved outbreaks. As we all know, investigation findings help identify food safety interventions to prevent future illness and outbreaks by identifying pathogens and foods causing illness and the factors contributing to food contamination. Key to impacting food safety is identifying a food vehicle. However, nearly half of outbreaks don’t identify a food. </a:t>
            </a:r>
          </a:p>
          <a:p>
            <a:pPr eaLnBrk="1" hangingPunct="1"/>
            <a:endParaRPr lang="en-US" altLang="en-US" baseline="0" dirty="0" smtClean="0">
              <a:latin typeface="Gill Sans"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baseline="0" dirty="0" smtClean="0">
                <a:latin typeface="Gill Sans" pitchFamily="2" charset="0"/>
              </a:rPr>
              <a:t>In order to identify a food vehicle, you need to be  able to test a hypothesis, however you c</a:t>
            </a:r>
            <a:r>
              <a:rPr lang="en-US" altLang="en-US" dirty="0" smtClean="0">
                <a:latin typeface="Gill Sans" pitchFamily="2" charset="0"/>
              </a:rPr>
              <a:t>an’t test a hypothesis without</a:t>
            </a:r>
            <a:r>
              <a:rPr lang="en-US" altLang="en-US" baseline="0" dirty="0" smtClean="0">
                <a:latin typeface="Gill Sans" pitchFamily="2" charset="0"/>
              </a:rPr>
              <a:t> generating a good one. So how do you generate a good </a:t>
            </a:r>
            <a:r>
              <a:rPr lang="en-US" altLang="en-US" baseline="0" dirty="0" err="1" smtClean="0">
                <a:latin typeface="Gill Sans" pitchFamily="2" charset="0"/>
              </a:rPr>
              <a:t>hypohthesis</a:t>
            </a:r>
            <a:r>
              <a:rPr lang="en-US" altLang="en-US" baseline="0" dirty="0" smtClean="0">
                <a:latin typeface="Gill Sans" pitchFamily="2" charset="0"/>
              </a:rPr>
              <a:t>?</a:t>
            </a:r>
            <a:endParaRPr lang="en-US" altLang="en-US" dirty="0" smtClean="0">
              <a:latin typeface="Gill Sans" pitchFamily="2" charset="0"/>
            </a:endParaRPr>
          </a:p>
          <a:p>
            <a:pPr eaLnBrk="1" hangingPunct="1"/>
            <a:endParaRPr lang="en-US" altLang="en-US" dirty="0" smtClean="0">
              <a:latin typeface="Gill Sans" pitchFamily="2" charset="0"/>
            </a:endParaRPr>
          </a:p>
        </p:txBody>
      </p:sp>
    </p:spTree>
    <p:extLst>
      <p:ext uri="{BB962C8B-B14F-4D97-AF65-F5344CB8AC3E}">
        <p14:creationId xmlns:p14="http://schemas.microsoft.com/office/powerpoint/2010/main" val="3719852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xfrm>
            <a:off x="4143587" y="9119474"/>
            <a:ext cx="3169920" cy="480060"/>
          </a:xfrm>
          <a:prstGeom prst="rect">
            <a:avLst/>
          </a:prstGeom>
          <a:noFill/>
        </p:spPr>
        <p:txBody>
          <a:bodyPr lIns="96653" tIns="48326" rIns="96653" bIns="48326"/>
          <a:lstStyle/>
          <a:p>
            <a:fld id="{9853C55E-D031-46B0-B930-3E5B739C51AF}" type="slidenum">
              <a:rPr lang="en-US" smtClean="0">
                <a:latin typeface="Times New Roman" charset="0"/>
              </a:rPr>
              <a:pPr/>
              <a:t>5</a:t>
            </a:fld>
            <a:endParaRPr lang="en-US" dirty="0" smtClean="0">
              <a:latin typeface="Times New Roman"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r>
              <a:rPr lang="en-US" sz="1500" dirty="0" smtClean="0"/>
              <a:t>33 cases</a:t>
            </a:r>
          </a:p>
          <a:p>
            <a:pPr eaLnBrk="1" hangingPunct="1"/>
            <a:r>
              <a:rPr lang="en-US" sz="1500" dirty="0" smtClean="0"/>
              <a:t>Multistate</a:t>
            </a:r>
          </a:p>
          <a:p>
            <a:pPr eaLnBrk="1" hangingPunct="1"/>
            <a:r>
              <a:rPr lang="en-US" sz="1500" dirty="0" smtClean="0"/>
              <a:t>2012</a:t>
            </a:r>
          </a:p>
          <a:p>
            <a:pPr eaLnBrk="1" hangingPunct="1"/>
            <a:endParaRPr lang="en-US" sz="1500" dirty="0" smtClean="0"/>
          </a:p>
          <a:p>
            <a:pPr eaLnBrk="1" hangingPunct="1"/>
            <a:r>
              <a:rPr lang="en-US" sz="1500" dirty="0" smtClean="0"/>
              <a:t>Young women – and even with this small amount of information, some</a:t>
            </a:r>
            <a:r>
              <a:rPr lang="en-US" sz="1500" baseline="0" dirty="0" smtClean="0"/>
              <a:t> of you may already be hypothesizing in your heads… </a:t>
            </a:r>
            <a:endParaRPr lang="en-US" sz="1500" dirty="0" smtClean="0"/>
          </a:p>
        </p:txBody>
      </p:sp>
    </p:spTree>
    <p:extLst>
      <p:ext uri="{BB962C8B-B14F-4D97-AF65-F5344CB8AC3E}">
        <p14:creationId xmlns:p14="http://schemas.microsoft.com/office/powerpoint/2010/main" val="1561953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F2EC20-27DC-47D7-A550-FE462C8C90D8}" type="slidenum">
              <a:rPr lang="en-US" smtClean="0"/>
              <a:t>6</a:t>
            </a:fld>
            <a:endParaRPr lang="en-US"/>
          </a:p>
        </p:txBody>
      </p:sp>
    </p:spTree>
    <p:extLst>
      <p:ext uri="{BB962C8B-B14F-4D97-AF65-F5344CB8AC3E}">
        <p14:creationId xmlns:p14="http://schemas.microsoft.com/office/powerpoint/2010/main" val="334142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xfrm>
            <a:off x="4143587" y="9119474"/>
            <a:ext cx="3169920" cy="480060"/>
          </a:xfrm>
          <a:prstGeom prst="rect">
            <a:avLst/>
          </a:prstGeom>
          <a:noFill/>
        </p:spPr>
        <p:txBody>
          <a:bodyPr lIns="96653" tIns="48326" rIns="96653" bIns="48326"/>
          <a:lstStyle/>
          <a:p>
            <a:fld id="{9853C55E-D031-46B0-B930-3E5B739C51AF}" type="slidenum">
              <a:rPr lang="en-US" smtClean="0">
                <a:latin typeface="Times New Roman" charset="0"/>
              </a:rPr>
              <a:pPr/>
              <a:t>7</a:t>
            </a:fld>
            <a:endParaRPr lang="en-US" dirty="0" smtClean="0">
              <a:latin typeface="Times New Roman"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So</a:t>
            </a:r>
            <a:r>
              <a:rPr lang="en-US" sz="1600" baseline="0" dirty="0" smtClean="0"/>
              <a:t> leafy greens was the culprit in this outbreak, which may have crossed some of your minds given the demographics. We wanted to know, if we look at all past outbreaks, are demographics a </a:t>
            </a:r>
            <a:r>
              <a:rPr lang="en-US" sz="1600" baseline="0" smtClean="0"/>
              <a:t>good indicator?</a:t>
            </a:r>
            <a:endParaRPr lang="en-US" sz="16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BUT not</a:t>
            </a:r>
            <a:r>
              <a:rPr lang="en-US" sz="1600" baseline="0" dirty="0" smtClean="0"/>
              <a:t> everyone may have these resources easily accessible, especially the </a:t>
            </a:r>
            <a:r>
              <a:rPr lang="en-US" sz="1600" baseline="0" dirty="0" err="1" smtClean="0"/>
              <a:t>inistitutional</a:t>
            </a:r>
            <a:r>
              <a:rPr lang="en-US" sz="1600" baseline="0" dirty="0" smtClean="0"/>
              <a:t> knowledge and experience, so we started thinking about developing tools</a:t>
            </a:r>
            <a:endParaRPr lang="en-US" sz="1600" dirty="0" smtClean="0"/>
          </a:p>
          <a:p>
            <a:endParaRPr lang="en-US" sz="1600" dirty="0" smtClean="0"/>
          </a:p>
          <a:p>
            <a:pPr eaLnBrk="1" hangingPunct="1"/>
            <a:endParaRPr lang="en-US" sz="1500" dirty="0" smtClean="0"/>
          </a:p>
        </p:txBody>
      </p:sp>
    </p:spTree>
    <p:extLst>
      <p:ext uri="{BB962C8B-B14F-4D97-AF65-F5344CB8AC3E}">
        <p14:creationId xmlns:p14="http://schemas.microsoft.com/office/powerpoint/2010/main" val="2204662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started thinking about how can we take some of this institutional knowledge and turn it into a tool? The purpose of this project was to use existing outbreak data…</a:t>
            </a:r>
            <a:endParaRPr lang="en-US" baseline="0" dirty="0" smtClean="0"/>
          </a:p>
        </p:txBody>
      </p:sp>
      <p:sp>
        <p:nvSpPr>
          <p:cNvPr id="4" name="Slide Number Placeholder 3"/>
          <p:cNvSpPr>
            <a:spLocks noGrp="1"/>
          </p:cNvSpPr>
          <p:nvPr>
            <p:ph type="sldNum" sz="quarter" idx="10"/>
          </p:nvPr>
        </p:nvSpPr>
        <p:spPr/>
        <p:txBody>
          <a:bodyPr/>
          <a:lstStyle/>
          <a:p>
            <a:fld id="{B0E5FCCF-6C15-43CF-9EB3-260764623DFD}" type="slidenum">
              <a:rPr lang="en-US" smtClean="0"/>
              <a:t>8</a:t>
            </a:fld>
            <a:endParaRPr lang="en-US"/>
          </a:p>
        </p:txBody>
      </p:sp>
    </p:spTree>
    <p:extLst>
      <p:ext uri="{BB962C8B-B14F-4D97-AF65-F5344CB8AC3E}">
        <p14:creationId xmlns:p14="http://schemas.microsoft.com/office/powerpoint/2010/main" val="2888095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Rot="1" noChangeAspect="1" noChangeArrowheads="1" noTextEdit="1"/>
          </p:cNvSpPr>
          <p:nvPr>
            <p:ph type="sldImg"/>
          </p:nvPr>
        </p:nvSpPr>
        <p:spPr>
          <a:solidFill>
            <a:srgbClr val="FFFFFF"/>
          </a:solidFill>
          <a:ln/>
        </p:spPr>
      </p:sp>
      <p:sp>
        <p:nvSpPr>
          <p:cNvPr id="22531"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23401337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alphaModFix amt="97000"/>
            <a:lum/>
          </a:blip>
          <a:srcRect/>
          <a:tile tx="0" ty="0" sx="100000" sy="100000" flip="none" algn="tl"/>
        </a:blipFill>
        <a:effectLst/>
      </p:bgPr>
    </p:bg>
    <p:spTree>
      <p:nvGrpSpPr>
        <p:cNvPr id="1" name=""/>
        <p:cNvGrpSpPr/>
        <p:nvPr/>
      </p:nvGrpSpPr>
      <p:grpSpPr>
        <a:xfrm>
          <a:off x="0" y="0"/>
          <a:ext cx="0" cy="0"/>
          <a:chOff x="0" y="0"/>
          <a:chExt cx="0" cy="0"/>
        </a:xfrm>
      </p:grpSpPr>
      <p:pic>
        <p:nvPicPr>
          <p:cNvPr id="7" name="Picture 6" descr="Food safety PPT.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68384" cy="6876288"/>
          </a:xfrm>
          <a:prstGeom prst="rect">
            <a:avLst/>
          </a:prstGeom>
        </p:spPr>
      </p:pic>
      <p:sp>
        <p:nvSpPr>
          <p:cNvPr id="8" name="Title 1"/>
          <p:cNvSpPr>
            <a:spLocks noGrp="1"/>
          </p:cNvSpPr>
          <p:nvPr>
            <p:ph type="ctrTitle"/>
          </p:nvPr>
        </p:nvSpPr>
        <p:spPr>
          <a:xfrm>
            <a:off x="685800" y="2742785"/>
            <a:ext cx="7772400" cy="1470025"/>
          </a:xfrm>
        </p:spPr>
        <p:txBody>
          <a:bodyPr/>
          <a:lstStyle>
            <a:lvl1pPr>
              <a:defRPr b="1"/>
            </a:lvl1pPr>
          </a:lstStyle>
          <a:p>
            <a:r>
              <a:rPr lang="en-US" dirty="0" smtClean="0"/>
              <a:t>Click to edit Master title style</a:t>
            </a:r>
            <a:endParaRPr lang="en-US" dirty="0"/>
          </a:p>
        </p:txBody>
      </p:sp>
      <p:sp>
        <p:nvSpPr>
          <p:cNvPr id="9"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892241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descr="Food safety PPT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5390"/>
            <a:ext cx="9144000" cy="6638544"/>
          </a:xfrm>
          <a:prstGeom prst="rect">
            <a:avLst/>
          </a:prstGeom>
        </p:spPr>
      </p:pic>
      <p:sp>
        <p:nvSpPr>
          <p:cNvPr id="8" name="Title 1"/>
          <p:cNvSpPr>
            <a:spLocks noGrp="1"/>
          </p:cNvSpPr>
          <p:nvPr>
            <p:ph type="title"/>
          </p:nvPr>
        </p:nvSpPr>
        <p:spPr>
          <a:xfrm>
            <a:off x="487620" y="640080"/>
            <a:ext cx="8229600" cy="1143000"/>
          </a:xfrm>
        </p:spPr>
        <p:txBody>
          <a:bodyPr>
            <a:normAutofit/>
          </a:bodyPr>
          <a:lstStyle>
            <a:lvl1pPr>
              <a:defRPr sz="4000" b="1"/>
            </a:lvl1pPr>
          </a:lstStyle>
          <a:p>
            <a:r>
              <a:rPr lang="en-US" dirty="0" smtClean="0"/>
              <a:t>Click to edit Master title style</a:t>
            </a:r>
            <a:endParaRPr lang="en-US" dirty="0"/>
          </a:p>
        </p:txBody>
      </p:sp>
      <p:sp>
        <p:nvSpPr>
          <p:cNvPr id="9" name="Content Placeholder 2"/>
          <p:cNvSpPr>
            <a:spLocks noGrp="1"/>
          </p:cNvSpPr>
          <p:nvPr>
            <p:ph idx="1"/>
          </p:nvPr>
        </p:nvSpPr>
        <p:spPr>
          <a:xfrm>
            <a:off x="487620" y="1758973"/>
            <a:ext cx="8229600" cy="43965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315965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1FB9F3-1F9E-2249-8E9A-70B4C77C1D53}" type="datetimeFigureOut">
              <a:rPr lang="en-US" smtClean="0"/>
              <a:t>6/6/2017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B64A32-9CC9-B64C-A296-7F8146114E58}" type="slidenum">
              <a:rPr lang="en-US" smtClean="0"/>
              <a:t>‹#›</a:t>
            </a:fld>
            <a:endParaRPr lang="en-US"/>
          </a:p>
        </p:txBody>
      </p:sp>
    </p:spTree>
    <p:extLst>
      <p:ext uri="{BB962C8B-B14F-4D97-AF65-F5344CB8AC3E}">
        <p14:creationId xmlns:p14="http://schemas.microsoft.com/office/powerpoint/2010/main" val="1218656518"/>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3659" y="2062746"/>
            <a:ext cx="8426302" cy="2026808"/>
          </a:xfrm>
        </p:spPr>
        <p:txBody>
          <a:bodyPr>
            <a:noAutofit/>
          </a:bodyPr>
          <a:lstStyle/>
          <a:p>
            <a:pPr algn="l"/>
            <a:r>
              <a:rPr lang="en-US" sz="3600" dirty="0" smtClean="0"/>
              <a:t>Decision Tree Analysis to Predict Food Sources of Shiga Toxin-Producing Escherichia coli (STEC) Outbreaks using Demographic and Outbreak Characteristics, United States, 1998-2014</a:t>
            </a:r>
            <a:endParaRPr lang="en-US" sz="3600" dirty="0"/>
          </a:p>
        </p:txBody>
      </p:sp>
      <p:sp>
        <p:nvSpPr>
          <p:cNvPr id="7" name="Subtitle 2"/>
          <p:cNvSpPr txBox="1">
            <a:spLocks/>
          </p:cNvSpPr>
          <p:nvPr/>
        </p:nvSpPr>
        <p:spPr>
          <a:xfrm>
            <a:off x="313659" y="4532242"/>
            <a:ext cx="8426303" cy="1776663"/>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pPr>
            <a:r>
              <a:rPr lang="en-US" sz="3600" b="1" dirty="0" smtClean="0">
                <a:solidFill>
                  <a:schemeClr val="tx1">
                    <a:lumMod val="65000"/>
                    <a:lumOff val="35000"/>
                  </a:schemeClr>
                </a:solidFill>
              </a:rPr>
              <a:t>Alice White, MS</a:t>
            </a:r>
          </a:p>
          <a:p>
            <a:pPr algn="l">
              <a:spcBef>
                <a:spcPts val="600"/>
              </a:spcBef>
            </a:pPr>
            <a:r>
              <a:rPr lang="en-US" sz="2400" dirty="0" smtClean="0">
                <a:solidFill>
                  <a:schemeClr val="tx1">
                    <a:lumMod val="50000"/>
                    <a:lumOff val="50000"/>
                  </a:schemeClr>
                </a:solidFill>
              </a:rPr>
              <a:t>Colorado Integrated Food Safety Center of Excellence</a:t>
            </a:r>
          </a:p>
          <a:p>
            <a:pPr algn="l">
              <a:spcBef>
                <a:spcPts val="600"/>
              </a:spcBef>
            </a:pPr>
            <a:r>
              <a:rPr lang="en-US" sz="2400" dirty="0" smtClean="0">
                <a:solidFill>
                  <a:schemeClr val="tx1">
                    <a:lumMod val="50000"/>
                    <a:lumOff val="50000"/>
                  </a:schemeClr>
                </a:solidFill>
              </a:rPr>
              <a:t>CSTE Annual Conference, Boise ID, June 2017</a:t>
            </a:r>
          </a:p>
        </p:txBody>
      </p:sp>
    </p:spTree>
    <p:extLst>
      <p:ext uri="{BB962C8B-B14F-4D97-AF65-F5344CB8AC3E}">
        <p14:creationId xmlns:p14="http://schemas.microsoft.com/office/powerpoint/2010/main" val="5549407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eaLnBrk="1" hangingPunct="1"/>
            <a:r>
              <a:rPr lang="en-US" altLang="en-US" smtClean="0"/>
              <a:t>Results</a:t>
            </a:r>
          </a:p>
        </p:txBody>
      </p:sp>
      <p:sp>
        <p:nvSpPr>
          <p:cNvPr id="5" name="Rounded Rectangle 4"/>
          <p:cNvSpPr/>
          <p:nvPr/>
        </p:nvSpPr>
        <p:spPr bwMode="auto">
          <a:xfrm>
            <a:off x="1828800" y="1595229"/>
            <a:ext cx="2542032" cy="995942"/>
          </a:xfrm>
          <a:prstGeom prst="roundRect">
            <a:avLst/>
          </a:prstGeom>
          <a:solidFill>
            <a:srgbClr val="FFFFFF"/>
          </a:solidFill>
          <a:ln w="28575" cap="flat" cmpd="sng" algn="ctr">
            <a:solidFill>
              <a:sysClr val="windowText" lastClr="000000">
                <a:lumMod val="50000"/>
                <a:lumOff val="50000"/>
              </a:sysClr>
            </a:solidFill>
            <a:prstDash val="solid"/>
            <a:round/>
            <a:headEnd type="none" w="med" len="med"/>
            <a:tailEnd type="none" w="med" len="med"/>
          </a:ln>
          <a:effectLst/>
          <a:extLst/>
        </p:spPr>
        <p:txBody>
          <a:bodyPr lIns="45205" tIns="22603" rIns="45205" bIns="22603" anchor="ctr"/>
          <a:lstStyle/>
          <a:p>
            <a:pPr algn="ctr">
              <a:defRPr/>
            </a:pPr>
            <a:r>
              <a:rPr lang="en-US" dirty="0">
                <a:latin typeface="Arial" panose="020B0604020202020204" pitchFamily="34" charset="0"/>
                <a:ea typeface="MS PGothic" panose="020B0600070205080204" pitchFamily="34" charset="-128"/>
                <a:cs typeface="Arial" panose="020B0604020202020204" pitchFamily="34" charset="0"/>
              </a:rPr>
              <a:t>STEC Outbreaks, 1998-2014 (n=470)</a:t>
            </a:r>
            <a:endParaRPr lang="en-US" kern="0" dirty="0">
              <a:solidFill>
                <a:sysClr val="windowText" lastClr="000000"/>
              </a:solidFill>
              <a:latin typeface="Arial" panose="020B0604020202020204" pitchFamily="34" charset="0"/>
              <a:ea typeface="Times New Roman" panose="02020603050405020304" pitchFamily="18" charset="0"/>
              <a:cs typeface="Arial" panose="020B0604020202020204" pitchFamily="34" charset="0"/>
            </a:endParaRPr>
          </a:p>
        </p:txBody>
      </p:sp>
      <p:sp>
        <p:nvSpPr>
          <p:cNvPr id="8" name="Rounded Rectangle 7"/>
          <p:cNvSpPr/>
          <p:nvPr/>
        </p:nvSpPr>
        <p:spPr bwMode="auto">
          <a:xfrm>
            <a:off x="5431855" y="2307104"/>
            <a:ext cx="3118801" cy="1650468"/>
          </a:xfrm>
          <a:prstGeom prst="roundRect">
            <a:avLst/>
          </a:prstGeom>
          <a:solidFill>
            <a:srgbClr val="FFFFFF"/>
          </a:solidFill>
          <a:ln w="28575" cap="flat" cmpd="sng" algn="ctr">
            <a:solidFill>
              <a:sysClr val="windowText" lastClr="000000">
                <a:lumMod val="50000"/>
                <a:lumOff val="50000"/>
              </a:sysClr>
            </a:solidFill>
            <a:prstDash val="solid"/>
            <a:round/>
            <a:headEnd type="none" w="med" len="med"/>
            <a:tailEnd type="none" w="med" len="med"/>
          </a:ln>
          <a:effectLst/>
          <a:extLst/>
        </p:spPr>
        <p:txBody>
          <a:bodyPr lIns="45205" tIns="22603" rIns="45205" bIns="22603" anchor="ctr"/>
          <a:lstStyle/>
          <a:p>
            <a:pPr>
              <a:lnSpc>
                <a:spcPct val="130000"/>
              </a:lnSpc>
              <a:defRPr/>
            </a:pPr>
            <a:r>
              <a:rPr lang="en-US" dirty="0">
                <a:latin typeface="Arial" panose="020B0604020202020204" pitchFamily="34" charset="0"/>
                <a:ea typeface="MS PGothic" panose="020B0600070205080204" pitchFamily="34" charset="-128"/>
                <a:cs typeface="Arial" panose="020B0604020202020204" pitchFamily="34" charset="0"/>
              </a:rPr>
              <a:t>Undetermined food (n=153</a:t>
            </a:r>
            <a:r>
              <a:rPr lang="en-US" dirty="0" smtClean="0">
                <a:latin typeface="Arial" panose="020B0604020202020204" pitchFamily="34" charset="0"/>
                <a:ea typeface="MS PGothic" panose="020B0600070205080204" pitchFamily="34" charset="-128"/>
                <a:cs typeface="Arial" panose="020B0604020202020204" pitchFamily="34" charset="0"/>
              </a:rPr>
              <a:t>)</a:t>
            </a:r>
          </a:p>
          <a:p>
            <a:pPr>
              <a:lnSpc>
                <a:spcPct val="130000"/>
              </a:lnSpc>
              <a:defRPr/>
            </a:pPr>
            <a:r>
              <a:rPr lang="en-US" kern="0" dirty="0" smtClean="0">
                <a:solidFill>
                  <a:sysClr val="windowText" lastClr="000000"/>
                </a:solidFill>
                <a:latin typeface="Arial" panose="020B0604020202020204" pitchFamily="34" charset="0"/>
                <a:ea typeface="MS PGothic" panose="020B0600070205080204" pitchFamily="34" charset="-128"/>
                <a:cs typeface="Arial" panose="020B0604020202020204" pitchFamily="34" charset="0"/>
              </a:rPr>
              <a:t>Complex foods (n=80)</a:t>
            </a:r>
          </a:p>
          <a:p>
            <a:pPr>
              <a:lnSpc>
                <a:spcPct val="130000"/>
              </a:lnSpc>
              <a:defRPr/>
            </a:pPr>
            <a:r>
              <a:rPr lang="en-US" kern="0" dirty="0" smtClean="0">
                <a:solidFill>
                  <a:sysClr val="windowText" lastClr="000000"/>
                </a:solidFill>
                <a:latin typeface="Arial" panose="020B0604020202020204" pitchFamily="34" charset="0"/>
                <a:ea typeface="MS PGothic" panose="020B0600070205080204" pitchFamily="34" charset="-128"/>
                <a:cs typeface="Arial" panose="020B0604020202020204" pitchFamily="34" charset="0"/>
              </a:rPr>
              <a:t>Rare foods (n=31)</a:t>
            </a:r>
          </a:p>
          <a:p>
            <a:pPr>
              <a:lnSpc>
                <a:spcPct val="130000"/>
              </a:lnSpc>
              <a:defRPr/>
            </a:pPr>
            <a:r>
              <a:rPr lang="en-US" kern="0" dirty="0" smtClean="0">
                <a:solidFill>
                  <a:sysClr val="windowText" lastClr="000000"/>
                </a:solidFill>
                <a:latin typeface="Arial" panose="020B0604020202020204" pitchFamily="34" charset="0"/>
                <a:ea typeface="MS PGothic" panose="020B0600070205080204" pitchFamily="34" charset="-128"/>
                <a:cs typeface="Arial" panose="020B0604020202020204" pitchFamily="34" charset="0"/>
              </a:rPr>
              <a:t>Non-O157:H7 (n=15)</a:t>
            </a:r>
            <a:endParaRPr lang="en-US" kern="0" dirty="0">
              <a:solidFill>
                <a:sysClr val="windowText" lastClr="000000"/>
              </a:solidFill>
              <a:latin typeface="Arial" panose="020B0604020202020204" pitchFamily="34" charset="0"/>
              <a:ea typeface="Times New Roman" panose="02020603050405020304" pitchFamily="18" charset="0"/>
              <a:cs typeface="Arial" panose="020B0604020202020204" pitchFamily="34" charset="0"/>
            </a:endParaRPr>
          </a:p>
        </p:txBody>
      </p:sp>
      <p:cxnSp>
        <p:nvCxnSpPr>
          <p:cNvPr id="25614" name="Straight Arrow Connector 9"/>
          <p:cNvCxnSpPr>
            <a:cxnSpLocks noChangeShapeType="1"/>
            <a:stCxn id="5" idx="2"/>
            <a:endCxn id="25" idx="0"/>
          </p:cNvCxnSpPr>
          <p:nvPr/>
        </p:nvCxnSpPr>
        <p:spPr bwMode="auto">
          <a:xfrm>
            <a:off x="3099816" y="2591171"/>
            <a:ext cx="0" cy="1082334"/>
          </a:xfrm>
          <a:prstGeom prst="straightConnector1">
            <a:avLst/>
          </a:prstGeom>
          <a:noFill/>
          <a:ln w="28575" algn="ctr">
            <a:solidFill>
              <a:srgbClr val="595959"/>
            </a:solidFill>
            <a:miter lim="800000"/>
            <a:headEnd/>
            <a:tailEnd type="arrow" w="med" len="med"/>
          </a:ln>
          <a:extLst>
            <a:ext uri="{909E8E84-426E-40DD-AFC4-6F175D3DCCD1}">
              <a14:hiddenFill xmlns:a14="http://schemas.microsoft.com/office/drawing/2010/main">
                <a:noFill/>
              </a14:hiddenFill>
            </a:ext>
          </a:extLst>
        </p:spPr>
      </p:cxnSp>
      <p:cxnSp>
        <p:nvCxnSpPr>
          <p:cNvPr id="25617" name="Straight Arrow Connector 12"/>
          <p:cNvCxnSpPr>
            <a:cxnSpLocks noChangeShapeType="1"/>
            <a:endCxn id="8" idx="1"/>
          </p:cNvCxnSpPr>
          <p:nvPr/>
        </p:nvCxnSpPr>
        <p:spPr bwMode="auto">
          <a:xfrm>
            <a:off x="3080298" y="3132338"/>
            <a:ext cx="2351557" cy="0"/>
          </a:xfrm>
          <a:prstGeom prst="straightConnector1">
            <a:avLst/>
          </a:prstGeom>
          <a:noFill/>
          <a:ln w="28575" algn="ctr">
            <a:solidFill>
              <a:srgbClr val="595959"/>
            </a:solidFill>
            <a:miter lim="800000"/>
            <a:headEnd/>
            <a:tailEnd type="arrow" w="med" len="med"/>
          </a:ln>
          <a:extLst>
            <a:ext uri="{909E8E84-426E-40DD-AFC4-6F175D3DCCD1}">
              <a14:hiddenFill xmlns:a14="http://schemas.microsoft.com/office/drawing/2010/main">
                <a:noFill/>
              </a14:hiddenFill>
            </a:ext>
          </a:extLst>
        </p:spPr>
      </p:cxnSp>
      <p:sp>
        <p:nvSpPr>
          <p:cNvPr id="25" name="Rounded Rectangle 24"/>
          <p:cNvSpPr/>
          <p:nvPr/>
        </p:nvSpPr>
        <p:spPr>
          <a:xfrm>
            <a:off x="1828800" y="3673505"/>
            <a:ext cx="2542032" cy="646346"/>
          </a:xfrm>
          <a:prstGeom prst="roundRect">
            <a:avLst/>
          </a:prstGeom>
          <a:solidFill>
            <a:schemeClr val="accent2"/>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2642" tIns="71321" rIns="142642" bIns="71321" numCol="1" spcCol="0" rtlCol="0" fromWordArt="0" anchor="ctr" anchorCtr="0" forceAA="0" compatLnSpc="1">
            <a:prstTxWarp prst="textNoShape">
              <a:avLst/>
            </a:prstTxWarp>
            <a:noAutofit/>
          </a:bodyPr>
          <a:lstStyle/>
          <a:p>
            <a:pPr algn="ctr"/>
            <a:r>
              <a:rPr lang="en-US" sz="2200" b="1" dirty="0" smtClean="0">
                <a:solidFill>
                  <a:schemeClr val="bg1"/>
                </a:solidFill>
              </a:rPr>
              <a:t>119 BEEF</a:t>
            </a:r>
            <a:endParaRPr lang="en-US" sz="2200" b="1" dirty="0">
              <a:solidFill>
                <a:schemeClr val="bg1"/>
              </a:solidFill>
            </a:endParaRPr>
          </a:p>
        </p:txBody>
      </p:sp>
      <p:sp>
        <p:nvSpPr>
          <p:cNvPr id="26" name="Rounded Rectangle 25"/>
          <p:cNvSpPr/>
          <p:nvPr/>
        </p:nvSpPr>
        <p:spPr>
          <a:xfrm>
            <a:off x="1828800" y="5413164"/>
            <a:ext cx="2538135" cy="646346"/>
          </a:xfrm>
          <a:prstGeom prst="roundRect">
            <a:avLst/>
          </a:prstGeom>
          <a:solidFill>
            <a:schemeClr val="accent3">
              <a:lumMod val="75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2642" tIns="71321" rIns="142642" bIns="71321" numCol="1" spcCol="0" rtlCol="0" fromWordArt="0" anchor="ctr" anchorCtr="0" forceAA="0" compatLnSpc="1">
            <a:prstTxWarp prst="textNoShape">
              <a:avLst/>
            </a:prstTxWarp>
            <a:noAutofit/>
          </a:bodyPr>
          <a:lstStyle/>
          <a:p>
            <a:pPr algn="ctr"/>
            <a:r>
              <a:rPr lang="en-US" sz="2200" b="1" dirty="0" smtClean="0">
                <a:solidFill>
                  <a:schemeClr val="bg1"/>
                </a:solidFill>
              </a:rPr>
              <a:t>39 LEAFY GREENS</a:t>
            </a:r>
            <a:endParaRPr lang="en-US" sz="2200" b="1" dirty="0">
              <a:solidFill>
                <a:schemeClr val="bg1"/>
              </a:solidFill>
            </a:endParaRPr>
          </a:p>
        </p:txBody>
      </p:sp>
      <p:cxnSp>
        <p:nvCxnSpPr>
          <p:cNvPr id="38" name="Straight Connector 37"/>
          <p:cNvCxnSpPr>
            <a:stCxn id="25" idx="2"/>
            <a:endCxn id="26" idx="0"/>
          </p:cNvCxnSpPr>
          <p:nvPr/>
        </p:nvCxnSpPr>
        <p:spPr>
          <a:xfrm flipH="1">
            <a:off x="3097868" y="4319851"/>
            <a:ext cx="1948" cy="1093313"/>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sp>
        <p:nvSpPr>
          <p:cNvPr id="24" name="Rounded Rectangle 23"/>
          <p:cNvSpPr/>
          <p:nvPr/>
        </p:nvSpPr>
        <p:spPr>
          <a:xfrm>
            <a:off x="1828800" y="4524893"/>
            <a:ext cx="2542032" cy="646346"/>
          </a:xfrm>
          <a:prstGeom prst="roundRect">
            <a:avLst/>
          </a:prstGeom>
          <a:solidFill>
            <a:schemeClr val="bg2">
              <a:lumMod val="50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2642" tIns="71321" rIns="142642" bIns="71321" numCol="1" spcCol="0" rtlCol="0" fromWordArt="0" anchor="ctr" anchorCtr="0" forceAA="0" compatLnSpc="1">
            <a:prstTxWarp prst="textNoShape">
              <a:avLst/>
            </a:prstTxWarp>
            <a:noAutofit/>
          </a:bodyPr>
          <a:lstStyle/>
          <a:p>
            <a:pPr algn="ctr"/>
            <a:r>
              <a:rPr lang="en-US" sz="2200" b="1" dirty="0" smtClean="0">
                <a:solidFill>
                  <a:schemeClr val="bg1"/>
                </a:solidFill>
              </a:rPr>
              <a:t>25 DAIRY</a:t>
            </a:r>
            <a:endParaRPr lang="en-US" sz="2200" b="1" dirty="0">
              <a:solidFill>
                <a:schemeClr val="bg1"/>
              </a:solidFill>
            </a:endParaRPr>
          </a:p>
        </p:txBody>
      </p:sp>
    </p:spTree>
    <p:extLst>
      <p:ext uri="{BB962C8B-B14F-4D97-AF65-F5344CB8AC3E}">
        <p14:creationId xmlns:p14="http://schemas.microsoft.com/office/powerpoint/2010/main" val="1674089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p:txBody>
          <a:bodyPr/>
          <a:lstStyle/>
          <a:p>
            <a:pPr eaLnBrk="1" hangingPunct="1"/>
            <a:r>
              <a:rPr lang="en-US" altLang="en-US" dirty="0" smtClean="0"/>
              <a:t>Univariate Results</a:t>
            </a:r>
          </a:p>
        </p:txBody>
      </p:sp>
      <p:graphicFrame>
        <p:nvGraphicFramePr>
          <p:cNvPr id="2" name="Table 1"/>
          <p:cNvGraphicFramePr>
            <a:graphicFrameLocks noGrp="1"/>
          </p:cNvGraphicFramePr>
          <p:nvPr>
            <p:extLst/>
          </p:nvPr>
        </p:nvGraphicFramePr>
        <p:xfrm>
          <a:off x="457200" y="1844777"/>
          <a:ext cx="8476489" cy="3714673"/>
        </p:xfrm>
        <a:graphic>
          <a:graphicData uri="http://schemas.openxmlformats.org/drawingml/2006/table">
            <a:tbl>
              <a:tblPr firstRow="1" firstCol="1" bandRow="1">
                <a:tableStyleId>{9D7B26C5-4107-4FEC-AEDC-1716B250A1EF}</a:tableStyleId>
              </a:tblPr>
              <a:tblGrid>
                <a:gridCol w="2388829"/>
                <a:gridCol w="1521487"/>
                <a:gridCol w="1522343"/>
                <a:gridCol w="1521487"/>
                <a:gridCol w="1522343"/>
              </a:tblGrid>
              <a:tr h="360084">
                <a:tc>
                  <a:txBody>
                    <a:bodyPr/>
                    <a:lstStyle/>
                    <a:p>
                      <a:pPr marL="0" marR="0" algn="l">
                        <a:lnSpc>
                          <a:spcPct val="114000"/>
                        </a:lnSpc>
                        <a:spcBef>
                          <a:spcPts val="0"/>
                        </a:spcBef>
                        <a:spcAft>
                          <a:spcPts val="0"/>
                        </a:spcAft>
                      </a:pPr>
                      <a:r>
                        <a:rPr lang="en-US" sz="1800" dirty="0" smtClean="0">
                          <a:effectLst/>
                          <a:latin typeface="Arial" panose="020B0604020202020204" pitchFamily="34" charset="0"/>
                          <a:ea typeface="Calibri" panose="020F0502020204030204" pitchFamily="34" charset="0"/>
                          <a:cs typeface="Arial" panose="020B0604020202020204" pitchFamily="34" charset="0"/>
                        </a:rPr>
                        <a:t>Predictor</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4000"/>
                        </a:lnSpc>
                        <a:spcBef>
                          <a:spcPts val="0"/>
                        </a:spcBef>
                        <a:spcAft>
                          <a:spcPts val="0"/>
                        </a:spcAft>
                      </a:pPr>
                      <a:r>
                        <a:rPr lang="en-US" sz="1800" dirty="0" smtClean="0">
                          <a:effectLst/>
                          <a:latin typeface="Arial" panose="020B0604020202020204" pitchFamily="34" charset="0"/>
                          <a:ea typeface="Calibri" panose="020F0502020204030204" pitchFamily="34" charset="0"/>
                          <a:cs typeface="Arial" panose="020B0604020202020204" pitchFamily="34" charset="0"/>
                        </a:rPr>
                        <a:t>Beef</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4000"/>
                        </a:lnSpc>
                        <a:spcBef>
                          <a:spcPts val="0"/>
                        </a:spcBef>
                        <a:spcAft>
                          <a:spcPts val="0"/>
                        </a:spcAft>
                      </a:pPr>
                      <a:r>
                        <a:rPr lang="en-US" sz="1800" dirty="0" smtClean="0">
                          <a:effectLst/>
                          <a:latin typeface="Arial" panose="020B0604020202020204" pitchFamily="34" charset="0"/>
                          <a:ea typeface="Calibri" panose="020F0502020204030204" pitchFamily="34" charset="0"/>
                          <a:cs typeface="Arial" panose="020B0604020202020204" pitchFamily="34" charset="0"/>
                        </a:rPr>
                        <a:t>Dairy</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4000"/>
                        </a:lnSpc>
                        <a:spcBef>
                          <a:spcPts val="0"/>
                        </a:spcBef>
                        <a:spcAft>
                          <a:spcPts val="0"/>
                        </a:spcAft>
                      </a:pPr>
                      <a:r>
                        <a:rPr lang="en-US" sz="1800" dirty="0" smtClean="0">
                          <a:effectLst/>
                          <a:latin typeface="Arial" panose="020B0604020202020204" pitchFamily="34" charset="0"/>
                          <a:ea typeface="Calibri" panose="020F0502020204030204" pitchFamily="34" charset="0"/>
                          <a:cs typeface="Arial" panose="020B0604020202020204" pitchFamily="34" charset="0"/>
                        </a:rPr>
                        <a:t>Leafy</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4000"/>
                        </a:lnSpc>
                        <a:spcBef>
                          <a:spcPts val="0"/>
                        </a:spcBef>
                        <a:spcAft>
                          <a:spcPts val="0"/>
                        </a:spcAft>
                      </a:pPr>
                      <a:r>
                        <a:rPr lang="en-US" sz="1800" dirty="0" smtClean="0">
                          <a:effectLst/>
                          <a:latin typeface="Arial" panose="020B0604020202020204" pitchFamily="34" charset="0"/>
                          <a:ea typeface="Calibri" panose="020F0502020204030204" pitchFamily="34" charset="0"/>
                          <a:cs typeface="Arial" panose="020B0604020202020204" pitchFamily="34" charset="0"/>
                        </a:rPr>
                        <a:t>P value</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r>
              <a:tr h="360084">
                <a:tc>
                  <a:txBody>
                    <a:bodyPr/>
                    <a:lstStyle/>
                    <a:p>
                      <a:pPr marL="0" marR="0" algn="l">
                        <a:lnSpc>
                          <a:spcPct val="114000"/>
                        </a:lnSpc>
                        <a:spcBef>
                          <a:spcPts val="0"/>
                        </a:spcBef>
                        <a:spcAft>
                          <a:spcPts val="0"/>
                        </a:spcAft>
                      </a:pPr>
                      <a:r>
                        <a:rPr lang="en-US" sz="1800" dirty="0">
                          <a:effectLst/>
                          <a:latin typeface="Arial" panose="020B0604020202020204" pitchFamily="34" charset="0"/>
                          <a:cs typeface="Arial" panose="020B0604020202020204" pitchFamily="34" charset="0"/>
                        </a:rPr>
                        <a:t>Gender *</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noFill/>
                  </a:tcPr>
                </a:tc>
                <a:tc>
                  <a:txBody>
                    <a:bodyPr/>
                    <a:lstStyle/>
                    <a:p>
                      <a:pPr marL="0" marR="0" algn="ctr">
                        <a:lnSpc>
                          <a:spcPct val="114000"/>
                        </a:lnSpc>
                        <a:spcBef>
                          <a:spcPts val="0"/>
                        </a:spcBef>
                        <a:spcAft>
                          <a:spcPts val="0"/>
                        </a:spcAft>
                      </a:pPr>
                      <a:r>
                        <a:rPr lang="en-US" sz="1800">
                          <a:effectLst/>
                          <a:latin typeface="Arial" panose="020B0604020202020204" pitchFamily="34" charset="0"/>
                          <a:cs typeface="Arial" panose="020B0604020202020204" pitchFamily="34" charset="0"/>
                        </a:rPr>
                        <a:t> </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noFill/>
                  </a:tcPr>
                </a:tc>
                <a:tc>
                  <a:txBody>
                    <a:bodyPr/>
                    <a:lstStyle/>
                    <a:p>
                      <a:pPr marL="0" marR="0" algn="ctr">
                        <a:lnSpc>
                          <a:spcPct val="114000"/>
                        </a:lnSpc>
                        <a:spcBef>
                          <a:spcPts val="0"/>
                        </a:spcBef>
                        <a:spcAft>
                          <a:spcPts val="0"/>
                        </a:spcAft>
                      </a:pPr>
                      <a:r>
                        <a:rPr lang="en-US" sz="1800">
                          <a:effectLst/>
                          <a:latin typeface="Arial" panose="020B0604020202020204" pitchFamily="34" charset="0"/>
                          <a:cs typeface="Arial" panose="020B0604020202020204" pitchFamily="34" charset="0"/>
                        </a:rPr>
                        <a:t> </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noFill/>
                  </a:tcPr>
                </a:tc>
                <a:tc>
                  <a:txBody>
                    <a:bodyPr/>
                    <a:lstStyle/>
                    <a:p>
                      <a:pPr marL="0" marR="0" algn="ctr">
                        <a:lnSpc>
                          <a:spcPct val="114000"/>
                        </a:lnSpc>
                        <a:spcBef>
                          <a:spcPts val="0"/>
                        </a:spcBef>
                        <a:spcAft>
                          <a:spcPts val="0"/>
                        </a:spcAft>
                      </a:pPr>
                      <a:r>
                        <a:rPr lang="en-US" sz="1800">
                          <a:effectLst/>
                          <a:latin typeface="Arial" panose="020B0604020202020204" pitchFamily="34" charset="0"/>
                          <a:cs typeface="Arial" panose="020B0604020202020204" pitchFamily="34" charset="0"/>
                        </a:rPr>
                        <a:t> </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noFill/>
                  </a:tcPr>
                </a:tc>
                <a:tc>
                  <a:txBody>
                    <a:bodyPr/>
                    <a:lstStyle/>
                    <a:p>
                      <a:pPr marL="0" marR="0" algn="ctr">
                        <a:lnSpc>
                          <a:spcPct val="114000"/>
                        </a:lnSpc>
                        <a:spcBef>
                          <a:spcPts val="0"/>
                        </a:spcBef>
                        <a:spcAft>
                          <a:spcPts val="0"/>
                        </a:spcAft>
                      </a:pPr>
                      <a:r>
                        <a:rPr lang="en-US" sz="1800" dirty="0">
                          <a:effectLst/>
                          <a:latin typeface="Arial" panose="020B0604020202020204" pitchFamily="34" charset="0"/>
                          <a:cs typeface="Arial" panose="020B0604020202020204" pitchFamily="34" charset="0"/>
                        </a:rPr>
                        <a:t> </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noFill/>
                  </a:tcPr>
                </a:tc>
              </a:tr>
              <a:tr h="360084">
                <a:tc>
                  <a:txBody>
                    <a:bodyPr/>
                    <a:lstStyle/>
                    <a:p>
                      <a:pPr marL="0" marR="0" algn="l">
                        <a:lnSpc>
                          <a:spcPct val="114000"/>
                        </a:lnSpc>
                        <a:spcBef>
                          <a:spcPts val="0"/>
                        </a:spcBef>
                        <a:spcAft>
                          <a:spcPts val="0"/>
                        </a:spcAft>
                      </a:pPr>
                      <a:r>
                        <a:rPr lang="en-US" sz="1800" b="0" dirty="0">
                          <a:effectLst/>
                          <a:latin typeface="Arial" panose="020B0604020202020204" pitchFamily="34" charset="0"/>
                          <a:cs typeface="Arial" panose="020B0604020202020204" pitchFamily="34" charset="0"/>
                        </a:rPr>
                        <a:t>    % Female</a:t>
                      </a:r>
                      <a:endParaRPr lang="en-US" sz="1800" b="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B w="12700" cap="flat" cmpd="sng" algn="ctr">
                      <a:solidFill>
                        <a:schemeClr val="bg1">
                          <a:lumMod val="85000"/>
                        </a:schemeClr>
                      </a:solidFill>
                      <a:prstDash val="solid"/>
                      <a:round/>
                      <a:headEnd type="none" w="med" len="med"/>
                      <a:tailEnd type="none" w="med" len="med"/>
                    </a:lnB>
                  </a:tcPr>
                </a:tc>
                <a:tc>
                  <a:txBody>
                    <a:bodyPr/>
                    <a:lstStyle/>
                    <a:p>
                      <a:pPr marL="0" marR="0" algn="ctr">
                        <a:lnSpc>
                          <a:spcPct val="114000"/>
                        </a:lnSpc>
                        <a:spcBef>
                          <a:spcPts val="0"/>
                        </a:spcBef>
                        <a:spcAft>
                          <a:spcPts val="0"/>
                        </a:spcAft>
                      </a:pPr>
                      <a:r>
                        <a:rPr lang="en-US" sz="1800" dirty="0">
                          <a:effectLst/>
                          <a:latin typeface="Arial" panose="020B0604020202020204" pitchFamily="34" charset="0"/>
                          <a:cs typeface="Arial" panose="020B0604020202020204" pitchFamily="34" charset="0"/>
                        </a:rPr>
                        <a:t>50 (34-70)</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B w="12700" cap="flat" cmpd="sng" algn="ctr">
                      <a:solidFill>
                        <a:schemeClr val="bg1">
                          <a:lumMod val="85000"/>
                        </a:schemeClr>
                      </a:solidFill>
                      <a:prstDash val="solid"/>
                      <a:round/>
                      <a:headEnd type="none" w="med" len="med"/>
                      <a:tailEnd type="none" w="med" len="med"/>
                    </a:lnB>
                  </a:tcPr>
                </a:tc>
                <a:tc>
                  <a:txBody>
                    <a:bodyPr/>
                    <a:lstStyle/>
                    <a:p>
                      <a:pPr marL="0" marR="0" algn="ctr">
                        <a:lnSpc>
                          <a:spcPct val="114000"/>
                        </a:lnSpc>
                        <a:spcBef>
                          <a:spcPts val="0"/>
                        </a:spcBef>
                        <a:spcAft>
                          <a:spcPts val="0"/>
                        </a:spcAft>
                      </a:pPr>
                      <a:r>
                        <a:rPr lang="en-US" sz="1800" dirty="0">
                          <a:effectLst/>
                          <a:latin typeface="Arial" panose="020B0604020202020204" pitchFamily="34" charset="0"/>
                          <a:cs typeface="Arial" panose="020B0604020202020204" pitchFamily="34" charset="0"/>
                        </a:rPr>
                        <a:t>50 (33-67)</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B w="12700" cap="flat" cmpd="sng" algn="ctr">
                      <a:solidFill>
                        <a:schemeClr val="bg1">
                          <a:lumMod val="85000"/>
                        </a:schemeClr>
                      </a:solidFill>
                      <a:prstDash val="solid"/>
                      <a:round/>
                      <a:headEnd type="none" w="med" len="med"/>
                      <a:tailEnd type="none" w="med" len="med"/>
                    </a:lnB>
                  </a:tcPr>
                </a:tc>
                <a:tc>
                  <a:txBody>
                    <a:bodyPr/>
                    <a:lstStyle/>
                    <a:p>
                      <a:pPr marL="0" marR="0" algn="ctr">
                        <a:lnSpc>
                          <a:spcPct val="114000"/>
                        </a:lnSpc>
                        <a:spcBef>
                          <a:spcPts val="0"/>
                        </a:spcBef>
                        <a:spcAft>
                          <a:spcPts val="0"/>
                        </a:spcAft>
                      </a:pPr>
                      <a:r>
                        <a:rPr lang="en-US" sz="1800" dirty="0">
                          <a:effectLst/>
                          <a:latin typeface="Arial" panose="020B0604020202020204" pitchFamily="34" charset="0"/>
                          <a:cs typeface="Arial" panose="020B0604020202020204" pitchFamily="34" charset="0"/>
                        </a:rPr>
                        <a:t>64 (56-74)</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B w="12700" cap="flat" cmpd="sng" algn="ctr">
                      <a:solidFill>
                        <a:schemeClr val="bg1">
                          <a:lumMod val="85000"/>
                        </a:schemeClr>
                      </a:solidFill>
                      <a:prstDash val="solid"/>
                      <a:round/>
                      <a:headEnd type="none" w="med" len="med"/>
                      <a:tailEnd type="none" w="med" len="med"/>
                    </a:lnB>
                  </a:tcPr>
                </a:tc>
                <a:tc>
                  <a:txBody>
                    <a:bodyPr/>
                    <a:lstStyle/>
                    <a:p>
                      <a:pPr marL="0" marR="0" algn="ctr">
                        <a:lnSpc>
                          <a:spcPct val="114000"/>
                        </a:lnSpc>
                        <a:spcBef>
                          <a:spcPts val="0"/>
                        </a:spcBef>
                        <a:spcAft>
                          <a:spcPts val="0"/>
                        </a:spcAft>
                      </a:pPr>
                      <a:r>
                        <a:rPr lang="en-US" sz="1800" dirty="0">
                          <a:effectLst/>
                          <a:latin typeface="Arial" panose="020B0604020202020204" pitchFamily="34" charset="0"/>
                          <a:cs typeface="Arial" panose="020B0604020202020204" pitchFamily="34" charset="0"/>
                        </a:rPr>
                        <a:t>0.009</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B w="12700" cap="flat" cmpd="sng" algn="ctr">
                      <a:solidFill>
                        <a:schemeClr val="bg1">
                          <a:lumMod val="85000"/>
                        </a:schemeClr>
                      </a:solidFill>
                      <a:prstDash val="solid"/>
                      <a:round/>
                      <a:headEnd type="none" w="med" len="med"/>
                      <a:tailEnd type="none" w="med" len="med"/>
                    </a:lnB>
                  </a:tcPr>
                </a:tc>
              </a:tr>
              <a:tr h="360084">
                <a:tc>
                  <a:txBody>
                    <a:bodyPr/>
                    <a:lstStyle/>
                    <a:p>
                      <a:pPr marL="0" marR="0" algn="l">
                        <a:lnSpc>
                          <a:spcPct val="114000"/>
                        </a:lnSpc>
                        <a:spcBef>
                          <a:spcPts val="0"/>
                        </a:spcBef>
                        <a:spcAft>
                          <a:spcPts val="0"/>
                        </a:spcAft>
                      </a:pPr>
                      <a:r>
                        <a:rPr lang="en-US" sz="1800" dirty="0">
                          <a:effectLst/>
                          <a:latin typeface="Arial" panose="020B0604020202020204" pitchFamily="34" charset="0"/>
                          <a:cs typeface="Arial" panose="020B0604020202020204" pitchFamily="34" charset="0"/>
                        </a:rPr>
                        <a:t>Age (years) *</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T w="12700" cap="flat" cmpd="sng" algn="ctr">
                      <a:solidFill>
                        <a:schemeClr val="bg1">
                          <a:lumMod val="85000"/>
                        </a:schemeClr>
                      </a:solidFill>
                      <a:prstDash val="solid"/>
                      <a:round/>
                      <a:headEnd type="none" w="med" len="med"/>
                      <a:tailEnd type="none" w="med" len="med"/>
                    </a:lnT>
                    <a:noFill/>
                  </a:tcPr>
                </a:tc>
                <a:tc>
                  <a:txBody>
                    <a:bodyPr/>
                    <a:lstStyle/>
                    <a:p>
                      <a:pPr marL="0" marR="0" algn="ctr">
                        <a:lnSpc>
                          <a:spcPct val="114000"/>
                        </a:lnSpc>
                        <a:spcBef>
                          <a:spcPts val="0"/>
                        </a:spcBef>
                        <a:spcAft>
                          <a:spcPts val="0"/>
                        </a:spcAft>
                      </a:pPr>
                      <a:r>
                        <a:rPr lang="en-US" sz="1800">
                          <a:effectLst/>
                          <a:latin typeface="Arial" panose="020B0604020202020204" pitchFamily="34" charset="0"/>
                          <a:cs typeface="Arial" panose="020B0604020202020204" pitchFamily="34" charset="0"/>
                        </a:rPr>
                        <a:t> </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T w="12700" cap="flat" cmpd="sng" algn="ctr">
                      <a:solidFill>
                        <a:schemeClr val="bg1">
                          <a:lumMod val="85000"/>
                        </a:schemeClr>
                      </a:solidFill>
                      <a:prstDash val="solid"/>
                      <a:round/>
                      <a:headEnd type="none" w="med" len="med"/>
                      <a:tailEnd type="none" w="med" len="med"/>
                    </a:lnT>
                    <a:noFill/>
                  </a:tcPr>
                </a:tc>
                <a:tc>
                  <a:txBody>
                    <a:bodyPr/>
                    <a:lstStyle/>
                    <a:p>
                      <a:pPr marL="0" marR="0" algn="ctr">
                        <a:lnSpc>
                          <a:spcPct val="114000"/>
                        </a:lnSpc>
                        <a:spcBef>
                          <a:spcPts val="0"/>
                        </a:spcBef>
                        <a:spcAft>
                          <a:spcPts val="0"/>
                        </a:spcAft>
                      </a:pPr>
                      <a:r>
                        <a:rPr lang="en-US" sz="1800">
                          <a:effectLst/>
                          <a:latin typeface="Arial" panose="020B0604020202020204" pitchFamily="34" charset="0"/>
                          <a:cs typeface="Arial" panose="020B0604020202020204" pitchFamily="34" charset="0"/>
                        </a:rPr>
                        <a:t> </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T w="12700" cap="flat" cmpd="sng" algn="ctr">
                      <a:solidFill>
                        <a:schemeClr val="bg1">
                          <a:lumMod val="85000"/>
                        </a:schemeClr>
                      </a:solidFill>
                      <a:prstDash val="solid"/>
                      <a:round/>
                      <a:headEnd type="none" w="med" len="med"/>
                      <a:tailEnd type="none" w="med" len="med"/>
                    </a:lnT>
                    <a:noFill/>
                  </a:tcPr>
                </a:tc>
                <a:tc>
                  <a:txBody>
                    <a:bodyPr/>
                    <a:lstStyle/>
                    <a:p>
                      <a:pPr marL="0" marR="0" algn="ctr">
                        <a:lnSpc>
                          <a:spcPct val="114000"/>
                        </a:lnSpc>
                        <a:spcBef>
                          <a:spcPts val="0"/>
                        </a:spcBef>
                        <a:spcAft>
                          <a:spcPts val="0"/>
                        </a:spcAft>
                      </a:pPr>
                      <a:r>
                        <a:rPr lang="en-US" sz="1800">
                          <a:effectLst/>
                          <a:latin typeface="Arial" panose="020B0604020202020204" pitchFamily="34" charset="0"/>
                          <a:cs typeface="Arial" panose="020B0604020202020204" pitchFamily="34" charset="0"/>
                        </a:rPr>
                        <a:t> </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T w="12700" cap="flat" cmpd="sng" algn="ctr">
                      <a:solidFill>
                        <a:schemeClr val="bg1">
                          <a:lumMod val="85000"/>
                        </a:schemeClr>
                      </a:solidFill>
                      <a:prstDash val="solid"/>
                      <a:round/>
                      <a:headEnd type="none" w="med" len="med"/>
                      <a:tailEnd type="none" w="med" len="med"/>
                    </a:lnT>
                    <a:noFill/>
                  </a:tcPr>
                </a:tc>
                <a:tc>
                  <a:txBody>
                    <a:bodyPr/>
                    <a:lstStyle/>
                    <a:p>
                      <a:pPr marL="0" marR="0" algn="ctr">
                        <a:lnSpc>
                          <a:spcPct val="114000"/>
                        </a:lnSpc>
                        <a:spcBef>
                          <a:spcPts val="0"/>
                        </a:spcBef>
                        <a:spcAft>
                          <a:spcPts val="0"/>
                        </a:spcAft>
                      </a:pPr>
                      <a:r>
                        <a:rPr lang="en-US" sz="1800" dirty="0">
                          <a:effectLst/>
                          <a:latin typeface="Arial" panose="020B0604020202020204" pitchFamily="34" charset="0"/>
                          <a:cs typeface="Arial" panose="020B0604020202020204" pitchFamily="34" charset="0"/>
                        </a:rPr>
                        <a:t> </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T w="12700" cap="flat" cmpd="sng" algn="ctr">
                      <a:solidFill>
                        <a:schemeClr val="bg1">
                          <a:lumMod val="85000"/>
                        </a:schemeClr>
                      </a:solidFill>
                      <a:prstDash val="solid"/>
                      <a:round/>
                      <a:headEnd type="none" w="med" len="med"/>
                      <a:tailEnd type="none" w="med" len="med"/>
                    </a:lnT>
                    <a:noFill/>
                  </a:tcPr>
                </a:tc>
              </a:tr>
              <a:tr h="360084">
                <a:tc>
                  <a:txBody>
                    <a:bodyPr/>
                    <a:lstStyle/>
                    <a:p>
                      <a:pPr marL="0" marR="0" algn="l">
                        <a:lnSpc>
                          <a:spcPct val="114000"/>
                        </a:lnSpc>
                        <a:spcBef>
                          <a:spcPts val="0"/>
                        </a:spcBef>
                        <a:spcAft>
                          <a:spcPts val="0"/>
                        </a:spcAft>
                      </a:pPr>
                      <a:r>
                        <a:rPr lang="en-US" sz="1800" b="0" dirty="0">
                          <a:effectLst/>
                          <a:latin typeface="Arial" panose="020B0604020202020204" pitchFamily="34" charset="0"/>
                          <a:cs typeface="Arial" panose="020B0604020202020204" pitchFamily="34" charset="0"/>
                        </a:rPr>
                        <a:t>    % &lt;5</a:t>
                      </a:r>
                      <a:endParaRPr lang="en-US" sz="1800" b="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4000"/>
                        </a:lnSpc>
                        <a:spcBef>
                          <a:spcPts val="0"/>
                        </a:spcBef>
                        <a:spcAft>
                          <a:spcPts val="0"/>
                        </a:spcAft>
                      </a:pPr>
                      <a:r>
                        <a:rPr lang="en-US" sz="1800" dirty="0">
                          <a:effectLst/>
                          <a:latin typeface="Arial" panose="020B0604020202020204" pitchFamily="34" charset="0"/>
                          <a:cs typeface="Arial" panose="020B0604020202020204" pitchFamily="34" charset="0"/>
                        </a:rPr>
                        <a:t>0 (0-13)</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4000"/>
                        </a:lnSpc>
                        <a:spcBef>
                          <a:spcPts val="0"/>
                        </a:spcBef>
                        <a:spcAft>
                          <a:spcPts val="0"/>
                        </a:spcAft>
                      </a:pPr>
                      <a:r>
                        <a:rPr lang="en-US" sz="1800">
                          <a:effectLst/>
                          <a:latin typeface="Arial" panose="020B0604020202020204" pitchFamily="34" charset="0"/>
                          <a:cs typeface="Arial" panose="020B0604020202020204" pitchFamily="34" charset="0"/>
                        </a:rPr>
                        <a:t>22 (0-33)</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4000"/>
                        </a:lnSpc>
                        <a:spcBef>
                          <a:spcPts val="0"/>
                        </a:spcBef>
                        <a:spcAft>
                          <a:spcPts val="0"/>
                        </a:spcAft>
                      </a:pPr>
                      <a:r>
                        <a:rPr lang="en-US" sz="1800">
                          <a:effectLst/>
                          <a:latin typeface="Arial" panose="020B0604020202020204" pitchFamily="34" charset="0"/>
                          <a:cs typeface="Arial" panose="020B0604020202020204" pitchFamily="34" charset="0"/>
                        </a:rPr>
                        <a:t>0 (0-4)</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4000"/>
                        </a:lnSpc>
                        <a:spcBef>
                          <a:spcPts val="0"/>
                        </a:spcBef>
                        <a:spcAft>
                          <a:spcPts val="0"/>
                        </a:spcAft>
                      </a:pPr>
                      <a:r>
                        <a:rPr lang="en-US" sz="1800" dirty="0">
                          <a:effectLst/>
                          <a:latin typeface="Arial" panose="020B0604020202020204" pitchFamily="34" charset="0"/>
                          <a:cs typeface="Arial" panose="020B0604020202020204" pitchFamily="34" charset="0"/>
                        </a:rPr>
                        <a:t>0.014</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r>
              <a:tr h="360084">
                <a:tc>
                  <a:txBody>
                    <a:bodyPr/>
                    <a:lstStyle/>
                    <a:p>
                      <a:pPr marL="0" marR="0" algn="l">
                        <a:lnSpc>
                          <a:spcPct val="114000"/>
                        </a:lnSpc>
                        <a:spcBef>
                          <a:spcPts val="0"/>
                        </a:spcBef>
                        <a:spcAft>
                          <a:spcPts val="0"/>
                        </a:spcAft>
                      </a:pPr>
                      <a:r>
                        <a:rPr lang="en-US" sz="1800" b="0" dirty="0">
                          <a:effectLst/>
                          <a:latin typeface="Arial" panose="020B0604020202020204" pitchFamily="34" charset="0"/>
                          <a:cs typeface="Arial" panose="020B0604020202020204" pitchFamily="34" charset="0"/>
                        </a:rPr>
                        <a:t>    % 5-19</a:t>
                      </a:r>
                      <a:endParaRPr lang="en-US" sz="1800" b="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noFill/>
                  </a:tcPr>
                </a:tc>
                <a:tc>
                  <a:txBody>
                    <a:bodyPr/>
                    <a:lstStyle/>
                    <a:p>
                      <a:pPr marL="0" marR="0" algn="ctr">
                        <a:lnSpc>
                          <a:spcPct val="114000"/>
                        </a:lnSpc>
                        <a:spcBef>
                          <a:spcPts val="0"/>
                        </a:spcBef>
                        <a:spcAft>
                          <a:spcPts val="0"/>
                        </a:spcAft>
                      </a:pPr>
                      <a:r>
                        <a:rPr lang="en-US" sz="1800" dirty="0">
                          <a:effectLst/>
                          <a:latin typeface="Arial" panose="020B0604020202020204" pitchFamily="34" charset="0"/>
                          <a:cs typeface="Arial" panose="020B0604020202020204" pitchFamily="34" charset="0"/>
                        </a:rPr>
                        <a:t>35 (12-61)</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noFill/>
                  </a:tcPr>
                </a:tc>
                <a:tc>
                  <a:txBody>
                    <a:bodyPr/>
                    <a:lstStyle/>
                    <a:p>
                      <a:pPr marL="0" marR="0" algn="ctr">
                        <a:lnSpc>
                          <a:spcPct val="114000"/>
                        </a:lnSpc>
                        <a:spcBef>
                          <a:spcPts val="0"/>
                        </a:spcBef>
                        <a:spcAft>
                          <a:spcPts val="0"/>
                        </a:spcAft>
                      </a:pPr>
                      <a:r>
                        <a:rPr lang="en-US" sz="1800" dirty="0">
                          <a:effectLst/>
                          <a:latin typeface="Arial" panose="020B0604020202020204" pitchFamily="34" charset="0"/>
                          <a:cs typeface="Arial" panose="020B0604020202020204" pitchFamily="34" charset="0"/>
                        </a:rPr>
                        <a:t>50 (50-67)</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noFill/>
                  </a:tcPr>
                </a:tc>
                <a:tc>
                  <a:txBody>
                    <a:bodyPr/>
                    <a:lstStyle/>
                    <a:p>
                      <a:pPr marL="0" marR="0" algn="ctr">
                        <a:lnSpc>
                          <a:spcPct val="114000"/>
                        </a:lnSpc>
                        <a:spcBef>
                          <a:spcPts val="0"/>
                        </a:spcBef>
                        <a:spcAft>
                          <a:spcPts val="0"/>
                        </a:spcAft>
                      </a:pPr>
                      <a:r>
                        <a:rPr lang="en-US" sz="1800">
                          <a:effectLst/>
                          <a:latin typeface="Arial" panose="020B0604020202020204" pitchFamily="34" charset="0"/>
                          <a:cs typeface="Arial" panose="020B0604020202020204" pitchFamily="34" charset="0"/>
                        </a:rPr>
                        <a:t>20 (15-33)</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noFill/>
                  </a:tcPr>
                </a:tc>
                <a:tc>
                  <a:txBody>
                    <a:bodyPr/>
                    <a:lstStyle/>
                    <a:p>
                      <a:pPr marL="0" marR="0" algn="ctr">
                        <a:lnSpc>
                          <a:spcPct val="114000"/>
                        </a:lnSpc>
                        <a:spcBef>
                          <a:spcPts val="0"/>
                        </a:spcBef>
                        <a:spcAft>
                          <a:spcPts val="0"/>
                        </a:spcAft>
                      </a:pPr>
                      <a:r>
                        <a:rPr lang="en-US" sz="1800" dirty="0">
                          <a:effectLst/>
                          <a:latin typeface="Arial" panose="020B0604020202020204" pitchFamily="34" charset="0"/>
                          <a:cs typeface="Arial" panose="020B0604020202020204" pitchFamily="34" charset="0"/>
                        </a:rPr>
                        <a:t>0.017</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noFill/>
                  </a:tcPr>
                </a:tc>
              </a:tr>
              <a:tr h="360084">
                <a:tc>
                  <a:txBody>
                    <a:bodyPr/>
                    <a:lstStyle/>
                    <a:p>
                      <a:pPr marL="0" marR="0" algn="l">
                        <a:lnSpc>
                          <a:spcPct val="114000"/>
                        </a:lnSpc>
                        <a:spcBef>
                          <a:spcPts val="0"/>
                        </a:spcBef>
                        <a:spcAft>
                          <a:spcPts val="0"/>
                        </a:spcAft>
                      </a:pPr>
                      <a:r>
                        <a:rPr lang="en-US" sz="1800" b="0" dirty="0">
                          <a:effectLst/>
                          <a:latin typeface="Arial" panose="020B0604020202020204" pitchFamily="34" charset="0"/>
                          <a:cs typeface="Arial" panose="020B0604020202020204" pitchFamily="34" charset="0"/>
                        </a:rPr>
                        <a:t>    % 20-49</a:t>
                      </a:r>
                      <a:endParaRPr lang="en-US" sz="1800" b="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4000"/>
                        </a:lnSpc>
                        <a:spcBef>
                          <a:spcPts val="0"/>
                        </a:spcBef>
                        <a:spcAft>
                          <a:spcPts val="0"/>
                        </a:spcAft>
                      </a:pPr>
                      <a:r>
                        <a:rPr lang="en-US" sz="1800">
                          <a:effectLst/>
                          <a:latin typeface="Arial" panose="020B0604020202020204" pitchFamily="34" charset="0"/>
                          <a:cs typeface="Arial" panose="020B0604020202020204" pitchFamily="34" charset="0"/>
                        </a:rPr>
                        <a:t>21 (0-33)</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4000"/>
                        </a:lnSpc>
                        <a:spcBef>
                          <a:spcPts val="0"/>
                        </a:spcBef>
                        <a:spcAft>
                          <a:spcPts val="0"/>
                        </a:spcAft>
                      </a:pPr>
                      <a:r>
                        <a:rPr lang="en-US" sz="1800" dirty="0">
                          <a:effectLst/>
                          <a:latin typeface="Arial" panose="020B0604020202020204" pitchFamily="34" charset="0"/>
                          <a:cs typeface="Arial" panose="020B0604020202020204" pitchFamily="34" charset="0"/>
                        </a:rPr>
                        <a:t>17 (0-33)</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4000"/>
                        </a:lnSpc>
                        <a:spcBef>
                          <a:spcPts val="0"/>
                        </a:spcBef>
                        <a:spcAft>
                          <a:spcPts val="0"/>
                        </a:spcAft>
                      </a:pPr>
                      <a:r>
                        <a:rPr lang="en-US" sz="1800">
                          <a:effectLst/>
                          <a:latin typeface="Arial" panose="020B0604020202020204" pitchFamily="34" charset="0"/>
                          <a:cs typeface="Arial" panose="020B0604020202020204" pitchFamily="34" charset="0"/>
                        </a:rPr>
                        <a:t>44 (30-54)</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4000"/>
                        </a:lnSpc>
                        <a:spcBef>
                          <a:spcPts val="0"/>
                        </a:spcBef>
                        <a:spcAft>
                          <a:spcPts val="0"/>
                        </a:spcAft>
                      </a:pPr>
                      <a:r>
                        <a:rPr lang="en-US" sz="1800">
                          <a:effectLst/>
                          <a:latin typeface="Arial" panose="020B0604020202020204" pitchFamily="34" charset="0"/>
                          <a:cs typeface="Arial" panose="020B0604020202020204" pitchFamily="34" charset="0"/>
                        </a:rPr>
                        <a:t>&lt;0.001</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r>
              <a:tr h="360084">
                <a:tc>
                  <a:txBody>
                    <a:bodyPr/>
                    <a:lstStyle/>
                    <a:p>
                      <a:pPr marL="0" marR="0" algn="l">
                        <a:lnSpc>
                          <a:spcPct val="114000"/>
                        </a:lnSpc>
                        <a:spcBef>
                          <a:spcPts val="0"/>
                        </a:spcBef>
                        <a:spcAft>
                          <a:spcPts val="0"/>
                        </a:spcAft>
                      </a:pPr>
                      <a:r>
                        <a:rPr lang="en-US" sz="1800" b="0" dirty="0">
                          <a:effectLst/>
                          <a:latin typeface="Arial" panose="020B0604020202020204" pitchFamily="34" charset="0"/>
                          <a:cs typeface="Arial" panose="020B0604020202020204" pitchFamily="34" charset="0"/>
                        </a:rPr>
                        <a:t>    % &gt;50</a:t>
                      </a:r>
                      <a:endParaRPr lang="en-US" sz="1800" b="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B w="12700" cap="flat" cmpd="sng" algn="ctr">
                      <a:solidFill>
                        <a:schemeClr val="bg1">
                          <a:lumMod val="85000"/>
                        </a:schemeClr>
                      </a:solidFill>
                      <a:prstDash val="solid"/>
                      <a:round/>
                      <a:headEnd type="none" w="med" len="med"/>
                      <a:tailEnd type="none" w="med" len="med"/>
                    </a:lnB>
                    <a:noFill/>
                  </a:tcPr>
                </a:tc>
                <a:tc>
                  <a:txBody>
                    <a:bodyPr/>
                    <a:lstStyle/>
                    <a:p>
                      <a:pPr marL="0" marR="0" algn="ctr">
                        <a:lnSpc>
                          <a:spcPct val="114000"/>
                        </a:lnSpc>
                        <a:spcBef>
                          <a:spcPts val="0"/>
                        </a:spcBef>
                        <a:spcAft>
                          <a:spcPts val="0"/>
                        </a:spcAft>
                      </a:pPr>
                      <a:r>
                        <a:rPr lang="en-US" sz="1800">
                          <a:effectLst/>
                          <a:latin typeface="Arial" panose="020B0604020202020204" pitchFamily="34" charset="0"/>
                          <a:cs typeface="Arial" panose="020B0604020202020204" pitchFamily="34" charset="0"/>
                        </a:rPr>
                        <a:t>14 (0-33)</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B w="12700" cap="flat" cmpd="sng" algn="ctr">
                      <a:solidFill>
                        <a:schemeClr val="bg1">
                          <a:lumMod val="85000"/>
                        </a:schemeClr>
                      </a:solidFill>
                      <a:prstDash val="solid"/>
                      <a:round/>
                      <a:headEnd type="none" w="med" len="med"/>
                      <a:tailEnd type="none" w="med" len="med"/>
                    </a:lnB>
                    <a:noFill/>
                  </a:tcPr>
                </a:tc>
                <a:tc>
                  <a:txBody>
                    <a:bodyPr/>
                    <a:lstStyle/>
                    <a:p>
                      <a:pPr marL="0" marR="0" algn="ctr">
                        <a:lnSpc>
                          <a:spcPct val="114000"/>
                        </a:lnSpc>
                        <a:spcBef>
                          <a:spcPts val="0"/>
                        </a:spcBef>
                        <a:spcAft>
                          <a:spcPts val="0"/>
                        </a:spcAft>
                      </a:pPr>
                      <a:r>
                        <a:rPr lang="en-US" sz="1800" dirty="0">
                          <a:effectLst/>
                          <a:latin typeface="Arial" panose="020B0604020202020204" pitchFamily="34" charset="0"/>
                          <a:cs typeface="Arial" panose="020B0604020202020204" pitchFamily="34" charset="0"/>
                        </a:rPr>
                        <a:t>0 (0-0)</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B w="12700" cap="flat" cmpd="sng" algn="ctr">
                      <a:solidFill>
                        <a:schemeClr val="bg1">
                          <a:lumMod val="85000"/>
                        </a:schemeClr>
                      </a:solidFill>
                      <a:prstDash val="solid"/>
                      <a:round/>
                      <a:headEnd type="none" w="med" len="med"/>
                      <a:tailEnd type="none" w="med" len="med"/>
                    </a:lnB>
                    <a:noFill/>
                  </a:tcPr>
                </a:tc>
                <a:tc>
                  <a:txBody>
                    <a:bodyPr/>
                    <a:lstStyle/>
                    <a:p>
                      <a:pPr marL="0" marR="0" algn="ctr">
                        <a:lnSpc>
                          <a:spcPct val="114000"/>
                        </a:lnSpc>
                        <a:spcBef>
                          <a:spcPts val="0"/>
                        </a:spcBef>
                        <a:spcAft>
                          <a:spcPts val="0"/>
                        </a:spcAft>
                      </a:pPr>
                      <a:r>
                        <a:rPr lang="en-US" sz="1800" dirty="0">
                          <a:effectLst/>
                          <a:latin typeface="Arial" panose="020B0604020202020204" pitchFamily="34" charset="0"/>
                          <a:cs typeface="Arial" panose="020B0604020202020204" pitchFamily="34" charset="0"/>
                        </a:rPr>
                        <a:t>19 (9-40)</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B w="12700" cap="flat" cmpd="sng" algn="ctr">
                      <a:solidFill>
                        <a:schemeClr val="bg1">
                          <a:lumMod val="85000"/>
                        </a:schemeClr>
                      </a:solidFill>
                      <a:prstDash val="solid"/>
                      <a:round/>
                      <a:headEnd type="none" w="med" len="med"/>
                      <a:tailEnd type="none" w="med" len="med"/>
                    </a:lnB>
                    <a:noFill/>
                  </a:tcPr>
                </a:tc>
                <a:tc>
                  <a:txBody>
                    <a:bodyPr/>
                    <a:lstStyle/>
                    <a:p>
                      <a:pPr marL="0" marR="0" algn="ctr">
                        <a:lnSpc>
                          <a:spcPct val="114000"/>
                        </a:lnSpc>
                        <a:spcBef>
                          <a:spcPts val="0"/>
                        </a:spcBef>
                        <a:spcAft>
                          <a:spcPts val="0"/>
                        </a:spcAft>
                      </a:pPr>
                      <a:r>
                        <a:rPr lang="en-US" sz="1800" dirty="0">
                          <a:effectLst/>
                          <a:latin typeface="Arial" panose="020B0604020202020204" pitchFamily="34" charset="0"/>
                          <a:cs typeface="Arial" panose="020B0604020202020204" pitchFamily="34" charset="0"/>
                        </a:rPr>
                        <a:t>0.002</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B w="12700" cap="flat" cmpd="sng" algn="ctr">
                      <a:solidFill>
                        <a:schemeClr val="bg1">
                          <a:lumMod val="85000"/>
                        </a:schemeClr>
                      </a:solidFill>
                      <a:prstDash val="solid"/>
                      <a:round/>
                      <a:headEnd type="none" w="med" len="med"/>
                      <a:tailEnd type="none" w="med" len="med"/>
                    </a:lnB>
                    <a:noFill/>
                  </a:tcPr>
                </a:tc>
              </a:tr>
              <a:tr h="360084">
                <a:tc>
                  <a:txBody>
                    <a:bodyPr/>
                    <a:lstStyle/>
                    <a:p>
                      <a:pPr marL="0" marR="0" algn="l">
                        <a:lnSpc>
                          <a:spcPct val="114000"/>
                        </a:lnSpc>
                        <a:spcBef>
                          <a:spcPts val="0"/>
                        </a:spcBef>
                        <a:spcAft>
                          <a:spcPts val="0"/>
                        </a:spcAft>
                      </a:pPr>
                      <a:r>
                        <a:rPr lang="en-US" sz="1800" dirty="0">
                          <a:effectLst/>
                          <a:latin typeface="Arial" panose="020B0604020202020204" pitchFamily="34" charset="0"/>
                          <a:cs typeface="Arial" panose="020B0604020202020204" pitchFamily="34" charset="0"/>
                        </a:rPr>
                        <a:t>Cases *</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algn="ctr">
                        <a:lnSpc>
                          <a:spcPct val="114000"/>
                        </a:lnSpc>
                        <a:spcBef>
                          <a:spcPts val="0"/>
                        </a:spcBef>
                        <a:spcAft>
                          <a:spcPts val="0"/>
                        </a:spcAft>
                      </a:pPr>
                      <a:r>
                        <a:rPr lang="en-US" sz="1800" dirty="0">
                          <a:effectLst/>
                          <a:latin typeface="Arial" panose="020B0604020202020204" pitchFamily="34" charset="0"/>
                          <a:cs typeface="Arial" panose="020B0604020202020204" pitchFamily="34" charset="0"/>
                        </a:rPr>
                        <a:t>9 (3-17)</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algn="ctr">
                        <a:lnSpc>
                          <a:spcPct val="114000"/>
                        </a:lnSpc>
                        <a:spcBef>
                          <a:spcPts val="0"/>
                        </a:spcBef>
                        <a:spcAft>
                          <a:spcPts val="0"/>
                        </a:spcAft>
                      </a:pPr>
                      <a:r>
                        <a:rPr lang="en-US" sz="1800" dirty="0">
                          <a:effectLst/>
                          <a:latin typeface="Arial" panose="020B0604020202020204" pitchFamily="34" charset="0"/>
                          <a:cs typeface="Arial" panose="020B0604020202020204" pitchFamily="34" charset="0"/>
                        </a:rPr>
                        <a:t>5 (3-9)</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algn="ctr">
                        <a:lnSpc>
                          <a:spcPct val="114000"/>
                        </a:lnSpc>
                        <a:spcBef>
                          <a:spcPts val="0"/>
                        </a:spcBef>
                        <a:spcAft>
                          <a:spcPts val="0"/>
                        </a:spcAft>
                      </a:pPr>
                      <a:r>
                        <a:rPr lang="en-US" sz="1800" dirty="0">
                          <a:effectLst/>
                          <a:latin typeface="Arial" panose="020B0604020202020204" pitchFamily="34" charset="0"/>
                          <a:cs typeface="Arial" panose="020B0604020202020204" pitchFamily="34" charset="0"/>
                        </a:rPr>
                        <a:t>18 (10-33)</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algn="ctr">
                        <a:lnSpc>
                          <a:spcPct val="114000"/>
                        </a:lnSpc>
                        <a:spcBef>
                          <a:spcPts val="0"/>
                        </a:spcBef>
                        <a:spcAft>
                          <a:spcPts val="0"/>
                        </a:spcAft>
                      </a:pPr>
                      <a:r>
                        <a:rPr lang="en-US" sz="1800" dirty="0">
                          <a:effectLst/>
                          <a:latin typeface="Arial" panose="020B0604020202020204" pitchFamily="34" charset="0"/>
                          <a:cs typeface="Arial" panose="020B0604020202020204" pitchFamily="34" charset="0"/>
                        </a:rPr>
                        <a:t>&lt;0.001</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r>
              <a:tr h="473917">
                <a:tc gridSpan="5">
                  <a:txBody>
                    <a:bodyPr/>
                    <a:lstStyle/>
                    <a:p>
                      <a:pPr marL="0" marR="0" indent="0" algn="l" defTabSz="457200" rtl="0" eaLnBrk="1" fontAlgn="auto" latinLnBrk="0" hangingPunct="1">
                        <a:lnSpc>
                          <a:spcPct val="107000"/>
                        </a:lnSpc>
                        <a:spcBef>
                          <a:spcPts val="0"/>
                        </a:spcBef>
                        <a:spcAft>
                          <a:spcPts val="0"/>
                        </a:spcAft>
                        <a:buClrTx/>
                        <a:buSzTx/>
                        <a:buFontTx/>
                        <a:buNone/>
                        <a:tabLst/>
                        <a:defRPr/>
                      </a:pPr>
                      <a:r>
                        <a:rPr lang="en-US" sz="1200" b="0" dirty="0" smtClean="0">
                          <a:effectLst/>
                          <a:latin typeface="Arial" panose="020B0604020202020204" pitchFamily="34" charset="0"/>
                          <a:cs typeface="Arial" panose="020B0604020202020204" pitchFamily="34" charset="0"/>
                        </a:rPr>
                        <a:t>* Data presented as median (IQR), p value from </a:t>
                      </a:r>
                      <a:r>
                        <a:rPr lang="en-US" sz="1200" b="0" dirty="0" err="1" smtClean="0">
                          <a:effectLst/>
                          <a:latin typeface="Arial" panose="020B0604020202020204" pitchFamily="34" charset="0"/>
                          <a:cs typeface="Arial" panose="020B0604020202020204" pitchFamily="34" charset="0"/>
                        </a:rPr>
                        <a:t>Kruskal</a:t>
                      </a:r>
                      <a:r>
                        <a:rPr lang="en-US" sz="1200" b="0" dirty="0" smtClean="0">
                          <a:effectLst/>
                          <a:latin typeface="Arial" panose="020B0604020202020204" pitchFamily="34" charset="0"/>
                          <a:cs typeface="Arial" panose="020B0604020202020204" pitchFamily="34" charset="0"/>
                        </a:rPr>
                        <a:t>-Wallis</a:t>
                      </a:r>
                    </a:p>
                  </a:txBody>
                  <a:tcPr marL="68580" marR="68580" marT="0" marB="0" anchor="ctr">
                    <a:lnT w="12700" cap="flat" cmpd="sng" algn="ctr">
                      <a:solidFill>
                        <a:schemeClr val="bg1">
                          <a:lumMod val="85000"/>
                        </a:schemeClr>
                      </a:solidFill>
                      <a:prstDash val="solid"/>
                      <a:round/>
                      <a:headEnd type="none" w="med" len="med"/>
                      <a:tailEnd type="none" w="med" len="med"/>
                    </a:lnT>
                    <a:noFill/>
                  </a:tcPr>
                </a:tc>
                <a:tc hMerge="1">
                  <a:txBody>
                    <a:bodyPr/>
                    <a:lstStyle/>
                    <a:p>
                      <a:pPr marL="0" marR="0" algn="ctr">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marL="0" marR="0" algn="ctr">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marL="0" marR="0" algn="ctr">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
        <p:nvSpPr>
          <p:cNvPr id="3" name="Rectangle 2"/>
          <p:cNvSpPr/>
          <p:nvPr/>
        </p:nvSpPr>
        <p:spPr>
          <a:xfrm>
            <a:off x="452298" y="2559022"/>
            <a:ext cx="8481391" cy="367054"/>
          </a:xfrm>
          <a:prstGeom prst="rect">
            <a:avLst/>
          </a:prstGeom>
          <a:no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457200" y="4745736"/>
            <a:ext cx="8481391" cy="367054"/>
          </a:xfrm>
          <a:prstGeom prst="rect">
            <a:avLst/>
          </a:prstGeom>
          <a:no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57200" y="3273266"/>
            <a:ext cx="8481391" cy="1472469"/>
          </a:xfrm>
          <a:prstGeom prst="rect">
            <a:avLst/>
          </a:prstGeom>
          <a:no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9892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8" grpId="0" animBg="1"/>
      <p:bldP spid="10" grpId="0" animBg="1"/>
      <p:bldP spid="10"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Univariate Results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81772135"/>
              </p:ext>
            </p:extLst>
          </p:nvPr>
        </p:nvGraphicFramePr>
        <p:xfrm>
          <a:off x="457681" y="1660849"/>
          <a:ext cx="8478841" cy="3553644"/>
        </p:xfrm>
        <a:graphic>
          <a:graphicData uri="http://schemas.openxmlformats.org/drawingml/2006/table">
            <a:tbl>
              <a:tblPr firstRow="1" bandRow="1">
                <a:tableStyleId>{9D7B26C5-4107-4FEC-AEDC-1716B250A1EF}</a:tableStyleId>
              </a:tblPr>
              <a:tblGrid>
                <a:gridCol w="2505893"/>
                <a:gridCol w="1493237"/>
                <a:gridCol w="1493237"/>
                <a:gridCol w="1493237"/>
                <a:gridCol w="1493237"/>
              </a:tblGrid>
              <a:tr h="316223">
                <a:tc>
                  <a:txBody>
                    <a:bodyPr/>
                    <a:lstStyle/>
                    <a:p>
                      <a:pPr marL="0" marR="0" algn="l">
                        <a:lnSpc>
                          <a:spcPct val="114000"/>
                        </a:lnSpc>
                        <a:spcBef>
                          <a:spcPts val="0"/>
                        </a:spcBef>
                        <a:spcAft>
                          <a:spcPts val="0"/>
                        </a:spcAft>
                      </a:pPr>
                      <a:r>
                        <a:rPr lang="en-US" sz="1800" dirty="0" smtClean="0">
                          <a:effectLst/>
                          <a:latin typeface="Arial" panose="020B0604020202020204" pitchFamily="34" charset="0"/>
                          <a:cs typeface="Arial" panose="020B0604020202020204" pitchFamily="34" charset="0"/>
                        </a:rPr>
                        <a:t>Predictor</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T w="19050" cap="flat" cmpd="sng" algn="ctr">
                      <a:solidFill>
                        <a:schemeClr val="bg1">
                          <a:lumMod val="65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tcPr>
                </a:tc>
                <a:tc>
                  <a:txBody>
                    <a:bodyPr/>
                    <a:lstStyle/>
                    <a:p>
                      <a:pPr marL="0" marR="0" algn="ctr">
                        <a:lnSpc>
                          <a:spcPct val="114000"/>
                        </a:lnSpc>
                        <a:spcBef>
                          <a:spcPts val="0"/>
                        </a:spcBef>
                        <a:spcAft>
                          <a:spcPts val="0"/>
                        </a:spcAft>
                      </a:pPr>
                      <a:r>
                        <a:rPr lang="en-US" sz="1800" dirty="0" smtClean="0">
                          <a:effectLst/>
                          <a:latin typeface="Arial" panose="020B0604020202020204" pitchFamily="34" charset="0"/>
                          <a:cs typeface="Arial" panose="020B0604020202020204" pitchFamily="34" charset="0"/>
                        </a:rPr>
                        <a:t>Beef</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T w="19050" cap="flat" cmpd="sng" algn="ctr">
                      <a:solidFill>
                        <a:schemeClr val="bg1">
                          <a:lumMod val="65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tcPr>
                </a:tc>
                <a:tc>
                  <a:txBody>
                    <a:bodyPr/>
                    <a:lstStyle/>
                    <a:p>
                      <a:pPr marL="0" marR="0" algn="ctr">
                        <a:lnSpc>
                          <a:spcPct val="114000"/>
                        </a:lnSpc>
                        <a:spcBef>
                          <a:spcPts val="0"/>
                        </a:spcBef>
                        <a:spcAft>
                          <a:spcPts val="0"/>
                        </a:spcAft>
                      </a:pPr>
                      <a:r>
                        <a:rPr lang="en-US" sz="1800" dirty="0" smtClean="0">
                          <a:effectLst/>
                          <a:latin typeface="Arial" panose="020B0604020202020204" pitchFamily="34" charset="0"/>
                          <a:cs typeface="Arial" panose="020B0604020202020204" pitchFamily="34" charset="0"/>
                        </a:rPr>
                        <a:t>Dairy</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T w="19050" cap="flat" cmpd="sng" algn="ctr">
                      <a:solidFill>
                        <a:schemeClr val="bg1">
                          <a:lumMod val="65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tcPr>
                </a:tc>
                <a:tc>
                  <a:txBody>
                    <a:bodyPr/>
                    <a:lstStyle/>
                    <a:p>
                      <a:pPr marL="0" marR="0" algn="ctr">
                        <a:lnSpc>
                          <a:spcPct val="114000"/>
                        </a:lnSpc>
                        <a:spcBef>
                          <a:spcPts val="0"/>
                        </a:spcBef>
                        <a:spcAft>
                          <a:spcPts val="0"/>
                        </a:spcAft>
                      </a:pPr>
                      <a:r>
                        <a:rPr lang="en-US" sz="1800" dirty="0" smtClean="0">
                          <a:effectLst/>
                          <a:latin typeface="Arial" panose="020B0604020202020204" pitchFamily="34" charset="0"/>
                          <a:cs typeface="Arial" panose="020B0604020202020204" pitchFamily="34" charset="0"/>
                        </a:rPr>
                        <a:t>Leafy</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T w="19050" cap="flat" cmpd="sng" algn="ctr">
                      <a:solidFill>
                        <a:schemeClr val="bg1">
                          <a:lumMod val="65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tcPr>
                </a:tc>
                <a:tc>
                  <a:txBody>
                    <a:bodyPr/>
                    <a:lstStyle/>
                    <a:p>
                      <a:pPr marL="0" marR="0" algn="ctr">
                        <a:lnSpc>
                          <a:spcPct val="114000"/>
                        </a:lnSpc>
                        <a:spcBef>
                          <a:spcPts val="0"/>
                        </a:spcBef>
                        <a:spcAft>
                          <a:spcPts val="0"/>
                        </a:spcAft>
                      </a:pPr>
                      <a:r>
                        <a:rPr lang="en-US" sz="1800" dirty="0" smtClean="0">
                          <a:effectLst/>
                          <a:latin typeface="Arial" panose="020B0604020202020204" pitchFamily="34" charset="0"/>
                          <a:cs typeface="Arial" panose="020B0604020202020204" pitchFamily="34" charset="0"/>
                        </a:rPr>
                        <a:t>P value</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T w="19050" cap="flat" cmpd="sng" algn="ctr">
                      <a:solidFill>
                        <a:schemeClr val="bg1">
                          <a:lumMod val="65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tcPr>
                </a:tc>
              </a:tr>
              <a:tr h="316223">
                <a:tc>
                  <a:txBody>
                    <a:bodyPr/>
                    <a:lstStyle/>
                    <a:p>
                      <a:pPr marL="0" marR="0" algn="l">
                        <a:lnSpc>
                          <a:spcPct val="114000"/>
                        </a:lnSpc>
                        <a:spcBef>
                          <a:spcPts val="0"/>
                        </a:spcBef>
                        <a:spcAft>
                          <a:spcPts val="0"/>
                        </a:spcAft>
                      </a:pPr>
                      <a:r>
                        <a:rPr lang="en-US" sz="1800" b="1" dirty="0">
                          <a:effectLst/>
                          <a:latin typeface="Arial" panose="020B0604020202020204" pitchFamily="34" charset="0"/>
                          <a:cs typeface="Arial" panose="020B0604020202020204" pitchFamily="34" charset="0"/>
                        </a:rPr>
                        <a:t>Setting</a:t>
                      </a:r>
                      <a:r>
                        <a:rPr lang="en-US" sz="1800" dirty="0">
                          <a:effectLst/>
                          <a:latin typeface="Arial" panose="020B0604020202020204" pitchFamily="34" charset="0"/>
                          <a:cs typeface="Arial" panose="020B0604020202020204" pitchFamily="34" charset="0"/>
                        </a:rPr>
                        <a:t>†</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T w="19050" cap="flat" cmpd="sng" algn="ctr">
                      <a:solidFill>
                        <a:schemeClr val="bg1">
                          <a:lumMod val="50000"/>
                        </a:schemeClr>
                      </a:solidFill>
                      <a:prstDash val="solid"/>
                      <a:round/>
                      <a:headEnd type="none" w="med" len="med"/>
                      <a:tailEnd type="none" w="med" len="med"/>
                    </a:lnT>
                    <a:noFill/>
                  </a:tcPr>
                </a:tc>
                <a:tc>
                  <a:txBody>
                    <a:bodyPr/>
                    <a:lstStyle/>
                    <a:p>
                      <a:pPr marL="0" marR="0" algn="ctr">
                        <a:lnSpc>
                          <a:spcPct val="114000"/>
                        </a:lnSpc>
                        <a:spcBef>
                          <a:spcPts val="0"/>
                        </a:spcBef>
                        <a:spcAft>
                          <a:spcPts val="0"/>
                        </a:spcAft>
                      </a:pPr>
                      <a:r>
                        <a:rPr lang="en-US" sz="1800" dirty="0">
                          <a:effectLst/>
                          <a:latin typeface="Arial" panose="020B0604020202020204" pitchFamily="34" charset="0"/>
                          <a:cs typeface="Arial" panose="020B0604020202020204" pitchFamily="34" charset="0"/>
                        </a:rPr>
                        <a:t> </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T w="19050" cap="flat" cmpd="sng" algn="ctr">
                      <a:solidFill>
                        <a:schemeClr val="bg1">
                          <a:lumMod val="50000"/>
                        </a:schemeClr>
                      </a:solidFill>
                      <a:prstDash val="solid"/>
                      <a:round/>
                      <a:headEnd type="none" w="med" len="med"/>
                      <a:tailEnd type="none" w="med" len="med"/>
                    </a:lnT>
                    <a:noFill/>
                  </a:tcPr>
                </a:tc>
                <a:tc>
                  <a:txBody>
                    <a:bodyPr/>
                    <a:lstStyle/>
                    <a:p>
                      <a:pPr marL="0" marR="0" algn="ctr">
                        <a:lnSpc>
                          <a:spcPct val="114000"/>
                        </a:lnSpc>
                        <a:spcBef>
                          <a:spcPts val="0"/>
                        </a:spcBef>
                        <a:spcAft>
                          <a:spcPts val="0"/>
                        </a:spcAft>
                      </a:pPr>
                      <a:r>
                        <a:rPr lang="en-US" sz="1800" dirty="0">
                          <a:effectLst/>
                          <a:latin typeface="Arial" panose="020B0604020202020204" pitchFamily="34" charset="0"/>
                          <a:cs typeface="Arial" panose="020B0604020202020204" pitchFamily="34" charset="0"/>
                        </a:rPr>
                        <a:t> </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T w="19050" cap="flat" cmpd="sng" algn="ctr">
                      <a:solidFill>
                        <a:schemeClr val="bg1">
                          <a:lumMod val="50000"/>
                        </a:schemeClr>
                      </a:solidFill>
                      <a:prstDash val="solid"/>
                      <a:round/>
                      <a:headEnd type="none" w="med" len="med"/>
                      <a:tailEnd type="none" w="med" len="med"/>
                    </a:lnT>
                    <a:noFill/>
                  </a:tcPr>
                </a:tc>
                <a:tc>
                  <a:txBody>
                    <a:bodyPr/>
                    <a:lstStyle/>
                    <a:p>
                      <a:pPr marL="0" marR="0" algn="ctr">
                        <a:lnSpc>
                          <a:spcPct val="114000"/>
                        </a:lnSpc>
                        <a:spcBef>
                          <a:spcPts val="0"/>
                        </a:spcBef>
                        <a:spcAft>
                          <a:spcPts val="0"/>
                        </a:spcAft>
                      </a:pPr>
                      <a:r>
                        <a:rPr lang="en-US" sz="1800" dirty="0">
                          <a:effectLst/>
                          <a:latin typeface="Arial" panose="020B0604020202020204" pitchFamily="34" charset="0"/>
                          <a:cs typeface="Arial" panose="020B0604020202020204" pitchFamily="34" charset="0"/>
                        </a:rPr>
                        <a:t> </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T w="19050" cap="flat" cmpd="sng" algn="ctr">
                      <a:solidFill>
                        <a:schemeClr val="bg1">
                          <a:lumMod val="50000"/>
                        </a:schemeClr>
                      </a:solidFill>
                      <a:prstDash val="solid"/>
                      <a:round/>
                      <a:headEnd type="none" w="med" len="med"/>
                      <a:tailEnd type="none" w="med" len="med"/>
                    </a:lnT>
                    <a:noFill/>
                  </a:tcPr>
                </a:tc>
                <a:tc>
                  <a:txBody>
                    <a:bodyPr/>
                    <a:lstStyle/>
                    <a:p>
                      <a:pPr marL="0" marR="0" algn="ctr">
                        <a:lnSpc>
                          <a:spcPct val="114000"/>
                        </a:lnSpc>
                        <a:spcBef>
                          <a:spcPts val="0"/>
                        </a:spcBef>
                        <a:spcAft>
                          <a:spcPts val="0"/>
                        </a:spcAft>
                      </a:pPr>
                      <a:r>
                        <a:rPr lang="en-US" sz="1800" dirty="0">
                          <a:effectLst/>
                          <a:latin typeface="Arial" panose="020B0604020202020204" pitchFamily="34" charset="0"/>
                          <a:cs typeface="Arial" panose="020B0604020202020204" pitchFamily="34" charset="0"/>
                        </a:rPr>
                        <a:t>&lt;0.001</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T w="19050" cap="flat" cmpd="sng" algn="ctr">
                      <a:solidFill>
                        <a:schemeClr val="bg1">
                          <a:lumMod val="50000"/>
                        </a:schemeClr>
                      </a:solidFill>
                      <a:prstDash val="solid"/>
                      <a:round/>
                      <a:headEnd type="none" w="med" len="med"/>
                      <a:tailEnd type="none" w="med" len="med"/>
                    </a:lnT>
                    <a:noFill/>
                  </a:tcPr>
                </a:tc>
              </a:tr>
              <a:tr h="316223">
                <a:tc>
                  <a:txBody>
                    <a:bodyPr/>
                    <a:lstStyle/>
                    <a:p>
                      <a:pPr marL="0" marR="0" algn="l">
                        <a:lnSpc>
                          <a:spcPct val="114000"/>
                        </a:lnSpc>
                        <a:spcBef>
                          <a:spcPts val="0"/>
                        </a:spcBef>
                        <a:spcAft>
                          <a:spcPts val="0"/>
                        </a:spcAft>
                      </a:pPr>
                      <a:r>
                        <a:rPr lang="en-US" sz="1800">
                          <a:effectLst/>
                          <a:latin typeface="Arial" panose="020B0604020202020204" pitchFamily="34" charset="0"/>
                          <a:cs typeface="Arial" panose="020B0604020202020204" pitchFamily="34" charset="0"/>
                        </a:rPr>
                        <a:t>    Private Home</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4000"/>
                        </a:lnSpc>
                        <a:spcBef>
                          <a:spcPts val="0"/>
                        </a:spcBef>
                        <a:spcAft>
                          <a:spcPts val="0"/>
                        </a:spcAft>
                      </a:pPr>
                      <a:r>
                        <a:rPr lang="en-US" sz="1800" dirty="0">
                          <a:effectLst/>
                          <a:latin typeface="Arial" panose="020B0604020202020204" pitchFamily="34" charset="0"/>
                          <a:cs typeface="Arial" panose="020B0604020202020204" pitchFamily="34" charset="0"/>
                        </a:rPr>
                        <a:t>45 (52%)</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4000"/>
                        </a:lnSpc>
                        <a:spcBef>
                          <a:spcPts val="0"/>
                        </a:spcBef>
                        <a:spcAft>
                          <a:spcPts val="0"/>
                        </a:spcAft>
                      </a:pPr>
                      <a:r>
                        <a:rPr lang="en-US" sz="1800" dirty="0">
                          <a:effectLst/>
                          <a:latin typeface="Arial" panose="020B0604020202020204" pitchFamily="34" charset="0"/>
                          <a:cs typeface="Arial" panose="020B0604020202020204" pitchFamily="34" charset="0"/>
                        </a:rPr>
                        <a:t>14 (70%)</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4000"/>
                        </a:lnSpc>
                        <a:spcBef>
                          <a:spcPts val="0"/>
                        </a:spcBef>
                        <a:spcAft>
                          <a:spcPts val="0"/>
                        </a:spcAft>
                      </a:pPr>
                      <a:r>
                        <a:rPr lang="en-US" sz="1800" dirty="0">
                          <a:effectLst/>
                          <a:latin typeface="Arial" panose="020B0604020202020204" pitchFamily="34" charset="0"/>
                          <a:cs typeface="Arial" panose="020B0604020202020204" pitchFamily="34" charset="0"/>
                        </a:rPr>
                        <a:t>5 (13%)</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4000"/>
                        </a:lnSpc>
                        <a:spcBef>
                          <a:spcPts val="0"/>
                        </a:spcBef>
                        <a:spcAft>
                          <a:spcPts val="0"/>
                        </a:spcAft>
                      </a:pPr>
                      <a:r>
                        <a:rPr lang="en-US" sz="1800">
                          <a:effectLst/>
                          <a:latin typeface="Arial" panose="020B0604020202020204" pitchFamily="34" charset="0"/>
                          <a:cs typeface="Arial" panose="020B0604020202020204" pitchFamily="34" charset="0"/>
                        </a:rPr>
                        <a:t> </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r>
              <a:tr h="316223">
                <a:tc>
                  <a:txBody>
                    <a:bodyPr/>
                    <a:lstStyle/>
                    <a:p>
                      <a:pPr marL="0" marR="0" algn="l">
                        <a:lnSpc>
                          <a:spcPct val="114000"/>
                        </a:lnSpc>
                        <a:spcBef>
                          <a:spcPts val="0"/>
                        </a:spcBef>
                        <a:spcAft>
                          <a:spcPts val="0"/>
                        </a:spcAft>
                      </a:pPr>
                      <a:r>
                        <a:rPr lang="en-US" sz="1800" dirty="0">
                          <a:effectLst/>
                          <a:latin typeface="Arial" panose="020B0604020202020204" pitchFamily="34" charset="0"/>
                          <a:cs typeface="Arial" panose="020B0604020202020204" pitchFamily="34" charset="0"/>
                        </a:rPr>
                        <a:t>    </a:t>
                      </a:r>
                      <a:r>
                        <a:rPr lang="en-US" sz="1800" dirty="0" smtClean="0">
                          <a:effectLst/>
                          <a:latin typeface="Arial" panose="020B0604020202020204" pitchFamily="34" charset="0"/>
                          <a:cs typeface="Arial" panose="020B0604020202020204" pitchFamily="34" charset="0"/>
                        </a:rPr>
                        <a:t>Non-private</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B w="12700" cap="flat" cmpd="sng" algn="ctr">
                      <a:solidFill>
                        <a:schemeClr val="bg1">
                          <a:lumMod val="85000"/>
                        </a:schemeClr>
                      </a:solidFill>
                      <a:prstDash val="solid"/>
                      <a:round/>
                      <a:headEnd type="none" w="med" len="med"/>
                      <a:tailEnd type="none" w="med" len="med"/>
                    </a:lnB>
                    <a:noFill/>
                  </a:tcPr>
                </a:tc>
                <a:tc>
                  <a:txBody>
                    <a:bodyPr/>
                    <a:lstStyle/>
                    <a:p>
                      <a:pPr marL="0" marR="0" algn="ctr">
                        <a:lnSpc>
                          <a:spcPct val="114000"/>
                        </a:lnSpc>
                        <a:spcBef>
                          <a:spcPts val="0"/>
                        </a:spcBef>
                        <a:spcAft>
                          <a:spcPts val="0"/>
                        </a:spcAft>
                      </a:pPr>
                      <a:r>
                        <a:rPr lang="en-US" sz="1800" dirty="0">
                          <a:effectLst/>
                          <a:latin typeface="Arial" panose="020B0604020202020204" pitchFamily="34" charset="0"/>
                          <a:cs typeface="Arial" panose="020B0604020202020204" pitchFamily="34" charset="0"/>
                        </a:rPr>
                        <a:t>33 (38%)</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B w="12700" cap="flat" cmpd="sng" algn="ctr">
                      <a:solidFill>
                        <a:schemeClr val="bg1">
                          <a:lumMod val="85000"/>
                        </a:schemeClr>
                      </a:solidFill>
                      <a:prstDash val="solid"/>
                      <a:round/>
                      <a:headEnd type="none" w="med" len="med"/>
                      <a:tailEnd type="none" w="med" len="med"/>
                    </a:lnB>
                    <a:noFill/>
                  </a:tcPr>
                </a:tc>
                <a:tc>
                  <a:txBody>
                    <a:bodyPr/>
                    <a:lstStyle/>
                    <a:p>
                      <a:pPr marL="0" marR="0" algn="ctr">
                        <a:lnSpc>
                          <a:spcPct val="114000"/>
                        </a:lnSpc>
                        <a:spcBef>
                          <a:spcPts val="0"/>
                        </a:spcBef>
                        <a:spcAft>
                          <a:spcPts val="0"/>
                        </a:spcAft>
                      </a:pPr>
                      <a:r>
                        <a:rPr lang="en-US" sz="1800" dirty="0">
                          <a:effectLst/>
                          <a:latin typeface="Arial" panose="020B0604020202020204" pitchFamily="34" charset="0"/>
                          <a:cs typeface="Arial" panose="020B0604020202020204" pitchFamily="34" charset="0"/>
                        </a:rPr>
                        <a:t>4 (20%)</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B w="12700" cap="flat" cmpd="sng" algn="ctr">
                      <a:solidFill>
                        <a:schemeClr val="bg1">
                          <a:lumMod val="85000"/>
                        </a:schemeClr>
                      </a:solidFill>
                      <a:prstDash val="solid"/>
                      <a:round/>
                      <a:headEnd type="none" w="med" len="med"/>
                      <a:tailEnd type="none" w="med" len="med"/>
                    </a:lnB>
                    <a:noFill/>
                  </a:tcPr>
                </a:tc>
                <a:tc>
                  <a:txBody>
                    <a:bodyPr/>
                    <a:lstStyle/>
                    <a:p>
                      <a:pPr marL="0" marR="0" algn="ctr">
                        <a:lnSpc>
                          <a:spcPct val="114000"/>
                        </a:lnSpc>
                        <a:spcBef>
                          <a:spcPts val="0"/>
                        </a:spcBef>
                        <a:spcAft>
                          <a:spcPts val="0"/>
                        </a:spcAft>
                      </a:pPr>
                      <a:r>
                        <a:rPr lang="en-US" sz="1800" dirty="0">
                          <a:effectLst/>
                          <a:latin typeface="Arial" panose="020B0604020202020204" pitchFamily="34" charset="0"/>
                          <a:cs typeface="Arial" panose="020B0604020202020204" pitchFamily="34" charset="0"/>
                        </a:rPr>
                        <a:t>32 (82%)</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B w="12700" cap="flat" cmpd="sng" algn="ctr">
                      <a:solidFill>
                        <a:schemeClr val="bg1">
                          <a:lumMod val="85000"/>
                        </a:schemeClr>
                      </a:solidFill>
                      <a:prstDash val="solid"/>
                      <a:round/>
                      <a:headEnd type="none" w="med" len="med"/>
                      <a:tailEnd type="none" w="med" len="med"/>
                    </a:lnB>
                    <a:noFill/>
                  </a:tcPr>
                </a:tc>
                <a:tc>
                  <a:txBody>
                    <a:bodyPr/>
                    <a:lstStyle/>
                    <a:p>
                      <a:pPr marL="0" marR="0" algn="ctr">
                        <a:lnSpc>
                          <a:spcPct val="114000"/>
                        </a:lnSpc>
                        <a:spcBef>
                          <a:spcPts val="0"/>
                        </a:spcBef>
                        <a:spcAft>
                          <a:spcPts val="0"/>
                        </a:spcAft>
                      </a:pPr>
                      <a:r>
                        <a:rPr lang="en-US" sz="1800" dirty="0">
                          <a:effectLst/>
                          <a:latin typeface="Arial" panose="020B0604020202020204" pitchFamily="34" charset="0"/>
                          <a:cs typeface="Arial" panose="020B0604020202020204" pitchFamily="34" charset="0"/>
                        </a:rPr>
                        <a:t> </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B w="12700" cap="flat" cmpd="sng" algn="ctr">
                      <a:solidFill>
                        <a:schemeClr val="bg1">
                          <a:lumMod val="85000"/>
                        </a:schemeClr>
                      </a:solidFill>
                      <a:prstDash val="solid"/>
                      <a:round/>
                      <a:headEnd type="none" w="med" len="med"/>
                      <a:tailEnd type="none" w="med" len="med"/>
                    </a:lnB>
                    <a:noFill/>
                  </a:tcPr>
                </a:tc>
              </a:tr>
              <a:tr h="316223">
                <a:tc>
                  <a:txBody>
                    <a:bodyPr/>
                    <a:lstStyle/>
                    <a:p>
                      <a:pPr marL="0" marR="0" algn="l">
                        <a:lnSpc>
                          <a:spcPct val="114000"/>
                        </a:lnSpc>
                        <a:spcBef>
                          <a:spcPts val="0"/>
                        </a:spcBef>
                        <a:spcAft>
                          <a:spcPts val="0"/>
                        </a:spcAft>
                      </a:pPr>
                      <a:r>
                        <a:rPr lang="en-US" sz="1800" b="1" dirty="0">
                          <a:effectLst/>
                          <a:latin typeface="Arial" panose="020B0604020202020204" pitchFamily="34" charset="0"/>
                          <a:cs typeface="Arial" panose="020B0604020202020204" pitchFamily="34" charset="0"/>
                        </a:rPr>
                        <a:t>Multistate </a:t>
                      </a:r>
                      <a:r>
                        <a:rPr lang="en-US" sz="1800" b="1" dirty="0" smtClean="0">
                          <a:effectLst/>
                          <a:latin typeface="Arial" panose="020B0604020202020204" pitchFamily="34" charset="0"/>
                          <a:cs typeface="Arial" panose="020B0604020202020204" pitchFamily="34" charset="0"/>
                        </a:rPr>
                        <a:t>Exposure</a:t>
                      </a:r>
                      <a:r>
                        <a:rPr lang="en-US" sz="1800" dirty="0">
                          <a:effectLst/>
                          <a:latin typeface="Arial" panose="020B0604020202020204" pitchFamily="34" charset="0"/>
                          <a:cs typeface="Arial" panose="020B0604020202020204" pitchFamily="34" charset="0"/>
                        </a:rPr>
                        <a:t>†</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algn="ctr">
                        <a:lnSpc>
                          <a:spcPct val="114000"/>
                        </a:lnSpc>
                        <a:spcBef>
                          <a:spcPts val="0"/>
                        </a:spcBef>
                        <a:spcAft>
                          <a:spcPts val="0"/>
                        </a:spcAft>
                      </a:pPr>
                      <a:r>
                        <a:rPr lang="en-US" sz="1800" dirty="0">
                          <a:effectLst/>
                          <a:latin typeface="Arial" panose="020B0604020202020204" pitchFamily="34" charset="0"/>
                          <a:cs typeface="Arial" panose="020B0604020202020204" pitchFamily="34" charset="0"/>
                        </a:rPr>
                        <a:t>31 (36%)</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algn="ctr">
                        <a:lnSpc>
                          <a:spcPct val="114000"/>
                        </a:lnSpc>
                        <a:spcBef>
                          <a:spcPts val="0"/>
                        </a:spcBef>
                        <a:spcAft>
                          <a:spcPts val="0"/>
                        </a:spcAft>
                      </a:pPr>
                      <a:r>
                        <a:rPr lang="en-US" sz="1800" dirty="0">
                          <a:effectLst/>
                          <a:latin typeface="Arial" panose="020B0604020202020204" pitchFamily="34" charset="0"/>
                          <a:cs typeface="Arial" panose="020B0604020202020204" pitchFamily="34" charset="0"/>
                        </a:rPr>
                        <a:t>2 (10%)</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algn="ctr">
                        <a:lnSpc>
                          <a:spcPct val="114000"/>
                        </a:lnSpc>
                        <a:spcBef>
                          <a:spcPts val="0"/>
                        </a:spcBef>
                        <a:spcAft>
                          <a:spcPts val="0"/>
                        </a:spcAft>
                      </a:pPr>
                      <a:r>
                        <a:rPr lang="en-US" sz="1800" dirty="0">
                          <a:effectLst/>
                          <a:latin typeface="Arial" panose="020B0604020202020204" pitchFamily="34" charset="0"/>
                          <a:cs typeface="Arial" panose="020B0604020202020204" pitchFamily="34" charset="0"/>
                        </a:rPr>
                        <a:t>22 (56%)</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algn="ctr">
                        <a:lnSpc>
                          <a:spcPct val="114000"/>
                        </a:lnSpc>
                        <a:spcBef>
                          <a:spcPts val="0"/>
                        </a:spcBef>
                        <a:spcAft>
                          <a:spcPts val="0"/>
                        </a:spcAft>
                      </a:pPr>
                      <a:r>
                        <a:rPr lang="en-US" sz="1800" dirty="0">
                          <a:effectLst/>
                          <a:latin typeface="Arial" panose="020B0604020202020204" pitchFamily="34" charset="0"/>
                          <a:cs typeface="Arial" panose="020B0604020202020204" pitchFamily="34" charset="0"/>
                        </a:rPr>
                        <a:t>0.002</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r>
              <a:tr h="316223">
                <a:tc>
                  <a:txBody>
                    <a:bodyPr/>
                    <a:lstStyle/>
                    <a:p>
                      <a:pPr marL="0" marR="0" algn="l">
                        <a:lnSpc>
                          <a:spcPct val="114000"/>
                        </a:lnSpc>
                        <a:spcBef>
                          <a:spcPts val="0"/>
                        </a:spcBef>
                        <a:spcAft>
                          <a:spcPts val="0"/>
                        </a:spcAft>
                      </a:pPr>
                      <a:r>
                        <a:rPr lang="en-US" sz="1800" b="1" dirty="0" smtClean="0">
                          <a:effectLst/>
                          <a:latin typeface="Arial" panose="020B0604020202020204" pitchFamily="34" charset="0"/>
                          <a:cs typeface="Arial" panose="020B0604020202020204" pitchFamily="34" charset="0"/>
                        </a:rPr>
                        <a:t>Season</a:t>
                      </a:r>
                      <a:r>
                        <a:rPr lang="en-US" sz="1800" dirty="0" smtClean="0">
                          <a:effectLst/>
                          <a:latin typeface="Arial" panose="020B0604020202020204" pitchFamily="34" charset="0"/>
                          <a:cs typeface="Arial" panose="020B0604020202020204" pitchFamily="34" charset="0"/>
                        </a:rPr>
                        <a:t>‡</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T w="12700" cap="flat" cmpd="sng" algn="ctr">
                      <a:solidFill>
                        <a:schemeClr val="bg1">
                          <a:lumMod val="85000"/>
                        </a:schemeClr>
                      </a:solidFill>
                      <a:prstDash val="solid"/>
                      <a:round/>
                      <a:headEnd type="none" w="med" len="med"/>
                      <a:tailEnd type="none" w="med" len="med"/>
                    </a:lnT>
                    <a:noFill/>
                  </a:tcPr>
                </a:tc>
                <a:tc>
                  <a:txBody>
                    <a:bodyPr/>
                    <a:lstStyle/>
                    <a:p>
                      <a:pPr marL="0" marR="0" algn="ctr">
                        <a:lnSpc>
                          <a:spcPct val="114000"/>
                        </a:lnSpc>
                        <a:spcBef>
                          <a:spcPts val="0"/>
                        </a:spcBef>
                        <a:spcAft>
                          <a:spcPts val="0"/>
                        </a:spcAft>
                      </a:pPr>
                      <a:r>
                        <a:rPr lang="en-US" sz="1800">
                          <a:effectLst/>
                          <a:latin typeface="Arial" panose="020B0604020202020204" pitchFamily="34" charset="0"/>
                          <a:cs typeface="Arial" panose="020B0604020202020204" pitchFamily="34" charset="0"/>
                        </a:rPr>
                        <a:t> </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T w="12700" cap="flat" cmpd="sng" algn="ctr">
                      <a:solidFill>
                        <a:schemeClr val="bg1">
                          <a:lumMod val="85000"/>
                        </a:schemeClr>
                      </a:solidFill>
                      <a:prstDash val="solid"/>
                      <a:round/>
                      <a:headEnd type="none" w="med" len="med"/>
                      <a:tailEnd type="none" w="med" len="med"/>
                    </a:lnT>
                    <a:noFill/>
                  </a:tcPr>
                </a:tc>
                <a:tc>
                  <a:txBody>
                    <a:bodyPr/>
                    <a:lstStyle/>
                    <a:p>
                      <a:pPr marL="0" marR="0" algn="l">
                        <a:lnSpc>
                          <a:spcPct val="114000"/>
                        </a:lnSpc>
                        <a:spcBef>
                          <a:spcPts val="0"/>
                        </a:spcBef>
                        <a:spcAft>
                          <a:spcPts val="0"/>
                        </a:spcAft>
                      </a:pPr>
                      <a:r>
                        <a:rPr lang="en-US" sz="1800" dirty="0">
                          <a:effectLst/>
                          <a:latin typeface="Arial" panose="020B0604020202020204" pitchFamily="34" charset="0"/>
                          <a:cs typeface="Arial" panose="020B0604020202020204" pitchFamily="34" charset="0"/>
                        </a:rPr>
                        <a:t> </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T w="12700" cap="flat" cmpd="sng" algn="ctr">
                      <a:solidFill>
                        <a:schemeClr val="bg1">
                          <a:lumMod val="85000"/>
                        </a:schemeClr>
                      </a:solidFill>
                      <a:prstDash val="solid"/>
                      <a:round/>
                      <a:headEnd type="none" w="med" len="med"/>
                      <a:tailEnd type="none" w="med" len="med"/>
                    </a:lnT>
                    <a:noFill/>
                  </a:tcPr>
                </a:tc>
                <a:tc>
                  <a:txBody>
                    <a:bodyPr/>
                    <a:lstStyle/>
                    <a:p>
                      <a:pPr marL="0" marR="0" algn="l">
                        <a:lnSpc>
                          <a:spcPct val="114000"/>
                        </a:lnSpc>
                        <a:spcBef>
                          <a:spcPts val="0"/>
                        </a:spcBef>
                        <a:spcAft>
                          <a:spcPts val="0"/>
                        </a:spcAft>
                      </a:pPr>
                      <a:r>
                        <a:rPr lang="en-US" sz="1800" dirty="0">
                          <a:effectLst/>
                          <a:latin typeface="Arial" panose="020B0604020202020204" pitchFamily="34" charset="0"/>
                          <a:cs typeface="Arial" panose="020B0604020202020204" pitchFamily="34" charset="0"/>
                        </a:rPr>
                        <a:t> </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T w="12700" cap="flat" cmpd="sng" algn="ctr">
                      <a:solidFill>
                        <a:schemeClr val="bg1">
                          <a:lumMod val="85000"/>
                        </a:schemeClr>
                      </a:solidFill>
                      <a:prstDash val="solid"/>
                      <a:round/>
                      <a:headEnd type="none" w="med" len="med"/>
                      <a:tailEnd type="none" w="med" len="med"/>
                    </a:lnT>
                    <a:noFill/>
                  </a:tcPr>
                </a:tc>
                <a:tc>
                  <a:txBody>
                    <a:bodyPr/>
                    <a:lstStyle/>
                    <a:p>
                      <a:pPr marL="0" marR="0" algn="ctr">
                        <a:lnSpc>
                          <a:spcPct val="114000"/>
                        </a:lnSpc>
                        <a:spcBef>
                          <a:spcPts val="0"/>
                        </a:spcBef>
                        <a:spcAft>
                          <a:spcPts val="0"/>
                        </a:spcAft>
                      </a:pPr>
                      <a:r>
                        <a:rPr lang="en-US" sz="1800">
                          <a:effectLst/>
                          <a:latin typeface="Arial" panose="020B0604020202020204" pitchFamily="34" charset="0"/>
                          <a:cs typeface="Arial" panose="020B0604020202020204" pitchFamily="34" charset="0"/>
                        </a:rPr>
                        <a:t>0.108</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T w="12700" cap="flat" cmpd="sng" algn="ctr">
                      <a:solidFill>
                        <a:schemeClr val="bg1">
                          <a:lumMod val="85000"/>
                        </a:schemeClr>
                      </a:solidFill>
                      <a:prstDash val="solid"/>
                      <a:round/>
                      <a:headEnd type="none" w="med" len="med"/>
                      <a:tailEnd type="none" w="med" len="med"/>
                    </a:lnT>
                    <a:noFill/>
                  </a:tcPr>
                </a:tc>
              </a:tr>
              <a:tr h="316223">
                <a:tc>
                  <a:txBody>
                    <a:bodyPr/>
                    <a:lstStyle/>
                    <a:p>
                      <a:pPr marL="0" marR="0" algn="l">
                        <a:lnSpc>
                          <a:spcPct val="114000"/>
                        </a:lnSpc>
                        <a:spcBef>
                          <a:spcPts val="0"/>
                        </a:spcBef>
                        <a:spcAft>
                          <a:spcPts val="0"/>
                        </a:spcAft>
                      </a:pPr>
                      <a:r>
                        <a:rPr lang="en-US" sz="1800">
                          <a:effectLst/>
                          <a:latin typeface="Arial" panose="020B0604020202020204" pitchFamily="34" charset="0"/>
                          <a:cs typeface="Arial" panose="020B0604020202020204" pitchFamily="34" charset="0"/>
                        </a:rPr>
                        <a:t>    Fall</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4000"/>
                        </a:lnSpc>
                        <a:spcBef>
                          <a:spcPts val="0"/>
                        </a:spcBef>
                        <a:spcAft>
                          <a:spcPts val="0"/>
                        </a:spcAft>
                      </a:pPr>
                      <a:r>
                        <a:rPr lang="en-US" sz="1800" dirty="0">
                          <a:effectLst/>
                          <a:latin typeface="Arial" panose="020B0604020202020204" pitchFamily="34" charset="0"/>
                          <a:cs typeface="Arial" panose="020B0604020202020204" pitchFamily="34" charset="0"/>
                        </a:rPr>
                        <a:t>17 (20%)</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4000"/>
                        </a:lnSpc>
                        <a:spcBef>
                          <a:spcPts val="0"/>
                        </a:spcBef>
                        <a:spcAft>
                          <a:spcPts val="0"/>
                        </a:spcAft>
                      </a:pPr>
                      <a:r>
                        <a:rPr lang="en-US" sz="1800">
                          <a:effectLst/>
                          <a:latin typeface="Arial" panose="020B0604020202020204" pitchFamily="34" charset="0"/>
                          <a:cs typeface="Arial" panose="020B0604020202020204" pitchFamily="34" charset="0"/>
                        </a:rPr>
                        <a:t>7 (35%)</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4000"/>
                        </a:lnSpc>
                        <a:spcBef>
                          <a:spcPts val="0"/>
                        </a:spcBef>
                        <a:spcAft>
                          <a:spcPts val="0"/>
                        </a:spcAft>
                      </a:pPr>
                      <a:r>
                        <a:rPr lang="en-US" sz="1800" dirty="0">
                          <a:effectLst/>
                          <a:latin typeface="Arial" panose="020B0604020202020204" pitchFamily="34" charset="0"/>
                          <a:cs typeface="Arial" panose="020B0604020202020204" pitchFamily="34" charset="0"/>
                        </a:rPr>
                        <a:t>17 (44%)</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4000"/>
                        </a:lnSpc>
                        <a:spcBef>
                          <a:spcPts val="0"/>
                        </a:spcBef>
                        <a:spcAft>
                          <a:spcPts val="0"/>
                        </a:spcAft>
                      </a:pPr>
                      <a:r>
                        <a:rPr lang="en-US" sz="1800">
                          <a:effectLst/>
                          <a:latin typeface="Arial" panose="020B0604020202020204" pitchFamily="34" charset="0"/>
                          <a:cs typeface="Arial" panose="020B0604020202020204" pitchFamily="34" charset="0"/>
                        </a:rPr>
                        <a:t> </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r>
              <a:tr h="316223">
                <a:tc>
                  <a:txBody>
                    <a:bodyPr/>
                    <a:lstStyle/>
                    <a:p>
                      <a:pPr marL="0" marR="0" algn="l">
                        <a:lnSpc>
                          <a:spcPct val="114000"/>
                        </a:lnSpc>
                        <a:spcBef>
                          <a:spcPts val="0"/>
                        </a:spcBef>
                        <a:spcAft>
                          <a:spcPts val="0"/>
                        </a:spcAft>
                      </a:pPr>
                      <a:r>
                        <a:rPr lang="en-US" sz="1800">
                          <a:effectLst/>
                          <a:latin typeface="Arial" panose="020B0604020202020204" pitchFamily="34" charset="0"/>
                          <a:cs typeface="Arial" panose="020B0604020202020204" pitchFamily="34" charset="0"/>
                        </a:rPr>
                        <a:t>    Spring</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noFill/>
                  </a:tcPr>
                </a:tc>
                <a:tc>
                  <a:txBody>
                    <a:bodyPr/>
                    <a:lstStyle/>
                    <a:p>
                      <a:pPr marL="0" marR="0" algn="ctr">
                        <a:lnSpc>
                          <a:spcPct val="114000"/>
                        </a:lnSpc>
                        <a:spcBef>
                          <a:spcPts val="0"/>
                        </a:spcBef>
                        <a:spcAft>
                          <a:spcPts val="0"/>
                        </a:spcAft>
                      </a:pPr>
                      <a:r>
                        <a:rPr lang="en-US" sz="1800">
                          <a:effectLst/>
                          <a:latin typeface="Arial" panose="020B0604020202020204" pitchFamily="34" charset="0"/>
                          <a:cs typeface="Arial" panose="020B0604020202020204" pitchFamily="34" charset="0"/>
                        </a:rPr>
                        <a:t>28 (33%)</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noFill/>
                  </a:tcPr>
                </a:tc>
                <a:tc>
                  <a:txBody>
                    <a:bodyPr/>
                    <a:lstStyle/>
                    <a:p>
                      <a:pPr marL="0" marR="0" algn="ctr">
                        <a:lnSpc>
                          <a:spcPct val="114000"/>
                        </a:lnSpc>
                        <a:spcBef>
                          <a:spcPts val="0"/>
                        </a:spcBef>
                        <a:spcAft>
                          <a:spcPts val="0"/>
                        </a:spcAft>
                      </a:pPr>
                      <a:r>
                        <a:rPr lang="en-US" sz="1800">
                          <a:effectLst/>
                          <a:latin typeface="Arial" panose="020B0604020202020204" pitchFamily="34" charset="0"/>
                          <a:cs typeface="Arial" panose="020B0604020202020204" pitchFamily="34" charset="0"/>
                        </a:rPr>
                        <a:t>6 (30%)</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noFill/>
                  </a:tcPr>
                </a:tc>
                <a:tc>
                  <a:txBody>
                    <a:bodyPr/>
                    <a:lstStyle/>
                    <a:p>
                      <a:pPr marL="0" marR="0" algn="ctr">
                        <a:lnSpc>
                          <a:spcPct val="114000"/>
                        </a:lnSpc>
                        <a:spcBef>
                          <a:spcPts val="0"/>
                        </a:spcBef>
                        <a:spcAft>
                          <a:spcPts val="0"/>
                        </a:spcAft>
                      </a:pPr>
                      <a:r>
                        <a:rPr lang="en-US" sz="1800" dirty="0">
                          <a:effectLst/>
                          <a:latin typeface="Arial" panose="020B0604020202020204" pitchFamily="34" charset="0"/>
                          <a:cs typeface="Arial" panose="020B0604020202020204" pitchFamily="34" charset="0"/>
                        </a:rPr>
                        <a:t>8 (21%)</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noFill/>
                  </a:tcPr>
                </a:tc>
                <a:tc>
                  <a:txBody>
                    <a:bodyPr/>
                    <a:lstStyle/>
                    <a:p>
                      <a:pPr marL="0" marR="0" algn="ctr">
                        <a:lnSpc>
                          <a:spcPct val="114000"/>
                        </a:lnSpc>
                        <a:spcBef>
                          <a:spcPts val="0"/>
                        </a:spcBef>
                        <a:spcAft>
                          <a:spcPts val="0"/>
                        </a:spcAft>
                      </a:pPr>
                      <a:r>
                        <a:rPr lang="en-US" sz="1800">
                          <a:effectLst/>
                          <a:latin typeface="Arial" panose="020B0604020202020204" pitchFamily="34" charset="0"/>
                          <a:cs typeface="Arial" panose="020B0604020202020204" pitchFamily="34" charset="0"/>
                        </a:rPr>
                        <a:t> </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noFill/>
                  </a:tcPr>
                </a:tc>
              </a:tr>
              <a:tr h="316223">
                <a:tc>
                  <a:txBody>
                    <a:bodyPr/>
                    <a:lstStyle/>
                    <a:p>
                      <a:pPr marL="0" marR="0" algn="l">
                        <a:lnSpc>
                          <a:spcPct val="114000"/>
                        </a:lnSpc>
                        <a:spcBef>
                          <a:spcPts val="0"/>
                        </a:spcBef>
                        <a:spcAft>
                          <a:spcPts val="0"/>
                        </a:spcAft>
                      </a:pPr>
                      <a:r>
                        <a:rPr lang="en-US" sz="1800">
                          <a:effectLst/>
                          <a:latin typeface="Arial" panose="020B0604020202020204" pitchFamily="34" charset="0"/>
                          <a:cs typeface="Arial" panose="020B0604020202020204" pitchFamily="34" charset="0"/>
                        </a:rPr>
                        <a:t>    Summer</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4000"/>
                        </a:lnSpc>
                        <a:spcBef>
                          <a:spcPts val="0"/>
                        </a:spcBef>
                        <a:spcAft>
                          <a:spcPts val="0"/>
                        </a:spcAft>
                      </a:pPr>
                      <a:r>
                        <a:rPr lang="en-US" sz="1800">
                          <a:effectLst/>
                          <a:latin typeface="Arial" panose="020B0604020202020204" pitchFamily="34" charset="0"/>
                          <a:cs typeface="Arial" panose="020B0604020202020204" pitchFamily="34" charset="0"/>
                        </a:rPr>
                        <a:t>34 (40%)</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4000"/>
                        </a:lnSpc>
                        <a:spcBef>
                          <a:spcPts val="0"/>
                        </a:spcBef>
                        <a:spcAft>
                          <a:spcPts val="0"/>
                        </a:spcAft>
                      </a:pPr>
                      <a:r>
                        <a:rPr lang="en-US" sz="1800">
                          <a:effectLst/>
                          <a:latin typeface="Arial" panose="020B0604020202020204" pitchFamily="34" charset="0"/>
                          <a:cs typeface="Arial" panose="020B0604020202020204" pitchFamily="34" charset="0"/>
                        </a:rPr>
                        <a:t>6 (30%)</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4000"/>
                        </a:lnSpc>
                        <a:spcBef>
                          <a:spcPts val="0"/>
                        </a:spcBef>
                        <a:spcAft>
                          <a:spcPts val="0"/>
                        </a:spcAft>
                      </a:pPr>
                      <a:r>
                        <a:rPr lang="en-US" sz="1800" dirty="0">
                          <a:effectLst/>
                          <a:latin typeface="Arial" panose="020B0604020202020204" pitchFamily="34" charset="0"/>
                          <a:cs typeface="Arial" panose="020B0604020202020204" pitchFamily="34" charset="0"/>
                        </a:rPr>
                        <a:t>9 (23%)</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4000"/>
                        </a:lnSpc>
                        <a:spcBef>
                          <a:spcPts val="0"/>
                        </a:spcBef>
                        <a:spcAft>
                          <a:spcPts val="0"/>
                        </a:spcAft>
                      </a:pPr>
                      <a:r>
                        <a:rPr lang="en-US" sz="1800">
                          <a:effectLst/>
                          <a:latin typeface="Arial" panose="020B0604020202020204" pitchFamily="34" charset="0"/>
                          <a:cs typeface="Arial" panose="020B0604020202020204" pitchFamily="34" charset="0"/>
                        </a:rPr>
                        <a:t> </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r>
              <a:tr h="316223">
                <a:tc>
                  <a:txBody>
                    <a:bodyPr/>
                    <a:lstStyle/>
                    <a:p>
                      <a:pPr marL="0" marR="0" algn="l">
                        <a:lnSpc>
                          <a:spcPct val="114000"/>
                        </a:lnSpc>
                        <a:spcBef>
                          <a:spcPts val="0"/>
                        </a:spcBef>
                        <a:spcAft>
                          <a:spcPts val="0"/>
                        </a:spcAft>
                      </a:pPr>
                      <a:r>
                        <a:rPr lang="en-US" sz="1800" dirty="0">
                          <a:effectLst/>
                          <a:latin typeface="Arial" panose="020B0604020202020204" pitchFamily="34" charset="0"/>
                          <a:cs typeface="Arial" panose="020B0604020202020204" pitchFamily="34" charset="0"/>
                        </a:rPr>
                        <a:t>    Winter</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B w="12700" cap="flat" cmpd="sng" algn="ctr">
                      <a:solidFill>
                        <a:schemeClr val="bg1">
                          <a:lumMod val="85000"/>
                        </a:schemeClr>
                      </a:solidFill>
                      <a:prstDash val="solid"/>
                      <a:round/>
                      <a:headEnd type="none" w="med" len="med"/>
                      <a:tailEnd type="none" w="med" len="med"/>
                    </a:lnB>
                    <a:noFill/>
                  </a:tcPr>
                </a:tc>
                <a:tc>
                  <a:txBody>
                    <a:bodyPr/>
                    <a:lstStyle/>
                    <a:p>
                      <a:pPr marL="0" marR="0" algn="ctr">
                        <a:lnSpc>
                          <a:spcPct val="114000"/>
                        </a:lnSpc>
                        <a:spcBef>
                          <a:spcPts val="0"/>
                        </a:spcBef>
                        <a:spcAft>
                          <a:spcPts val="0"/>
                        </a:spcAft>
                      </a:pPr>
                      <a:r>
                        <a:rPr lang="en-US" sz="1800" dirty="0">
                          <a:effectLst/>
                          <a:latin typeface="Arial" panose="020B0604020202020204" pitchFamily="34" charset="0"/>
                          <a:cs typeface="Arial" panose="020B0604020202020204" pitchFamily="34" charset="0"/>
                        </a:rPr>
                        <a:t>7 (8%)</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B w="12700" cap="flat" cmpd="sng" algn="ctr">
                      <a:solidFill>
                        <a:schemeClr val="bg1">
                          <a:lumMod val="85000"/>
                        </a:schemeClr>
                      </a:solidFill>
                      <a:prstDash val="solid"/>
                      <a:round/>
                      <a:headEnd type="none" w="med" len="med"/>
                      <a:tailEnd type="none" w="med" len="med"/>
                    </a:lnB>
                    <a:noFill/>
                  </a:tcPr>
                </a:tc>
                <a:tc>
                  <a:txBody>
                    <a:bodyPr/>
                    <a:lstStyle/>
                    <a:p>
                      <a:pPr marL="0" marR="0" algn="ctr">
                        <a:lnSpc>
                          <a:spcPct val="114000"/>
                        </a:lnSpc>
                        <a:spcBef>
                          <a:spcPts val="0"/>
                        </a:spcBef>
                        <a:spcAft>
                          <a:spcPts val="0"/>
                        </a:spcAft>
                      </a:pPr>
                      <a:r>
                        <a:rPr lang="en-US" sz="1800" dirty="0">
                          <a:effectLst/>
                          <a:latin typeface="Arial" panose="020B0604020202020204" pitchFamily="34" charset="0"/>
                          <a:cs typeface="Arial" panose="020B0604020202020204" pitchFamily="34" charset="0"/>
                        </a:rPr>
                        <a:t>1 (5%)</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B w="12700" cap="flat" cmpd="sng" algn="ctr">
                      <a:solidFill>
                        <a:schemeClr val="bg1">
                          <a:lumMod val="85000"/>
                        </a:schemeClr>
                      </a:solidFill>
                      <a:prstDash val="solid"/>
                      <a:round/>
                      <a:headEnd type="none" w="med" len="med"/>
                      <a:tailEnd type="none" w="med" len="med"/>
                    </a:lnB>
                    <a:noFill/>
                  </a:tcPr>
                </a:tc>
                <a:tc>
                  <a:txBody>
                    <a:bodyPr/>
                    <a:lstStyle/>
                    <a:p>
                      <a:pPr marL="0" marR="0" algn="ctr">
                        <a:lnSpc>
                          <a:spcPct val="114000"/>
                        </a:lnSpc>
                        <a:spcBef>
                          <a:spcPts val="0"/>
                        </a:spcBef>
                        <a:spcAft>
                          <a:spcPts val="0"/>
                        </a:spcAft>
                      </a:pPr>
                      <a:r>
                        <a:rPr lang="en-US" sz="1800" dirty="0">
                          <a:effectLst/>
                          <a:latin typeface="Arial" panose="020B0604020202020204" pitchFamily="34" charset="0"/>
                          <a:cs typeface="Arial" panose="020B0604020202020204" pitchFamily="34" charset="0"/>
                        </a:rPr>
                        <a:t>5 (13%)</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B w="12700" cap="flat" cmpd="sng" algn="ctr">
                      <a:solidFill>
                        <a:schemeClr val="bg1">
                          <a:lumMod val="85000"/>
                        </a:schemeClr>
                      </a:solidFill>
                      <a:prstDash val="solid"/>
                      <a:round/>
                      <a:headEnd type="none" w="med" len="med"/>
                      <a:tailEnd type="none" w="med" len="med"/>
                    </a:lnB>
                    <a:noFill/>
                  </a:tcPr>
                </a:tc>
                <a:tc>
                  <a:txBody>
                    <a:bodyPr/>
                    <a:lstStyle/>
                    <a:p>
                      <a:pPr marL="0" marR="0" algn="ctr">
                        <a:lnSpc>
                          <a:spcPct val="114000"/>
                        </a:lnSpc>
                        <a:spcBef>
                          <a:spcPts val="0"/>
                        </a:spcBef>
                        <a:spcAft>
                          <a:spcPts val="0"/>
                        </a:spcAft>
                      </a:pPr>
                      <a:r>
                        <a:rPr lang="en-US" sz="1800" dirty="0">
                          <a:effectLst/>
                          <a:latin typeface="Arial" panose="020B0604020202020204" pitchFamily="34" charset="0"/>
                          <a:cs typeface="Arial" panose="020B0604020202020204" pitchFamily="34" charset="0"/>
                        </a:rPr>
                        <a:t> </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B w="12700" cap="flat" cmpd="sng" algn="ctr">
                      <a:solidFill>
                        <a:schemeClr val="bg1">
                          <a:lumMod val="85000"/>
                        </a:schemeClr>
                      </a:solidFill>
                      <a:prstDash val="solid"/>
                      <a:round/>
                      <a:headEnd type="none" w="med" len="med"/>
                      <a:tailEnd type="none" w="med" len="med"/>
                    </a:lnB>
                    <a:noFill/>
                  </a:tcPr>
                </a:tc>
              </a:tr>
              <a:tr h="369659">
                <a:tc gridSpan="5">
                  <a:txBody>
                    <a:bodyPr/>
                    <a:lstStyle/>
                    <a:p>
                      <a:pPr marL="0" marR="0" algn="l">
                        <a:lnSpc>
                          <a:spcPct val="107000"/>
                        </a:lnSpc>
                        <a:spcBef>
                          <a:spcPts val="0"/>
                        </a:spcBef>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effectLst/>
                          <a:latin typeface="Arial" panose="020B0604020202020204" pitchFamily="34" charset="0"/>
                          <a:cs typeface="Arial" panose="020B0604020202020204" pitchFamily="34" charset="0"/>
                        </a:rPr>
                        <a:t>† Presented as proportion (%), p value from Chi-square</a:t>
                      </a:r>
                    </a:p>
                    <a:p>
                      <a:pPr marL="0" marR="0" algn="l">
                        <a:lnSpc>
                          <a:spcPct val="107000"/>
                        </a:lnSpc>
                        <a:spcBef>
                          <a:spcPts val="0"/>
                        </a:spcBef>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effectLst/>
                          <a:latin typeface="Arial" panose="020B0604020202020204" pitchFamily="34" charset="0"/>
                          <a:cs typeface="Arial" panose="020B0604020202020204" pitchFamily="34" charset="0"/>
                        </a:rPr>
                        <a:t>‡ Presented as proportion (%), Fisher’s Exact</a:t>
                      </a:r>
                    </a:p>
                  </a:txBody>
                  <a:tcPr marL="68580" marR="68580" marT="0" marB="0" anchor="ctr">
                    <a:lnT w="12700" cap="flat" cmpd="sng" algn="ctr">
                      <a:solidFill>
                        <a:schemeClr val="bg1">
                          <a:lumMod val="85000"/>
                        </a:schemeClr>
                      </a:solidFill>
                      <a:prstDash val="solid"/>
                      <a:round/>
                      <a:headEnd type="none" w="med" len="med"/>
                      <a:tailEnd type="none" w="med" len="med"/>
                    </a:lnT>
                    <a:noFill/>
                  </a:tcPr>
                </a:tc>
                <a:tc hMerge="1">
                  <a:txBody>
                    <a:bodyPr/>
                    <a:lstStyle/>
                    <a:p>
                      <a:pPr marL="0" marR="0" algn="ctr">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marL="0" marR="0" algn="ctr">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marL="0" marR="0" algn="ctr">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
        <p:nvSpPr>
          <p:cNvPr id="9" name="Rectangle 8"/>
          <p:cNvSpPr/>
          <p:nvPr/>
        </p:nvSpPr>
        <p:spPr>
          <a:xfrm>
            <a:off x="457441" y="2287035"/>
            <a:ext cx="8478840" cy="605308"/>
          </a:xfrm>
          <a:prstGeom prst="rect">
            <a:avLst/>
          </a:prstGeom>
          <a:no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57922" y="2915841"/>
            <a:ext cx="8478840" cy="320040"/>
          </a:xfrm>
          <a:prstGeom prst="rect">
            <a:avLst/>
          </a:prstGeom>
          <a:no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457441" y="3547747"/>
            <a:ext cx="8478840" cy="1266175"/>
          </a:xfrm>
          <a:prstGeom prst="rect">
            <a:avLst/>
          </a:prstGeom>
          <a:no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2951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1" grpId="0" animBg="1"/>
      <p:bldP spid="11"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stretch>
            <a:fillRect/>
          </a:stretch>
        </p:blipFill>
        <p:spPr>
          <a:xfrm>
            <a:off x="228600" y="2142331"/>
            <a:ext cx="8718550" cy="3564727"/>
          </a:xfrm>
          <a:prstGeom prst="rect">
            <a:avLst/>
          </a:prstGeom>
          <a:ln>
            <a:solidFill>
              <a:schemeClr val="tx1">
                <a:lumMod val="65000"/>
                <a:lumOff val="35000"/>
              </a:schemeClr>
            </a:solidFill>
          </a:ln>
        </p:spPr>
      </p:pic>
    </p:spTree>
    <p:extLst>
      <p:ext uri="{BB962C8B-B14F-4D97-AF65-F5344CB8AC3E}">
        <p14:creationId xmlns:p14="http://schemas.microsoft.com/office/powerpoint/2010/main" val="11947920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704063" y="62361"/>
            <a:ext cx="1678240" cy="646346"/>
          </a:xfrm>
          <a:prstGeom prst="roundRect">
            <a:avLst/>
          </a:prstGeom>
          <a:solidFill>
            <a:schemeClr val="bg1"/>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38" dirty="0" smtClean="0">
                <a:solidFill>
                  <a:schemeClr val="tx1">
                    <a:lumMod val="95000"/>
                    <a:lumOff val="5000"/>
                  </a:schemeClr>
                </a:solidFill>
              </a:rPr>
              <a:t>STEC O157:H7 outbreak</a:t>
            </a:r>
            <a:endParaRPr lang="en-US" sz="1638" dirty="0"/>
          </a:p>
        </p:txBody>
      </p:sp>
      <p:sp>
        <p:nvSpPr>
          <p:cNvPr id="5" name="Rounded Rectangle 4"/>
          <p:cNvSpPr/>
          <p:nvPr/>
        </p:nvSpPr>
        <p:spPr>
          <a:xfrm>
            <a:off x="4702145" y="67889"/>
            <a:ext cx="1289304" cy="646346"/>
          </a:xfrm>
          <a:prstGeom prst="roundRect">
            <a:avLst/>
          </a:prstGeom>
          <a:solidFill>
            <a:schemeClr val="bg1"/>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38" dirty="0" smtClean="0">
                <a:solidFill>
                  <a:schemeClr val="tx1">
                    <a:lumMod val="95000"/>
                    <a:lumOff val="5000"/>
                  </a:schemeClr>
                </a:solidFill>
              </a:rPr>
              <a:t>Cases 20-49 years </a:t>
            </a:r>
            <a:r>
              <a:rPr lang="en-US" sz="1638" dirty="0">
                <a:solidFill>
                  <a:schemeClr val="tx1">
                    <a:lumMod val="95000"/>
                    <a:lumOff val="5000"/>
                  </a:schemeClr>
                </a:solidFill>
              </a:rPr>
              <a:t>&lt; 33%?</a:t>
            </a:r>
            <a:endParaRPr lang="en-US" sz="1638" dirty="0"/>
          </a:p>
        </p:txBody>
      </p:sp>
      <p:sp>
        <p:nvSpPr>
          <p:cNvPr id="6" name="Rounded Rectangle 5"/>
          <p:cNvSpPr/>
          <p:nvPr/>
        </p:nvSpPr>
        <p:spPr>
          <a:xfrm>
            <a:off x="2710890" y="1371600"/>
            <a:ext cx="1289304" cy="646346"/>
          </a:xfrm>
          <a:prstGeom prst="roundRect">
            <a:avLst/>
          </a:prstGeom>
          <a:solidFill>
            <a:schemeClr val="bg1"/>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38" dirty="0" smtClean="0">
                <a:solidFill>
                  <a:schemeClr val="tx1">
                    <a:lumMod val="95000"/>
                    <a:lumOff val="5000"/>
                  </a:schemeClr>
                </a:solidFill>
              </a:rPr>
              <a:t>Cases under </a:t>
            </a:r>
            <a:r>
              <a:rPr lang="en-US" sz="1638" dirty="0">
                <a:solidFill>
                  <a:schemeClr val="tx1">
                    <a:lumMod val="95000"/>
                    <a:lumOff val="5000"/>
                  </a:schemeClr>
                </a:solidFill>
              </a:rPr>
              <a:t>5 years &lt; 10%?</a:t>
            </a:r>
            <a:endParaRPr lang="en-US" sz="1638" dirty="0"/>
          </a:p>
        </p:txBody>
      </p:sp>
      <p:sp>
        <p:nvSpPr>
          <p:cNvPr id="7" name="Rounded Rectangle 6"/>
          <p:cNvSpPr/>
          <p:nvPr/>
        </p:nvSpPr>
        <p:spPr>
          <a:xfrm>
            <a:off x="7097100" y="1371600"/>
            <a:ext cx="1289304" cy="646346"/>
          </a:xfrm>
          <a:prstGeom prst="roundRect">
            <a:avLst/>
          </a:prstGeom>
          <a:solidFill>
            <a:schemeClr val="bg1"/>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38" dirty="0" smtClean="0">
                <a:solidFill>
                  <a:schemeClr val="tx1">
                    <a:lumMod val="95000"/>
                    <a:lumOff val="5000"/>
                  </a:schemeClr>
                </a:solidFill>
              </a:rPr>
              <a:t>Cases under </a:t>
            </a:r>
            <a:r>
              <a:rPr lang="en-US" sz="1638" dirty="0">
                <a:solidFill>
                  <a:schemeClr val="tx1">
                    <a:lumMod val="95000"/>
                    <a:lumOff val="5000"/>
                  </a:schemeClr>
                </a:solidFill>
              </a:rPr>
              <a:t>5 years &lt; 17%?</a:t>
            </a:r>
            <a:endParaRPr lang="en-US" sz="1638" dirty="0"/>
          </a:p>
        </p:txBody>
      </p:sp>
      <p:sp>
        <p:nvSpPr>
          <p:cNvPr id="8" name="Rounded Rectangle 7"/>
          <p:cNvSpPr/>
          <p:nvPr/>
        </p:nvSpPr>
        <p:spPr>
          <a:xfrm>
            <a:off x="1320660" y="2511242"/>
            <a:ext cx="1289304" cy="646346"/>
          </a:xfrm>
          <a:prstGeom prst="roundRect">
            <a:avLst/>
          </a:prstGeom>
          <a:solidFill>
            <a:schemeClr val="bg1"/>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38" dirty="0">
                <a:solidFill>
                  <a:schemeClr val="tx1">
                    <a:lumMod val="95000"/>
                    <a:lumOff val="5000"/>
                  </a:schemeClr>
                </a:solidFill>
              </a:rPr>
              <a:t>Is the </a:t>
            </a:r>
            <a:r>
              <a:rPr lang="en-US" sz="1638" dirty="0" smtClean="0">
                <a:solidFill>
                  <a:schemeClr val="tx1">
                    <a:lumMod val="95000"/>
                    <a:lumOff val="5000"/>
                  </a:schemeClr>
                </a:solidFill>
              </a:rPr>
              <a:t>season fall?</a:t>
            </a:r>
            <a:endParaRPr lang="en-US" sz="1638" dirty="0"/>
          </a:p>
        </p:txBody>
      </p:sp>
      <p:sp>
        <p:nvSpPr>
          <p:cNvPr id="9" name="Rounded Rectangle 8"/>
          <p:cNvSpPr/>
          <p:nvPr/>
        </p:nvSpPr>
        <p:spPr>
          <a:xfrm>
            <a:off x="4947652" y="2511243"/>
            <a:ext cx="1289304" cy="646346"/>
          </a:xfrm>
          <a:prstGeom prst="roundRect">
            <a:avLst/>
          </a:prstGeom>
          <a:solidFill>
            <a:schemeClr val="bg1"/>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38" dirty="0" smtClean="0">
                <a:solidFill>
                  <a:schemeClr val="tx1">
                    <a:lumMod val="95000"/>
                    <a:lumOff val="5000"/>
                  </a:schemeClr>
                </a:solidFill>
              </a:rPr>
              <a:t>Cases under 5 years &lt; 68%?</a:t>
            </a:r>
            <a:endParaRPr lang="en-US" sz="1638" dirty="0"/>
          </a:p>
        </p:txBody>
      </p:sp>
      <p:sp>
        <p:nvSpPr>
          <p:cNvPr id="10" name="Rounded Rectangle 9"/>
          <p:cNvSpPr/>
          <p:nvPr/>
        </p:nvSpPr>
        <p:spPr>
          <a:xfrm>
            <a:off x="3980675" y="3840480"/>
            <a:ext cx="1289304" cy="646346"/>
          </a:xfrm>
          <a:prstGeom prst="roundRect">
            <a:avLst/>
          </a:prstGeom>
          <a:solidFill>
            <a:schemeClr val="bg1"/>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38" dirty="0" smtClean="0">
                <a:solidFill>
                  <a:schemeClr val="tx1">
                    <a:lumMod val="95000"/>
                    <a:lumOff val="5000"/>
                  </a:schemeClr>
                </a:solidFill>
              </a:rPr>
              <a:t>Cases under 5 years &lt; 39%?</a:t>
            </a:r>
            <a:endParaRPr lang="en-US" sz="1638" dirty="0"/>
          </a:p>
        </p:txBody>
      </p:sp>
      <p:sp>
        <p:nvSpPr>
          <p:cNvPr id="11" name="Rounded Rectangle 10"/>
          <p:cNvSpPr/>
          <p:nvPr/>
        </p:nvSpPr>
        <p:spPr>
          <a:xfrm>
            <a:off x="618993" y="3837235"/>
            <a:ext cx="1292344" cy="646346"/>
          </a:xfrm>
          <a:prstGeom prst="roundRect">
            <a:avLst/>
          </a:prstGeom>
          <a:solidFill>
            <a:schemeClr val="bg1"/>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38" dirty="0">
                <a:solidFill>
                  <a:schemeClr val="tx1">
                    <a:lumMod val="95000"/>
                    <a:lumOff val="5000"/>
                  </a:schemeClr>
                </a:solidFill>
              </a:rPr>
              <a:t>F</a:t>
            </a:r>
            <a:r>
              <a:rPr lang="en-US" sz="1638" dirty="0" smtClean="0">
                <a:solidFill>
                  <a:schemeClr val="tx1">
                    <a:lumMod val="95000"/>
                    <a:lumOff val="5000"/>
                  </a:schemeClr>
                </a:solidFill>
              </a:rPr>
              <a:t>emale cases &lt; 63%?</a:t>
            </a:r>
            <a:endParaRPr lang="en-US" sz="1638" dirty="0"/>
          </a:p>
        </p:txBody>
      </p:sp>
      <p:sp>
        <p:nvSpPr>
          <p:cNvPr id="12" name="Rounded Rectangle 11"/>
          <p:cNvSpPr/>
          <p:nvPr/>
        </p:nvSpPr>
        <p:spPr>
          <a:xfrm>
            <a:off x="3557103" y="2514600"/>
            <a:ext cx="887895" cy="646346"/>
          </a:xfrm>
          <a:prstGeom prst="roundRect">
            <a:avLst/>
          </a:prstGeom>
          <a:solidFill>
            <a:schemeClr val="accent2"/>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2642" tIns="71321" rIns="142642" bIns="71321" numCol="1" spcCol="0" rtlCol="0" fromWordArt="0" anchor="ctr" anchorCtr="0" forceAA="0" compatLnSpc="1">
            <a:prstTxWarp prst="textNoShape">
              <a:avLst/>
            </a:prstTxWarp>
            <a:noAutofit/>
          </a:bodyPr>
          <a:lstStyle/>
          <a:p>
            <a:pPr algn="ctr"/>
            <a:r>
              <a:rPr lang="en-US" sz="1638" b="1" dirty="0" smtClean="0">
                <a:solidFill>
                  <a:schemeClr val="bg1"/>
                </a:solidFill>
              </a:rPr>
              <a:t>BEEF</a:t>
            </a:r>
            <a:endParaRPr lang="en-US" sz="1638" b="1" dirty="0">
              <a:solidFill>
                <a:schemeClr val="bg1"/>
              </a:solidFill>
            </a:endParaRPr>
          </a:p>
        </p:txBody>
      </p:sp>
      <p:sp>
        <p:nvSpPr>
          <p:cNvPr id="13" name="Rounded Rectangle 12"/>
          <p:cNvSpPr/>
          <p:nvPr/>
        </p:nvSpPr>
        <p:spPr>
          <a:xfrm>
            <a:off x="4902849" y="5486400"/>
            <a:ext cx="887895" cy="646346"/>
          </a:xfrm>
          <a:prstGeom prst="roundRect">
            <a:avLst/>
          </a:prstGeom>
          <a:solidFill>
            <a:schemeClr val="bg2">
              <a:lumMod val="50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2642" tIns="71321" rIns="142642" bIns="71321" numCol="1" spcCol="0" rtlCol="0" fromWordArt="0" anchor="ctr" anchorCtr="0" forceAA="0" compatLnSpc="1">
            <a:prstTxWarp prst="textNoShape">
              <a:avLst/>
            </a:prstTxWarp>
            <a:noAutofit/>
          </a:bodyPr>
          <a:lstStyle/>
          <a:p>
            <a:pPr algn="ctr"/>
            <a:r>
              <a:rPr lang="en-US" sz="1638" b="1" dirty="0" smtClean="0">
                <a:solidFill>
                  <a:schemeClr val="bg1"/>
                </a:solidFill>
              </a:rPr>
              <a:t>DAIRY</a:t>
            </a:r>
            <a:endParaRPr lang="en-US" sz="1638" b="1" dirty="0">
              <a:solidFill>
                <a:schemeClr val="bg1"/>
              </a:solidFill>
            </a:endParaRPr>
          </a:p>
        </p:txBody>
      </p:sp>
      <p:sp>
        <p:nvSpPr>
          <p:cNvPr id="14" name="Rounded Rectangle 13"/>
          <p:cNvSpPr/>
          <p:nvPr/>
        </p:nvSpPr>
        <p:spPr>
          <a:xfrm>
            <a:off x="8042770" y="3840480"/>
            <a:ext cx="1043893" cy="646346"/>
          </a:xfrm>
          <a:prstGeom prst="roundRect">
            <a:avLst/>
          </a:prstGeom>
          <a:solidFill>
            <a:schemeClr val="accent3">
              <a:lumMod val="75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2642" tIns="71321" rIns="142642" bIns="71321" numCol="1" spcCol="0" rtlCol="0" fromWordArt="0" anchor="ctr" anchorCtr="0" forceAA="0" compatLnSpc="1">
            <a:prstTxWarp prst="textNoShape">
              <a:avLst/>
            </a:prstTxWarp>
            <a:noAutofit/>
          </a:bodyPr>
          <a:lstStyle/>
          <a:p>
            <a:pPr algn="ctr"/>
            <a:r>
              <a:rPr lang="en-US" sz="1638" b="1" dirty="0" smtClean="0">
                <a:solidFill>
                  <a:schemeClr val="bg1"/>
                </a:solidFill>
              </a:rPr>
              <a:t>LEAFY GREENS</a:t>
            </a:r>
            <a:endParaRPr lang="en-US" sz="1638" b="1" dirty="0">
              <a:solidFill>
                <a:schemeClr val="bg1"/>
              </a:solidFill>
            </a:endParaRPr>
          </a:p>
        </p:txBody>
      </p:sp>
      <p:sp>
        <p:nvSpPr>
          <p:cNvPr id="78" name="Rounded Rectangle 77"/>
          <p:cNvSpPr/>
          <p:nvPr/>
        </p:nvSpPr>
        <p:spPr>
          <a:xfrm>
            <a:off x="68385" y="5486400"/>
            <a:ext cx="887895" cy="646346"/>
          </a:xfrm>
          <a:prstGeom prst="roundRect">
            <a:avLst/>
          </a:prstGeom>
          <a:solidFill>
            <a:schemeClr val="accent2"/>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2642" tIns="71321" rIns="142642" bIns="71321" numCol="1" spcCol="0" rtlCol="0" fromWordArt="0" anchor="ctr" anchorCtr="0" forceAA="0" compatLnSpc="1">
            <a:prstTxWarp prst="textNoShape">
              <a:avLst/>
            </a:prstTxWarp>
            <a:noAutofit/>
          </a:bodyPr>
          <a:lstStyle/>
          <a:p>
            <a:pPr algn="ctr"/>
            <a:r>
              <a:rPr lang="en-US" sz="1638" b="1" dirty="0" smtClean="0">
                <a:solidFill>
                  <a:schemeClr val="bg1"/>
                </a:solidFill>
              </a:rPr>
              <a:t>BEEF</a:t>
            </a:r>
            <a:endParaRPr lang="en-US" sz="1638" b="1" dirty="0">
              <a:solidFill>
                <a:schemeClr val="bg1"/>
              </a:solidFill>
            </a:endParaRPr>
          </a:p>
        </p:txBody>
      </p:sp>
      <p:sp>
        <p:nvSpPr>
          <p:cNvPr id="79" name="Rounded Rectangle 78"/>
          <p:cNvSpPr/>
          <p:nvPr/>
        </p:nvSpPr>
        <p:spPr>
          <a:xfrm>
            <a:off x="3454648" y="5486401"/>
            <a:ext cx="887895" cy="646346"/>
          </a:xfrm>
          <a:prstGeom prst="roundRect">
            <a:avLst/>
          </a:prstGeom>
          <a:solidFill>
            <a:schemeClr val="accent2"/>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2642" tIns="71321" rIns="142642" bIns="71321" numCol="1" spcCol="0" rtlCol="0" fromWordArt="0" anchor="ctr" anchorCtr="0" forceAA="0" compatLnSpc="1">
            <a:prstTxWarp prst="textNoShape">
              <a:avLst/>
            </a:prstTxWarp>
            <a:noAutofit/>
          </a:bodyPr>
          <a:lstStyle/>
          <a:p>
            <a:pPr algn="ctr"/>
            <a:r>
              <a:rPr lang="en-US" sz="1638" b="1" dirty="0" smtClean="0">
                <a:solidFill>
                  <a:schemeClr val="bg1"/>
                </a:solidFill>
              </a:rPr>
              <a:t>BEEF</a:t>
            </a:r>
            <a:endParaRPr lang="en-US" sz="1638" b="1" dirty="0">
              <a:solidFill>
                <a:schemeClr val="bg1"/>
              </a:solidFill>
            </a:endParaRPr>
          </a:p>
        </p:txBody>
      </p:sp>
      <p:sp>
        <p:nvSpPr>
          <p:cNvPr id="80" name="Rounded Rectangle 79"/>
          <p:cNvSpPr/>
          <p:nvPr/>
        </p:nvSpPr>
        <p:spPr>
          <a:xfrm>
            <a:off x="1509152" y="5486400"/>
            <a:ext cx="1043893" cy="646346"/>
          </a:xfrm>
          <a:prstGeom prst="roundRect">
            <a:avLst/>
          </a:prstGeom>
          <a:solidFill>
            <a:schemeClr val="accent3">
              <a:lumMod val="75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2642" tIns="71321" rIns="142642" bIns="71321" numCol="1" spcCol="0" rtlCol="0" fromWordArt="0" anchor="ctr" anchorCtr="0" forceAA="0" compatLnSpc="1">
            <a:prstTxWarp prst="textNoShape">
              <a:avLst/>
            </a:prstTxWarp>
            <a:noAutofit/>
          </a:bodyPr>
          <a:lstStyle/>
          <a:p>
            <a:pPr algn="ctr"/>
            <a:r>
              <a:rPr lang="en-US" sz="1638" b="1" dirty="0" smtClean="0">
                <a:solidFill>
                  <a:schemeClr val="bg1"/>
                </a:solidFill>
              </a:rPr>
              <a:t>LEAFY GREENS</a:t>
            </a:r>
            <a:endParaRPr lang="en-US" sz="1638" b="1" dirty="0">
              <a:solidFill>
                <a:schemeClr val="bg1"/>
              </a:solidFill>
            </a:endParaRPr>
          </a:p>
        </p:txBody>
      </p:sp>
      <p:sp>
        <p:nvSpPr>
          <p:cNvPr id="81" name="Rounded Rectangle 80"/>
          <p:cNvSpPr/>
          <p:nvPr/>
        </p:nvSpPr>
        <p:spPr>
          <a:xfrm>
            <a:off x="5916021" y="5486401"/>
            <a:ext cx="887895" cy="646346"/>
          </a:xfrm>
          <a:prstGeom prst="roundRect">
            <a:avLst/>
          </a:prstGeom>
          <a:solidFill>
            <a:schemeClr val="bg2">
              <a:lumMod val="50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2642" tIns="71321" rIns="142642" bIns="71321" numCol="1" spcCol="0" rtlCol="0" fromWordArt="0" anchor="ctr" anchorCtr="0" forceAA="0" compatLnSpc="1">
            <a:prstTxWarp prst="textNoShape">
              <a:avLst/>
            </a:prstTxWarp>
            <a:noAutofit/>
          </a:bodyPr>
          <a:lstStyle/>
          <a:p>
            <a:pPr algn="ctr"/>
            <a:r>
              <a:rPr lang="en-US" sz="1638" b="1" dirty="0" smtClean="0">
                <a:solidFill>
                  <a:schemeClr val="bg1"/>
                </a:solidFill>
              </a:rPr>
              <a:t>DAIRY</a:t>
            </a:r>
            <a:endParaRPr lang="en-US" sz="1638" b="1" dirty="0">
              <a:solidFill>
                <a:schemeClr val="bg1"/>
              </a:solidFill>
            </a:endParaRPr>
          </a:p>
        </p:txBody>
      </p:sp>
      <p:sp>
        <p:nvSpPr>
          <p:cNvPr id="82" name="Rounded Rectangle 81"/>
          <p:cNvSpPr/>
          <p:nvPr/>
        </p:nvSpPr>
        <p:spPr>
          <a:xfrm>
            <a:off x="6437659" y="3840480"/>
            <a:ext cx="887895" cy="646346"/>
          </a:xfrm>
          <a:prstGeom prst="roundRect">
            <a:avLst/>
          </a:prstGeom>
          <a:solidFill>
            <a:schemeClr val="accent2"/>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2642" tIns="71321" rIns="142642" bIns="71321" numCol="1" spcCol="0" rtlCol="0" fromWordArt="0" anchor="ctr" anchorCtr="0" forceAA="0" compatLnSpc="1">
            <a:prstTxWarp prst="textNoShape">
              <a:avLst/>
            </a:prstTxWarp>
            <a:noAutofit/>
          </a:bodyPr>
          <a:lstStyle/>
          <a:p>
            <a:pPr algn="ctr"/>
            <a:r>
              <a:rPr lang="en-US" sz="1638" b="1" dirty="0" smtClean="0">
                <a:solidFill>
                  <a:schemeClr val="bg1"/>
                </a:solidFill>
              </a:rPr>
              <a:t>BEEF</a:t>
            </a:r>
            <a:endParaRPr lang="en-US" sz="1638" b="1" dirty="0">
              <a:solidFill>
                <a:schemeClr val="bg1"/>
              </a:solidFill>
            </a:endParaRPr>
          </a:p>
        </p:txBody>
      </p:sp>
      <p:cxnSp>
        <p:nvCxnSpPr>
          <p:cNvPr id="84" name="Straight Arrow Connector 83"/>
          <p:cNvCxnSpPr>
            <a:stCxn id="4" idx="3"/>
            <a:endCxn id="5" idx="1"/>
          </p:cNvCxnSpPr>
          <p:nvPr/>
        </p:nvCxnSpPr>
        <p:spPr>
          <a:xfrm>
            <a:off x="3382303" y="385534"/>
            <a:ext cx="1319842" cy="5528"/>
          </a:xfrm>
          <a:prstGeom prst="straightConnector1">
            <a:avLst/>
          </a:prstGeom>
          <a:ln w="38100">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7" name="Elbow Connector 86"/>
          <p:cNvCxnSpPr>
            <a:stCxn id="5" idx="2"/>
            <a:endCxn id="6" idx="0"/>
          </p:cNvCxnSpPr>
          <p:nvPr/>
        </p:nvCxnSpPr>
        <p:spPr>
          <a:xfrm rot="5400000">
            <a:off x="4022488" y="47290"/>
            <a:ext cx="657365" cy="1991255"/>
          </a:xfrm>
          <a:prstGeom prst="bentConnector3">
            <a:avLst>
              <a:gd name="adj1" fmla="val 50000"/>
            </a:avLst>
          </a:prstGeom>
          <a:ln w="38100">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9" name="Elbow Connector 88"/>
          <p:cNvCxnSpPr>
            <a:stCxn id="5" idx="2"/>
            <a:endCxn id="7" idx="0"/>
          </p:cNvCxnSpPr>
          <p:nvPr/>
        </p:nvCxnSpPr>
        <p:spPr>
          <a:xfrm rot="16200000" flipH="1">
            <a:off x="6215592" y="-154561"/>
            <a:ext cx="657365" cy="2394955"/>
          </a:xfrm>
          <a:prstGeom prst="bentConnector3">
            <a:avLst>
              <a:gd name="adj1" fmla="val 50000"/>
            </a:avLst>
          </a:prstGeom>
          <a:ln w="38100">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Elbow Connector 90"/>
          <p:cNvCxnSpPr>
            <a:stCxn id="6" idx="1"/>
            <a:endCxn id="8" idx="0"/>
          </p:cNvCxnSpPr>
          <p:nvPr/>
        </p:nvCxnSpPr>
        <p:spPr>
          <a:xfrm rot="10800000" flipV="1">
            <a:off x="1965312" y="1694772"/>
            <a:ext cx="745578" cy="816469"/>
          </a:xfrm>
          <a:prstGeom prst="bentConnector2">
            <a:avLst/>
          </a:prstGeom>
          <a:ln w="38100">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3" name="Elbow Connector 92"/>
          <p:cNvCxnSpPr>
            <a:stCxn id="6" idx="3"/>
            <a:endCxn id="9" idx="0"/>
          </p:cNvCxnSpPr>
          <p:nvPr/>
        </p:nvCxnSpPr>
        <p:spPr>
          <a:xfrm>
            <a:off x="4000194" y="1694773"/>
            <a:ext cx="1592110" cy="816470"/>
          </a:xfrm>
          <a:prstGeom prst="bentConnector2">
            <a:avLst/>
          </a:prstGeom>
          <a:ln w="38100">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5" name="Elbow Connector 94"/>
          <p:cNvCxnSpPr>
            <a:stCxn id="8" idx="1"/>
            <a:endCxn id="11" idx="0"/>
          </p:cNvCxnSpPr>
          <p:nvPr/>
        </p:nvCxnSpPr>
        <p:spPr>
          <a:xfrm rot="10800000" flipV="1">
            <a:off x="1265166" y="2834415"/>
            <a:ext cx="55495" cy="1002820"/>
          </a:xfrm>
          <a:prstGeom prst="bentConnector2">
            <a:avLst/>
          </a:prstGeom>
          <a:ln w="38100">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4" name="Elbow Connector 103"/>
          <p:cNvCxnSpPr>
            <a:stCxn id="11" idx="1"/>
            <a:endCxn id="78" idx="0"/>
          </p:cNvCxnSpPr>
          <p:nvPr/>
        </p:nvCxnSpPr>
        <p:spPr>
          <a:xfrm rot="10800000" flipV="1">
            <a:off x="512333" y="4160408"/>
            <a:ext cx="106660" cy="1325992"/>
          </a:xfrm>
          <a:prstGeom prst="bentConnector2">
            <a:avLst/>
          </a:prstGeom>
          <a:ln w="38100">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6" name="Elbow Connector 105"/>
          <p:cNvCxnSpPr>
            <a:stCxn id="11" idx="3"/>
            <a:endCxn id="80" idx="0"/>
          </p:cNvCxnSpPr>
          <p:nvPr/>
        </p:nvCxnSpPr>
        <p:spPr>
          <a:xfrm>
            <a:off x="1911337" y="4160408"/>
            <a:ext cx="119762" cy="1325992"/>
          </a:xfrm>
          <a:prstGeom prst="bentConnector2">
            <a:avLst/>
          </a:prstGeom>
          <a:ln w="38100">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8" name="Elbow Connector 107"/>
          <p:cNvCxnSpPr>
            <a:stCxn id="7" idx="1"/>
            <a:endCxn id="82" idx="0"/>
          </p:cNvCxnSpPr>
          <p:nvPr/>
        </p:nvCxnSpPr>
        <p:spPr>
          <a:xfrm rot="10800000" flipV="1">
            <a:off x="6881608" y="1694772"/>
            <a:ext cx="215493" cy="2145707"/>
          </a:xfrm>
          <a:prstGeom prst="bentConnector2">
            <a:avLst/>
          </a:prstGeom>
          <a:ln w="38100">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0" name="Elbow Connector 109"/>
          <p:cNvCxnSpPr>
            <a:stCxn id="7" idx="3"/>
            <a:endCxn id="14" idx="0"/>
          </p:cNvCxnSpPr>
          <p:nvPr/>
        </p:nvCxnSpPr>
        <p:spPr>
          <a:xfrm>
            <a:off x="8386404" y="1694773"/>
            <a:ext cx="178313" cy="2145707"/>
          </a:xfrm>
          <a:prstGeom prst="bentConnector2">
            <a:avLst/>
          </a:prstGeom>
          <a:ln w="38100">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2" name="Elbow Connector 111"/>
          <p:cNvCxnSpPr>
            <a:stCxn id="9" idx="1"/>
            <a:endCxn id="10" idx="0"/>
          </p:cNvCxnSpPr>
          <p:nvPr/>
        </p:nvCxnSpPr>
        <p:spPr>
          <a:xfrm rot="10800000" flipV="1">
            <a:off x="4625328" y="2834416"/>
            <a:ext cx="322325" cy="1006064"/>
          </a:xfrm>
          <a:prstGeom prst="bentConnector2">
            <a:avLst/>
          </a:prstGeom>
          <a:ln w="38100">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4" name="Elbow Connector 113"/>
          <p:cNvCxnSpPr>
            <a:stCxn id="9" idx="3"/>
            <a:endCxn id="81" idx="0"/>
          </p:cNvCxnSpPr>
          <p:nvPr/>
        </p:nvCxnSpPr>
        <p:spPr>
          <a:xfrm>
            <a:off x="6236956" y="2834416"/>
            <a:ext cx="123013" cy="2651985"/>
          </a:xfrm>
          <a:prstGeom prst="bentConnector2">
            <a:avLst/>
          </a:prstGeom>
          <a:ln w="38100">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6" name="Elbow Connector 115"/>
          <p:cNvCxnSpPr>
            <a:stCxn id="10" idx="1"/>
            <a:endCxn id="79" idx="0"/>
          </p:cNvCxnSpPr>
          <p:nvPr/>
        </p:nvCxnSpPr>
        <p:spPr>
          <a:xfrm rot="10800000" flipV="1">
            <a:off x="3898597" y="4163653"/>
            <a:ext cx="82079" cy="1322748"/>
          </a:xfrm>
          <a:prstGeom prst="bentConnector2">
            <a:avLst/>
          </a:prstGeom>
          <a:ln w="38100">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8" name="Elbow Connector 117"/>
          <p:cNvCxnSpPr>
            <a:stCxn id="10" idx="3"/>
            <a:endCxn id="13" idx="0"/>
          </p:cNvCxnSpPr>
          <p:nvPr/>
        </p:nvCxnSpPr>
        <p:spPr>
          <a:xfrm>
            <a:off x="5269979" y="4163653"/>
            <a:ext cx="76818" cy="1322747"/>
          </a:xfrm>
          <a:prstGeom prst="bentConnector2">
            <a:avLst/>
          </a:prstGeom>
          <a:ln w="38100">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3840647" y="914400"/>
            <a:ext cx="635588" cy="324849"/>
          </a:xfrm>
          <a:prstGeom prst="rect">
            <a:avLst/>
          </a:prstGeom>
          <a:solidFill>
            <a:schemeClr val="bg1"/>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50000"/>
                    <a:lumOff val="50000"/>
                  </a:schemeClr>
                </a:solidFill>
              </a:rPr>
              <a:t>yes</a:t>
            </a:r>
            <a:endParaRPr lang="en-US" dirty="0">
              <a:solidFill>
                <a:schemeClr val="tx1">
                  <a:lumMod val="50000"/>
                  <a:lumOff val="50000"/>
                </a:schemeClr>
              </a:solidFill>
            </a:endParaRPr>
          </a:p>
        </p:txBody>
      </p:sp>
      <p:sp>
        <p:nvSpPr>
          <p:cNvPr id="120" name="Rectangle 119"/>
          <p:cNvSpPr/>
          <p:nvPr/>
        </p:nvSpPr>
        <p:spPr>
          <a:xfrm>
            <a:off x="6537974" y="2679192"/>
            <a:ext cx="635588" cy="324849"/>
          </a:xfrm>
          <a:prstGeom prst="rect">
            <a:avLst/>
          </a:prstGeom>
          <a:solidFill>
            <a:schemeClr val="bg1"/>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50000"/>
                    <a:lumOff val="50000"/>
                  </a:schemeClr>
                </a:solidFill>
              </a:rPr>
              <a:t>yes</a:t>
            </a:r>
            <a:endParaRPr lang="en-US" dirty="0">
              <a:solidFill>
                <a:schemeClr val="tx1">
                  <a:lumMod val="50000"/>
                  <a:lumOff val="50000"/>
                </a:schemeClr>
              </a:solidFill>
            </a:endParaRPr>
          </a:p>
        </p:txBody>
      </p:sp>
      <p:sp>
        <p:nvSpPr>
          <p:cNvPr id="166" name="Rectangle 165"/>
          <p:cNvSpPr/>
          <p:nvPr/>
        </p:nvSpPr>
        <p:spPr>
          <a:xfrm>
            <a:off x="1640698" y="1828800"/>
            <a:ext cx="635588" cy="324849"/>
          </a:xfrm>
          <a:prstGeom prst="rect">
            <a:avLst/>
          </a:prstGeom>
          <a:solidFill>
            <a:schemeClr val="bg1"/>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lumMod val="50000"/>
                    <a:lumOff val="50000"/>
                  </a:schemeClr>
                </a:solidFill>
              </a:rPr>
              <a:t>yes</a:t>
            </a:r>
            <a:endParaRPr lang="en-US" dirty="0">
              <a:solidFill>
                <a:schemeClr val="tx1">
                  <a:lumMod val="50000"/>
                  <a:lumOff val="50000"/>
                </a:schemeClr>
              </a:solidFill>
            </a:endParaRPr>
          </a:p>
        </p:txBody>
      </p:sp>
      <p:sp>
        <p:nvSpPr>
          <p:cNvPr id="169" name="Rectangle 168"/>
          <p:cNvSpPr/>
          <p:nvPr/>
        </p:nvSpPr>
        <p:spPr>
          <a:xfrm>
            <a:off x="4291212" y="3259860"/>
            <a:ext cx="635588" cy="324849"/>
          </a:xfrm>
          <a:prstGeom prst="rect">
            <a:avLst/>
          </a:prstGeom>
          <a:solidFill>
            <a:schemeClr val="bg1"/>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50000"/>
                    <a:lumOff val="50000"/>
                  </a:schemeClr>
                </a:solidFill>
              </a:rPr>
              <a:t>yes</a:t>
            </a:r>
            <a:endParaRPr lang="en-US" dirty="0">
              <a:solidFill>
                <a:schemeClr val="tx1">
                  <a:lumMod val="50000"/>
                  <a:lumOff val="50000"/>
                </a:schemeClr>
              </a:solidFill>
            </a:endParaRPr>
          </a:p>
        </p:txBody>
      </p:sp>
      <p:sp>
        <p:nvSpPr>
          <p:cNvPr id="171" name="Rectangle 170"/>
          <p:cNvSpPr/>
          <p:nvPr/>
        </p:nvSpPr>
        <p:spPr>
          <a:xfrm>
            <a:off x="3566788" y="4809744"/>
            <a:ext cx="635588" cy="324849"/>
          </a:xfrm>
          <a:prstGeom prst="rect">
            <a:avLst/>
          </a:prstGeom>
          <a:solidFill>
            <a:schemeClr val="bg1"/>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50000"/>
                    <a:lumOff val="50000"/>
                  </a:schemeClr>
                </a:solidFill>
              </a:rPr>
              <a:t>yes</a:t>
            </a:r>
            <a:endParaRPr lang="en-US" dirty="0">
              <a:solidFill>
                <a:schemeClr val="tx1">
                  <a:lumMod val="50000"/>
                  <a:lumOff val="50000"/>
                </a:schemeClr>
              </a:solidFill>
            </a:endParaRPr>
          </a:p>
        </p:txBody>
      </p:sp>
      <p:sp>
        <p:nvSpPr>
          <p:cNvPr id="172" name="Rectangle 171"/>
          <p:cNvSpPr/>
          <p:nvPr/>
        </p:nvSpPr>
        <p:spPr>
          <a:xfrm>
            <a:off x="169994" y="4806754"/>
            <a:ext cx="635588" cy="324849"/>
          </a:xfrm>
          <a:prstGeom prst="rect">
            <a:avLst/>
          </a:prstGeom>
          <a:solidFill>
            <a:schemeClr val="bg1"/>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lumMod val="50000"/>
                    <a:lumOff val="50000"/>
                  </a:schemeClr>
                </a:solidFill>
              </a:rPr>
              <a:t>yes</a:t>
            </a:r>
            <a:endParaRPr lang="en-US" dirty="0">
              <a:solidFill>
                <a:schemeClr val="tx1">
                  <a:lumMod val="50000"/>
                  <a:lumOff val="50000"/>
                </a:schemeClr>
              </a:solidFill>
            </a:endParaRPr>
          </a:p>
        </p:txBody>
      </p:sp>
      <p:cxnSp>
        <p:nvCxnSpPr>
          <p:cNvPr id="181" name="Straight Arrow Connector 180"/>
          <p:cNvCxnSpPr>
            <a:stCxn id="8" idx="3"/>
            <a:endCxn id="12" idx="1"/>
          </p:cNvCxnSpPr>
          <p:nvPr/>
        </p:nvCxnSpPr>
        <p:spPr>
          <a:xfrm>
            <a:off x="2609964" y="2834415"/>
            <a:ext cx="947139" cy="3358"/>
          </a:xfrm>
          <a:prstGeom prst="straightConnector1">
            <a:avLst/>
          </a:prstGeom>
          <a:ln w="38100">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70" name="Rectangle 169"/>
          <p:cNvSpPr/>
          <p:nvPr/>
        </p:nvSpPr>
        <p:spPr>
          <a:xfrm>
            <a:off x="947371" y="3259860"/>
            <a:ext cx="635588" cy="324849"/>
          </a:xfrm>
          <a:prstGeom prst="rect">
            <a:avLst/>
          </a:prstGeom>
          <a:solidFill>
            <a:schemeClr val="bg1"/>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50000"/>
                    <a:lumOff val="50000"/>
                  </a:schemeClr>
                </a:solidFill>
              </a:rPr>
              <a:t>yes</a:t>
            </a:r>
            <a:endParaRPr lang="en-US" dirty="0">
              <a:solidFill>
                <a:schemeClr val="tx1">
                  <a:lumMod val="50000"/>
                  <a:lumOff val="50000"/>
                </a:schemeClr>
              </a:solidFill>
            </a:endParaRPr>
          </a:p>
        </p:txBody>
      </p:sp>
      <p:sp>
        <p:nvSpPr>
          <p:cNvPr id="217" name="Rectangle 216"/>
          <p:cNvSpPr/>
          <p:nvPr/>
        </p:nvSpPr>
        <p:spPr>
          <a:xfrm>
            <a:off x="6234267" y="909634"/>
            <a:ext cx="635588" cy="324849"/>
          </a:xfrm>
          <a:prstGeom prst="rect">
            <a:avLst/>
          </a:prstGeom>
          <a:solidFill>
            <a:schemeClr val="bg1"/>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50000"/>
                    <a:lumOff val="50000"/>
                  </a:schemeClr>
                </a:solidFill>
              </a:rPr>
              <a:t>no</a:t>
            </a:r>
            <a:endParaRPr lang="en-US" dirty="0">
              <a:solidFill>
                <a:schemeClr val="tx1">
                  <a:lumMod val="50000"/>
                  <a:lumOff val="50000"/>
                </a:schemeClr>
              </a:solidFill>
            </a:endParaRPr>
          </a:p>
        </p:txBody>
      </p:sp>
      <p:sp>
        <p:nvSpPr>
          <p:cNvPr id="218" name="Rectangle 217"/>
          <p:cNvSpPr/>
          <p:nvPr/>
        </p:nvSpPr>
        <p:spPr>
          <a:xfrm>
            <a:off x="5217689" y="1828800"/>
            <a:ext cx="635588" cy="324849"/>
          </a:xfrm>
          <a:prstGeom prst="rect">
            <a:avLst/>
          </a:prstGeom>
          <a:solidFill>
            <a:schemeClr val="bg1"/>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50000"/>
                    <a:lumOff val="50000"/>
                  </a:schemeClr>
                </a:solidFill>
              </a:rPr>
              <a:t>no</a:t>
            </a:r>
            <a:endParaRPr lang="en-US" dirty="0">
              <a:solidFill>
                <a:schemeClr val="tx1">
                  <a:lumMod val="50000"/>
                  <a:lumOff val="50000"/>
                </a:schemeClr>
              </a:solidFill>
            </a:endParaRPr>
          </a:p>
        </p:txBody>
      </p:sp>
      <p:sp>
        <p:nvSpPr>
          <p:cNvPr id="219" name="Rectangle 218"/>
          <p:cNvSpPr/>
          <p:nvPr/>
        </p:nvSpPr>
        <p:spPr>
          <a:xfrm>
            <a:off x="2745605" y="2680839"/>
            <a:ext cx="635588" cy="324849"/>
          </a:xfrm>
          <a:prstGeom prst="rect">
            <a:avLst/>
          </a:prstGeom>
          <a:solidFill>
            <a:schemeClr val="bg1"/>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lumMod val="50000"/>
                    <a:lumOff val="50000"/>
                  </a:schemeClr>
                </a:solidFill>
              </a:rPr>
              <a:t>no</a:t>
            </a:r>
            <a:endParaRPr lang="en-US" dirty="0">
              <a:solidFill>
                <a:schemeClr val="tx1">
                  <a:lumMod val="50000"/>
                  <a:lumOff val="50000"/>
                </a:schemeClr>
              </a:solidFill>
            </a:endParaRPr>
          </a:p>
        </p:txBody>
      </p:sp>
      <p:sp>
        <p:nvSpPr>
          <p:cNvPr id="220" name="Rectangle 219"/>
          <p:cNvSpPr/>
          <p:nvPr/>
        </p:nvSpPr>
        <p:spPr>
          <a:xfrm>
            <a:off x="1690978" y="4806753"/>
            <a:ext cx="635588" cy="324849"/>
          </a:xfrm>
          <a:prstGeom prst="rect">
            <a:avLst/>
          </a:prstGeom>
          <a:solidFill>
            <a:schemeClr val="bg1"/>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50000"/>
                    <a:lumOff val="50000"/>
                  </a:schemeClr>
                </a:solidFill>
              </a:rPr>
              <a:t>no</a:t>
            </a:r>
            <a:endParaRPr lang="en-US" dirty="0">
              <a:solidFill>
                <a:schemeClr val="tx1">
                  <a:lumMod val="50000"/>
                  <a:lumOff val="50000"/>
                </a:schemeClr>
              </a:solidFill>
            </a:endParaRPr>
          </a:p>
        </p:txBody>
      </p:sp>
      <p:sp>
        <p:nvSpPr>
          <p:cNvPr id="221" name="Rectangle 220"/>
          <p:cNvSpPr/>
          <p:nvPr/>
        </p:nvSpPr>
        <p:spPr>
          <a:xfrm>
            <a:off x="5008433" y="4809744"/>
            <a:ext cx="635588" cy="324849"/>
          </a:xfrm>
          <a:prstGeom prst="rect">
            <a:avLst/>
          </a:prstGeom>
          <a:solidFill>
            <a:schemeClr val="bg1"/>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50000"/>
                    <a:lumOff val="50000"/>
                  </a:schemeClr>
                </a:solidFill>
              </a:rPr>
              <a:t>no</a:t>
            </a:r>
            <a:endParaRPr lang="en-US" dirty="0">
              <a:solidFill>
                <a:schemeClr val="tx1">
                  <a:lumMod val="50000"/>
                  <a:lumOff val="50000"/>
                </a:schemeClr>
              </a:solidFill>
            </a:endParaRPr>
          </a:p>
        </p:txBody>
      </p:sp>
      <p:sp>
        <p:nvSpPr>
          <p:cNvPr id="222" name="Rectangle 221"/>
          <p:cNvSpPr/>
          <p:nvPr/>
        </p:nvSpPr>
        <p:spPr>
          <a:xfrm>
            <a:off x="8246922" y="2679192"/>
            <a:ext cx="635588" cy="324849"/>
          </a:xfrm>
          <a:prstGeom prst="rect">
            <a:avLst/>
          </a:prstGeom>
          <a:solidFill>
            <a:schemeClr val="bg1"/>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50000"/>
                    <a:lumOff val="50000"/>
                  </a:schemeClr>
                </a:solidFill>
              </a:rPr>
              <a:t>no</a:t>
            </a:r>
            <a:endParaRPr lang="en-US" dirty="0">
              <a:solidFill>
                <a:schemeClr val="tx1">
                  <a:lumMod val="50000"/>
                  <a:lumOff val="50000"/>
                </a:schemeClr>
              </a:solidFill>
            </a:endParaRPr>
          </a:p>
        </p:txBody>
      </p:sp>
      <p:sp>
        <p:nvSpPr>
          <p:cNvPr id="223" name="Rectangle 222"/>
          <p:cNvSpPr/>
          <p:nvPr/>
        </p:nvSpPr>
        <p:spPr>
          <a:xfrm>
            <a:off x="5960827" y="3264408"/>
            <a:ext cx="635588" cy="324849"/>
          </a:xfrm>
          <a:prstGeom prst="rect">
            <a:avLst/>
          </a:prstGeom>
          <a:solidFill>
            <a:schemeClr val="bg1"/>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50000"/>
                    <a:lumOff val="50000"/>
                  </a:schemeClr>
                </a:solidFill>
              </a:rPr>
              <a:t>no</a:t>
            </a:r>
            <a:endParaRPr lang="en-US" dirty="0">
              <a:solidFill>
                <a:schemeClr val="tx1">
                  <a:lumMod val="50000"/>
                  <a:lumOff val="50000"/>
                </a:schemeClr>
              </a:solidFill>
            </a:endParaRPr>
          </a:p>
        </p:txBody>
      </p:sp>
    </p:spTree>
    <p:extLst>
      <p:ext uri="{BB962C8B-B14F-4D97-AF65-F5344CB8AC3E}">
        <p14:creationId xmlns:p14="http://schemas.microsoft.com/office/powerpoint/2010/main" val="31760346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704063" y="62361"/>
            <a:ext cx="1678240" cy="646346"/>
          </a:xfrm>
          <a:prstGeom prst="roundRect">
            <a:avLst/>
          </a:prstGeom>
          <a:solidFill>
            <a:schemeClr val="bg1"/>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38" dirty="0" smtClean="0">
                <a:solidFill>
                  <a:schemeClr val="tx1">
                    <a:lumMod val="95000"/>
                    <a:lumOff val="5000"/>
                  </a:schemeClr>
                </a:solidFill>
              </a:rPr>
              <a:t>STEC outbreak</a:t>
            </a:r>
            <a:endParaRPr lang="en-US" sz="1638" dirty="0"/>
          </a:p>
        </p:txBody>
      </p:sp>
      <p:sp>
        <p:nvSpPr>
          <p:cNvPr id="5" name="Rounded Rectangle 4"/>
          <p:cNvSpPr/>
          <p:nvPr/>
        </p:nvSpPr>
        <p:spPr>
          <a:xfrm>
            <a:off x="4702145" y="67889"/>
            <a:ext cx="1289304" cy="646346"/>
          </a:xfrm>
          <a:prstGeom prst="roundRect">
            <a:avLst/>
          </a:prstGeom>
          <a:solidFill>
            <a:schemeClr val="bg1"/>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38" dirty="0" smtClean="0">
                <a:solidFill>
                  <a:schemeClr val="tx1">
                    <a:lumMod val="95000"/>
                    <a:lumOff val="5000"/>
                  </a:schemeClr>
                </a:solidFill>
              </a:rPr>
              <a:t>Cases 20-49 years </a:t>
            </a:r>
            <a:r>
              <a:rPr lang="en-US" sz="1638" dirty="0">
                <a:solidFill>
                  <a:schemeClr val="tx1">
                    <a:lumMod val="95000"/>
                    <a:lumOff val="5000"/>
                  </a:schemeClr>
                </a:solidFill>
              </a:rPr>
              <a:t>&lt; 33%?</a:t>
            </a:r>
            <a:endParaRPr lang="en-US" sz="1638" dirty="0"/>
          </a:p>
        </p:txBody>
      </p:sp>
      <p:sp>
        <p:nvSpPr>
          <p:cNvPr id="6" name="Rounded Rectangle 5"/>
          <p:cNvSpPr/>
          <p:nvPr/>
        </p:nvSpPr>
        <p:spPr>
          <a:xfrm>
            <a:off x="2710890" y="1371600"/>
            <a:ext cx="1289304" cy="646346"/>
          </a:xfrm>
          <a:prstGeom prst="roundRect">
            <a:avLst/>
          </a:prstGeom>
          <a:solidFill>
            <a:schemeClr val="bg1"/>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38" dirty="0" smtClean="0">
                <a:solidFill>
                  <a:schemeClr val="tx1">
                    <a:lumMod val="95000"/>
                    <a:lumOff val="5000"/>
                  </a:schemeClr>
                </a:solidFill>
              </a:rPr>
              <a:t>Cases under </a:t>
            </a:r>
            <a:r>
              <a:rPr lang="en-US" sz="1638" dirty="0">
                <a:solidFill>
                  <a:schemeClr val="tx1">
                    <a:lumMod val="95000"/>
                    <a:lumOff val="5000"/>
                  </a:schemeClr>
                </a:solidFill>
              </a:rPr>
              <a:t>5 years &lt; 10%?</a:t>
            </a:r>
            <a:endParaRPr lang="en-US" sz="1638" dirty="0"/>
          </a:p>
        </p:txBody>
      </p:sp>
      <p:sp>
        <p:nvSpPr>
          <p:cNvPr id="7" name="Rounded Rectangle 6"/>
          <p:cNvSpPr/>
          <p:nvPr/>
        </p:nvSpPr>
        <p:spPr>
          <a:xfrm>
            <a:off x="7097100" y="1371600"/>
            <a:ext cx="1289304" cy="646346"/>
          </a:xfrm>
          <a:prstGeom prst="roundRect">
            <a:avLst/>
          </a:prstGeom>
          <a:solidFill>
            <a:schemeClr val="bg1"/>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38" dirty="0" smtClean="0">
                <a:solidFill>
                  <a:schemeClr val="tx1">
                    <a:lumMod val="95000"/>
                    <a:lumOff val="5000"/>
                  </a:schemeClr>
                </a:solidFill>
              </a:rPr>
              <a:t>Cases under </a:t>
            </a:r>
            <a:r>
              <a:rPr lang="en-US" sz="1638" dirty="0">
                <a:solidFill>
                  <a:schemeClr val="tx1">
                    <a:lumMod val="95000"/>
                    <a:lumOff val="5000"/>
                  </a:schemeClr>
                </a:solidFill>
              </a:rPr>
              <a:t>5 years &lt; 17%?</a:t>
            </a:r>
            <a:endParaRPr lang="en-US" sz="1638" dirty="0"/>
          </a:p>
        </p:txBody>
      </p:sp>
      <p:sp>
        <p:nvSpPr>
          <p:cNvPr id="8" name="Rounded Rectangle 7"/>
          <p:cNvSpPr/>
          <p:nvPr/>
        </p:nvSpPr>
        <p:spPr>
          <a:xfrm>
            <a:off x="1320660" y="2511242"/>
            <a:ext cx="1289304" cy="646346"/>
          </a:xfrm>
          <a:prstGeom prst="roundRect">
            <a:avLst/>
          </a:prstGeom>
          <a:solidFill>
            <a:schemeClr val="bg1"/>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38" dirty="0">
                <a:solidFill>
                  <a:schemeClr val="tx1">
                    <a:lumMod val="95000"/>
                    <a:lumOff val="5000"/>
                  </a:schemeClr>
                </a:solidFill>
              </a:rPr>
              <a:t>Is the </a:t>
            </a:r>
            <a:r>
              <a:rPr lang="en-US" sz="1638" dirty="0" smtClean="0">
                <a:solidFill>
                  <a:schemeClr val="tx1">
                    <a:lumMod val="95000"/>
                    <a:lumOff val="5000"/>
                  </a:schemeClr>
                </a:solidFill>
              </a:rPr>
              <a:t>season fall?</a:t>
            </a:r>
            <a:endParaRPr lang="en-US" sz="1638" dirty="0"/>
          </a:p>
        </p:txBody>
      </p:sp>
      <p:sp>
        <p:nvSpPr>
          <p:cNvPr id="9" name="Rounded Rectangle 8"/>
          <p:cNvSpPr/>
          <p:nvPr/>
        </p:nvSpPr>
        <p:spPr>
          <a:xfrm>
            <a:off x="4947652" y="2511243"/>
            <a:ext cx="1289304" cy="646346"/>
          </a:xfrm>
          <a:prstGeom prst="roundRect">
            <a:avLst/>
          </a:prstGeom>
          <a:solidFill>
            <a:schemeClr val="bg1"/>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38" dirty="0" smtClean="0">
                <a:solidFill>
                  <a:schemeClr val="tx1">
                    <a:lumMod val="95000"/>
                    <a:lumOff val="5000"/>
                  </a:schemeClr>
                </a:solidFill>
              </a:rPr>
              <a:t>Cases under 5 years &lt; 68%?</a:t>
            </a:r>
            <a:endParaRPr lang="en-US" sz="1638" dirty="0"/>
          </a:p>
        </p:txBody>
      </p:sp>
      <p:sp>
        <p:nvSpPr>
          <p:cNvPr id="10" name="Rounded Rectangle 9"/>
          <p:cNvSpPr/>
          <p:nvPr/>
        </p:nvSpPr>
        <p:spPr>
          <a:xfrm>
            <a:off x="3980675" y="3840480"/>
            <a:ext cx="1289304" cy="646346"/>
          </a:xfrm>
          <a:prstGeom prst="roundRect">
            <a:avLst/>
          </a:prstGeom>
          <a:solidFill>
            <a:schemeClr val="bg1"/>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38" dirty="0" smtClean="0">
                <a:solidFill>
                  <a:schemeClr val="tx1">
                    <a:lumMod val="95000"/>
                    <a:lumOff val="5000"/>
                  </a:schemeClr>
                </a:solidFill>
              </a:rPr>
              <a:t>Cases under 5 years &lt; 39%?</a:t>
            </a:r>
            <a:endParaRPr lang="en-US" sz="1638" dirty="0"/>
          </a:p>
        </p:txBody>
      </p:sp>
      <p:sp>
        <p:nvSpPr>
          <p:cNvPr id="11" name="Rounded Rectangle 10"/>
          <p:cNvSpPr/>
          <p:nvPr/>
        </p:nvSpPr>
        <p:spPr>
          <a:xfrm>
            <a:off x="618993" y="3837235"/>
            <a:ext cx="1292344" cy="646346"/>
          </a:xfrm>
          <a:prstGeom prst="roundRect">
            <a:avLst/>
          </a:prstGeom>
          <a:solidFill>
            <a:schemeClr val="bg1"/>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38" dirty="0">
                <a:solidFill>
                  <a:schemeClr val="tx1">
                    <a:lumMod val="95000"/>
                    <a:lumOff val="5000"/>
                  </a:schemeClr>
                </a:solidFill>
              </a:rPr>
              <a:t>F</a:t>
            </a:r>
            <a:r>
              <a:rPr lang="en-US" sz="1638" dirty="0" smtClean="0">
                <a:solidFill>
                  <a:schemeClr val="tx1">
                    <a:lumMod val="95000"/>
                    <a:lumOff val="5000"/>
                  </a:schemeClr>
                </a:solidFill>
              </a:rPr>
              <a:t>emale cases &lt; 63%?</a:t>
            </a:r>
            <a:endParaRPr lang="en-US" sz="1638" dirty="0"/>
          </a:p>
        </p:txBody>
      </p:sp>
      <p:sp>
        <p:nvSpPr>
          <p:cNvPr id="12" name="Rounded Rectangle 11"/>
          <p:cNvSpPr/>
          <p:nvPr/>
        </p:nvSpPr>
        <p:spPr>
          <a:xfrm>
            <a:off x="3557103" y="2514600"/>
            <a:ext cx="887895" cy="646346"/>
          </a:xfrm>
          <a:prstGeom prst="roundRect">
            <a:avLst/>
          </a:prstGeom>
          <a:solidFill>
            <a:schemeClr val="accent2"/>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2642" tIns="71321" rIns="142642" bIns="71321" numCol="1" spcCol="0" rtlCol="0" fromWordArt="0" anchor="ctr" anchorCtr="0" forceAA="0" compatLnSpc="1">
            <a:prstTxWarp prst="textNoShape">
              <a:avLst/>
            </a:prstTxWarp>
            <a:noAutofit/>
          </a:bodyPr>
          <a:lstStyle/>
          <a:p>
            <a:pPr algn="ctr"/>
            <a:r>
              <a:rPr lang="en-US" sz="1638" b="1" dirty="0" smtClean="0">
                <a:solidFill>
                  <a:schemeClr val="bg1"/>
                </a:solidFill>
              </a:rPr>
              <a:t>BEEF</a:t>
            </a:r>
            <a:endParaRPr lang="en-US" sz="1638" b="1" dirty="0">
              <a:solidFill>
                <a:schemeClr val="bg1"/>
              </a:solidFill>
            </a:endParaRPr>
          </a:p>
        </p:txBody>
      </p:sp>
      <p:sp>
        <p:nvSpPr>
          <p:cNvPr id="13" name="Rounded Rectangle 12"/>
          <p:cNvSpPr/>
          <p:nvPr/>
        </p:nvSpPr>
        <p:spPr>
          <a:xfrm>
            <a:off x="4902849" y="5486400"/>
            <a:ext cx="887895" cy="646346"/>
          </a:xfrm>
          <a:prstGeom prst="roundRect">
            <a:avLst/>
          </a:prstGeom>
          <a:solidFill>
            <a:schemeClr val="bg2">
              <a:lumMod val="50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2642" tIns="71321" rIns="142642" bIns="71321" numCol="1" spcCol="0" rtlCol="0" fromWordArt="0" anchor="ctr" anchorCtr="0" forceAA="0" compatLnSpc="1">
            <a:prstTxWarp prst="textNoShape">
              <a:avLst/>
            </a:prstTxWarp>
            <a:noAutofit/>
          </a:bodyPr>
          <a:lstStyle/>
          <a:p>
            <a:pPr algn="ctr"/>
            <a:r>
              <a:rPr lang="en-US" sz="1638" b="1" dirty="0" smtClean="0">
                <a:solidFill>
                  <a:schemeClr val="bg1"/>
                </a:solidFill>
              </a:rPr>
              <a:t>DAIRY</a:t>
            </a:r>
            <a:endParaRPr lang="en-US" sz="1638" b="1" dirty="0">
              <a:solidFill>
                <a:schemeClr val="bg1"/>
              </a:solidFill>
            </a:endParaRPr>
          </a:p>
        </p:txBody>
      </p:sp>
      <p:sp>
        <p:nvSpPr>
          <p:cNvPr id="14" name="Rounded Rectangle 13"/>
          <p:cNvSpPr/>
          <p:nvPr/>
        </p:nvSpPr>
        <p:spPr>
          <a:xfrm>
            <a:off x="8042770" y="3840480"/>
            <a:ext cx="1043893" cy="646346"/>
          </a:xfrm>
          <a:prstGeom prst="roundRect">
            <a:avLst/>
          </a:prstGeom>
          <a:solidFill>
            <a:schemeClr val="accent3">
              <a:lumMod val="75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2642" tIns="71321" rIns="142642" bIns="71321" numCol="1" spcCol="0" rtlCol="0" fromWordArt="0" anchor="ctr" anchorCtr="0" forceAA="0" compatLnSpc="1">
            <a:prstTxWarp prst="textNoShape">
              <a:avLst/>
            </a:prstTxWarp>
            <a:noAutofit/>
          </a:bodyPr>
          <a:lstStyle/>
          <a:p>
            <a:pPr algn="ctr"/>
            <a:r>
              <a:rPr lang="en-US" sz="1638" b="1" dirty="0" smtClean="0">
                <a:solidFill>
                  <a:schemeClr val="bg1"/>
                </a:solidFill>
              </a:rPr>
              <a:t>LEAFY GREENS</a:t>
            </a:r>
            <a:endParaRPr lang="en-US" sz="1638" b="1" dirty="0">
              <a:solidFill>
                <a:schemeClr val="bg1"/>
              </a:solidFill>
            </a:endParaRPr>
          </a:p>
        </p:txBody>
      </p:sp>
      <p:sp>
        <p:nvSpPr>
          <p:cNvPr id="78" name="Rounded Rectangle 77"/>
          <p:cNvSpPr/>
          <p:nvPr/>
        </p:nvSpPr>
        <p:spPr>
          <a:xfrm>
            <a:off x="68385" y="5486400"/>
            <a:ext cx="887895" cy="646346"/>
          </a:xfrm>
          <a:prstGeom prst="roundRect">
            <a:avLst/>
          </a:prstGeom>
          <a:solidFill>
            <a:schemeClr val="accent2"/>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2642" tIns="71321" rIns="142642" bIns="71321" numCol="1" spcCol="0" rtlCol="0" fromWordArt="0" anchor="ctr" anchorCtr="0" forceAA="0" compatLnSpc="1">
            <a:prstTxWarp prst="textNoShape">
              <a:avLst/>
            </a:prstTxWarp>
            <a:noAutofit/>
          </a:bodyPr>
          <a:lstStyle/>
          <a:p>
            <a:pPr algn="ctr"/>
            <a:r>
              <a:rPr lang="en-US" sz="1638" b="1" dirty="0" smtClean="0">
                <a:solidFill>
                  <a:schemeClr val="bg1"/>
                </a:solidFill>
              </a:rPr>
              <a:t>BEEF</a:t>
            </a:r>
            <a:endParaRPr lang="en-US" sz="1638" b="1" dirty="0">
              <a:solidFill>
                <a:schemeClr val="bg1"/>
              </a:solidFill>
            </a:endParaRPr>
          </a:p>
        </p:txBody>
      </p:sp>
      <p:sp>
        <p:nvSpPr>
          <p:cNvPr id="79" name="Rounded Rectangle 78"/>
          <p:cNvSpPr/>
          <p:nvPr/>
        </p:nvSpPr>
        <p:spPr>
          <a:xfrm>
            <a:off x="3454648" y="5486401"/>
            <a:ext cx="887895" cy="646346"/>
          </a:xfrm>
          <a:prstGeom prst="roundRect">
            <a:avLst/>
          </a:prstGeom>
          <a:solidFill>
            <a:schemeClr val="accent2"/>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2642" tIns="71321" rIns="142642" bIns="71321" numCol="1" spcCol="0" rtlCol="0" fromWordArt="0" anchor="ctr" anchorCtr="0" forceAA="0" compatLnSpc="1">
            <a:prstTxWarp prst="textNoShape">
              <a:avLst/>
            </a:prstTxWarp>
            <a:noAutofit/>
          </a:bodyPr>
          <a:lstStyle/>
          <a:p>
            <a:pPr algn="ctr"/>
            <a:r>
              <a:rPr lang="en-US" sz="1638" b="1" dirty="0" smtClean="0">
                <a:solidFill>
                  <a:schemeClr val="bg1"/>
                </a:solidFill>
              </a:rPr>
              <a:t>BEEF</a:t>
            </a:r>
            <a:endParaRPr lang="en-US" sz="1638" b="1" dirty="0">
              <a:solidFill>
                <a:schemeClr val="bg1"/>
              </a:solidFill>
            </a:endParaRPr>
          </a:p>
        </p:txBody>
      </p:sp>
      <p:sp>
        <p:nvSpPr>
          <p:cNvPr id="80" name="Rounded Rectangle 79"/>
          <p:cNvSpPr/>
          <p:nvPr/>
        </p:nvSpPr>
        <p:spPr>
          <a:xfrm>
            <a:off x="1509152" y="5486400"/>
            <a:ext cx="1043893" cy="646346"/>
          </a:xfrm>
          <a:prstGeom prst="roundRect">
            <a:avLst/>
          </a:prstGeom>
          <a:solidFill>
            <a:schemeClr val="accent3">
              <a:lumMod val="75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2642" tIns="71321" rIns="142642" bIns="71321" numCol="1" spcCol="0" rtlCol="0" fromWordArt="0" anchor="ctr" anchorCtr="0" forceAA="0" compatLnSpc="1">
            <a:prstTxWarp prst="textNoShape">
              <a:avLst/>
            </a:prstTxWarp>
            <a:noAutofit/>
          </a:bodyPr>
          <a:lstStyle/>
          <a:p>
            <a:pPr algn="ctr"/>
            <a:r>
              <a:rPr lang="en-US" sz="1638" b="1" dirty="0" smtClean="0">
                <a:solidFill>
                  <a:schemeClr val="bg1"/>
                </a:solidFill>
              </a:rPr>
              <a:t>LEAFY GREENS</a:t>
            </a:r>
            <a:endParaRPr lang="en-US" sz="1638" b="1" dirty="0">
              <a:solidFill>
                <a:schemeClr val="bg1"/>
              </a:solidFill>
            </a:endParaRPr>
          </a:p>
        </p:txBody>
      </p:sp>
      <p:sp>
        <p:nvSpPr>
          <p:cNvPr id="81" name="Rounded Rectangle 80"/>
          <p:cNvSpPr/>
          <p:nvPr/>
        </p:nvSpPr>
        <p:spPr>
          <a:xfrm>
            <a:off x="5916021" y="5486401"/>
            <a:ext cx="887895" cy="646346"/>
          </a:xfrm>
          <a:prstGeom prst="roundRect">
            <a:avLst/>
          </a:prstGeom>
          <a:solidFill>
            <a:schemeClr val="bg2">
              <a:lumMod val="50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2642" tIns="71321" rIns="142642" bIns="71321" numCol="1" spcCol="0" rtlCol="0" fromWordArt="0" anchor="ctr" anchorCtr="0" forceAA="0" compatLnSpc="1">
            <a:prstTxWarp prst="textNoShape">
              <a:avLst/>
            </a:prstTxWarp>
            <a:noAutofit/>
          </a:bodyPr>
          <a:lstStyle/>
          <a:p>
            <a:pPr algn="ctr"/>
            <a:r>
              <a:rPr lang="en-US" sz="1638" b="1" dirty="0" smtClean="0">
                <a:solidFill>
                  <a:schemeClr val="bg1"/>
                </a:solidFill>
              </a:rPr>
              <a:t>DAIRY</a:t>
            </a:r>
            <a:endParaRPr lang="en-US" sz="1638" b="1" dirty="0">
              <a:solidFill>
                <a:schemeClr val="bg1"/>
              </a:solidFill>
            </a:endParaRPr>
          </a:p>
        </p:txBody>
      </p:sp>
      <p:sp>
        <p:nvSpPr>
          <p:cNvPr id="82" name="Rounded Rectangle 81"/>
          <p:cNvSpPr/>
          <p:nvPr/>
        </p:nvSpPr>
        <p:spPr>
          <a:xfrm>
            <a:off x="6437659" y="3840480"/>
            <a:ext cx="887895" cy="646346"/>
          </a:xfrm>
          <a:prstGeom prst="roundRect">
            <a:avLst/>
          </a:prstGeom>
          <a:solidFill>
            <a:schemeClr val="accent2"/>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2642" tIns="71321" rIns="142642" bIns="71321" numCol="1" spcCol="0" rtlCol="0" fromWordArt="0" anchor="ctr" anchorCtr="0" forceAA="0" compatLnSpc="1">
            <a:prstTxWarp prst="textNoShape">
              <a:avLst/>
            </a:prstTxWarp>
            <a:noAutofit/>
          </a:bodyPr>
          <a:lstStyle/>
          <a:p>
            <a:pPr algn="ctr"/>
            <a:r>
              <a:rPr lang="en-US" sz="1638" b="1" dirty="0" smtClean="0">
                <a:solidFill>
                  <a:schemeClr val="bg1"/>
                </a:solidFill>
              </a:rPr>
              <a:t>BEEF</a:t>
            </a:r>
            <a:endParaRPr lang="en-US" sz="1638" b="1" dirty="0">
              <a:solidFill>
                <a:schemeClr val="bg1"/>
              </a:solidFill>
            </a:endParaRPr>
          </a:p>
        </p:txBody>
      </p:sp>
      <p:cxnSp>
        <p:nvCxnSpPr>
          <p:cNvPr id="84" name="Straight Arrow Connector 83"/>
          <p:cNvCxnSpPr>
            <a:stCxn id="4" idx="3"/>
            <a:endCxn id="5" idx="1"/>
          </p:cNvCxnSpPr>
          <p:nvPr/>
        </p:nvCxnSpPr>
        <p:spPr>
          <a:xfrm>
            <a:off x="3382303" y="385534"/>
            <a:ext cx="1319842" cy="5528"/>
          </a:xfrm>
          <a:prstGeom prst="straightConnector1">
            <a:avLst/>
          </a:prstGeom>
          <a:ln w="38100">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7" name="Elbow Connector 86"/>
          <p:cNvCxnSpPr>
            <a:stCxn id="5" idx="2"/>
            <a:endCxn id="6" idx="0"/>
          </p:cNvCxnSpPr>
          <p:nvPr/>
        </p:nvCxnSpPr>
        <p:spPr>
          <a:xfrm rot="5400000">
            <a:off x="4022488" y="47290"/>
            <a:ext cx="657365" cy="1991255"/>
          </a:xfrm>
          <a:prstGeom prst="bentConnector3">
            <a:avLst>
              <a:gd name="adj1" fmla="val 50000"/>
            </a:avLst>
          </a:prstGeom>
          <a:ln w="38100">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9" name="Elbow Connector 88"/>
          <p:cNvCxnSpPr>
            <a:stCxn id="5" idx="2"/>
            <a:endCxn id="7" idx="0"/>
          </p:cNvCxnSpPr>
          <p:nvPr/>
        </p:nvCxnSpPr>
        <p:spPr>
          <a:xfrm rot="16200000" flipH="1">
            <a:off x="6215592" y="-154561"/>
            <a:ext cx="657365" cy="2394955"/>
          </a:xfrm>
          <a:prstGeom prst="bentConnector3">
            <a:avLst>
              <a:gd name="adj1" fmla="val 50000"/>
            </a:avLst>
          </a:prstGeom>
          <a:ln w="38100">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Elbow Connector 90"/>
          <p:cNvCxnSpPr>
            <a:stCxn id="6" idx="1"/>
            <a:endCxn id="8" idx="0"/>
          </p:cNvCxnSpPr>
          <p:nvPr/>
        </p:nvCxnSpPr>
        <p:spPr>
          <a:xfrm rot="10800000" flipV="1">
            <a:off x="1965312" y="1694772"/>
            <a:ext cx="745578" cy="816469"/>
          </a:xfrm>
          <a:prstGeom prst="bentConnector2">
            <a:avLst/>
          </a:prstGeom>
          <a:ln w="38100">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3" name="Elbow Connector 92"/>
          <p:cNvCxnSpPr>
            <a:stCxn id="6" idx="3"/>
            <a:endCxn id="9" idx="0"/>
          </p:cNvCxnSpPr>
          <p:nvPr/>
        </p:nvCxnSpPr>
        <p:spPr>
          <a:xfrm>
            <a:off x="4000194" y="1694773"/>
            <a:ext cx="1592110" cy="816470"/>
          </a:xfrm>
          <a:prstGeom prst="bentConnector2">
            <a:avLst/>
          </a:prstGeom>
          <a:ln w="38100">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5" name="Elbow Connector 94"/>
          <p:cNvCxnSpPr>
            <a:stCxn id="8" idx="1"/>
            <a:endCxn id="11" idx="0"/>
          </p:cNvCxnSpPr>
          <p:nvPr/>
        </p:nvCxnSpPr>
        <p:spPr>
          <a:xfrm rot="10800000" flipV="1">
            <a:off x="1265166" y="2834415"/>
            <a:ext cx="55495" cy="1002820"/>
          </a:xfrm>
          <a:prstGeom prst="bentConnector2">
            <a:avLst/>
          </a:prstGeom>
          <a:ln w="38100">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4" name="Elbow Connector 103"/>
          <p:cNvCxnSpPr>
            <a:stCxn id="11" idx="1"/>
            <a:endCxn id="78" idx="0"/>
          </p:cNvCxnSpPr>
          <p:nvPr/>
        </p:nvCxnSpPr>
        <p:spPr>
          <a:xfrm rot="10800000" flipV="1">
            <a:off x="512333" y="4160408"/>
            <a:ext cx="106660" cy="1325992"/>
          </a:xfrm>
          <a:prstGeom prst="bentConnector2">
            <a:avLst/>
          </a:prstGeom>
          <a:ln w="38100">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6" name="Elbow Connector 105"/>
          <p:cNvCxnSpPr>
            <a:stCxn id="11" idx="3"/>
            <a:endCxn id="80" idx="0"/>
          </p:cNvCxnSpPr>
          <p:nvPr/>
        </p:nvCxnSpPr>
        <p:spPr>
          <a:xfrm>
            <a:off x="1911337" y="4160408"/>
            <a:ext cx="119762" cy="1325992"/>
          </a:xfrm>
          <a:prstGeom prst="bentConnector2">
            <a:avLst/>
          </a:prstGeom>
          <a:ln w="38100">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8" name="Elbow Connector 107"/>
          <p:cNvCxnSpPr>
            <a:stCxn id="7" idx="1"/>
            <a:endCxn id="82" idx="0"/>
          </p:cNvCxnSpPr>
          <p:nvPr/>
        </p:nvCxnSpPr>
        <p:spPr>
          <a:xfrm rot="10800000" flipV="1">
            <a:off x="6881608" y="1694772"/>
            <a:ext cx="215493" cy="2145707"/>
          </a:xfrm>
          <a:prstGeom prst="bentConnector2">
            <a:avLst/>
          </a:prstGeom>
          <a:ln w="38100">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0" name="Elbow Connector 109"/>
          <p:cNvCxnSpPr>
            <a:stCxn id="7" idx="3"/>
            <a:endCxn id="14" idx="0"/>
          </p:cNvCxnSpPr>
          <p:nvPr/>
        </p:nvCxnSpPr>
        <p:spPr>
          <a:xfrm>
            <a:off x="8386404" y="1694773"/>
            <a:ext cx="178313" cy="2145707"/>
          </a:xfrm>
          <a:prstGeom prst="bentConnector2">
            <a:avLst/>
          </a:prstGeom>
          <a:ln w="38100">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2" name="Elbow Connector 111"/>
          <p:cNvCxnSpPr>
            <a:stCxn id="9" idx="1"/>
            <a:endCxn id="10" idx="0"/>
          </p:cNvCxnSpPr>
          <p:nvPr/>
        </p:nvCxnSpPr>
        <p:spPr>
          <a:xfrm rot="10800000" flipV="1">
            <a:off x="4625328" y="2834416"/>
            <a:ext cx="322325" cy="1006064"/>
          </a:xfrm>
          <a:prstGeom prst="bentConnector2">
            <a:avLst/>
          </a:prstGeom>
          <a:ln w="38100">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4" name="Elbow Connector 113"/>
          <p:cNvCxnSpPr>
            <a:stCxn id="9" idx="3"/>
            <a:endCxn id="81" idx="0"/>
          </p:cNvCxnSpPr>
          <p:nvPr/>
        </p:nvCxnSpPr>
        <p:spPr>
          <a:xfrm>
            <a:off x="6236956" y="2834416"/>
            <a:ext cx="123013" cy="2651985"/>
          </a:xfrm>
          <a:prstGeom prst="bentConnector2">
            <a:avLst/>
          </a:prstGeom>
          <a:ln w="38100">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6" name="Elbow Connector 115"/>
          <p:cNvCxnSpPr>
            <a:stCxn id="10" idx="1"/>
            <a:endCxn id="79" idx="0"/>
          </p:cNvCxnSpPr>
          <p:nvPr/>
        </p:nvCxnSpPr>
        <p:spPr>
          <a:xfrm rot="10800000" flipV="1">
            <a:off x="3898597" y="4163653"/>
            <a:ext cx="82079" cy="1322748"/>
          </a:xfrm>
          <a:prstGeom prst="bentConnector2">
            <a:avLst/>
          </a:prstGeom>
          <a:ln w="38100">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8" name="Elbow Connector 117"/>
          <p:cNvCxnSpPr>
            <a:stCxn id="10" idx="3"/>
            <a:endCxn id="13" idx="0"/>
          </p:cNvCxnSpPr>
          <p:nvPr/>
        </p:nvCxnSpPr>
        <p:spPr>
          <a:xfrm>
            <a:off x="5269979" y="4163653"/>
            <a:ext cx="76818" cy="1322747"/>
          </a:xfrm>
          <a:prstGeom prst="bentConnector2">
            <a:avLst/>
          </a:prstGeom>
          <a:ln w="38100">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3840647" y="914400"/>
            <a:ext cx="635588" cy="324849"/>
          </a:xfrm>
          <a:prstGeom prst="rect">
            <a:avLst/>
          </a:prstGeom>
          <a:solidFill>
            <a:schemeClr val="bg1"/>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50000"/>
                    <a:lumOff val="50000"/>
                  </a:schemeClr>
                </a:solidFill>
              </a:rPr>
              <a:t>yes</a:t>
            </a:r>
            <a:endParaRPr lang="en-US" dirty="0">
              <a:solidFill>
                <a:schemeClr val="tx1">
                  <a:lumMod val="50000"/>
                  <a:lumOff val="50000"/>
                </a:schemeClr>
              </a:solidFill>
            </a:endParaRPr>
          </a:p>
        </p:txBody>
      </p:sp>
      <p:sp>
        <p:nvSpPr>
          <p:cNvPr id="120" name="Rectangle 119"/>
          <p:cNvSpPr/>
          <p:nvPr/>
        </p:nvSpPr>
        <p:spPr>
          <a:xfrm>
            <a:off x="6537974" y="2679192"/>
            <a:ext cx="635588" cy="324849"/>
          </a:xfrm>
          <a:prstGeom prst="rect">
            <a:avLst/>
          </a:prstGeom>
          <a:solidFill>
            <a:schemeClr val="bg1"/>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50000"/>
                    <a:lumOff val="50000"/>
                  </a:schemeClr>
                </a:solidFill>
              </a:rPr>
              <a:t>yes</a:t>
            </a:r>
            <a:endParaRPr lang="en-US" dirty="0">
              <a:solidFill>
                <a:schemeClr val="tx1">
                  <a:lumMod val="50000"/>
                  <a:lumOff val="50000"/>
                </a:schemeClr>
              </a:solidFill>
            </a:endParaRPr>
          </a:p>
        </p:txBody>
      </p:sp>
      <p:sp>
        <p:nvSpPr>
          <p:cNvPr id="166" name="Rectangle 165"/>
          <p:cNvSpPr/>
          <p:nvPr/>
        </p:nvSpPr>
        <p:spPr>
          <a:xfrm>
            <a:off x="1640698" y="1828800"/>
            <a:ext cx="635588" cy="324849"/>
          </a:xfrm>
          <a:prstGeom prst="rect">
            <a:avLst/>
          </a:prstGeom>
          <a:solidFill>
            <a:schemeClr val="bg1"/>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lumMod val="50000"/>
                    <a:lumOff val="50000"/>
                  </a:schemeClr>
                </a:solidFill>
              </a:rPr>
              <a:t>yes</a:t>
            </a:r>
            <a:endParaRPr lang="en-US" dirty="0">
              <a:solidFill>
                <a:schemeClr val="tx1">
                  <a:lumMod val="50000"/>
                  <a:lumOff val="50000"/>
                </a:schemeClr>
              </a:solidFill>
            </a:endParaRPr>
          </a:p>
        </p:txBody>
      </p:sp>
      <p:sp>
        <p:nvSpPr>
          <p:cNvPr id="169" name="Rectangle 168"/>
          <p:cNvSpPr/>
          <p:nvPr/>
        </p:nvSpPr>
        <p:spPr>
          <a:xfrm>
            <a:off x="4291212" y="3259860"/>
            <a:ext cx="635588" cy="324849"/>
          </a:xfrm>
          <a:prstGeom prst="rect">
            <a:avLst/>
          </a:prstGeom>
          <a:solidFill>
            <a:schemeClr val="bg1"/>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50000"/>
                    <a:lumOff val="50000"/>
                  </a:schemeClr>
                </a:solidFill>
              </a:rPr>
              <a:t>yes</a:t>
            </a:r>
            <a:endParaRPr lang="en-US" dirty="0">
              <a:solidFill>
                <a:schemeClr val="tx1">
                  <a:lumMod val="50000"/>
                  <a:lumOff val="50000"/>
                </a:schemeClr>
              </a:solidFill>
            </a:endParaRPr>
          </a:p>
        </p:txBody>
      </p:sp>
      <p:sp>
        <p:nvSpPr>
          <p:cNvPr id="171" name="Rectangle 170"/>
          <p:cNvSpPr/>
          <p:nvPr/>
        </p:nvSpPr>
        <p:spPr>
          <a:xfrm>
            <a:off x="3566788" y="4809744"/>
            <a:ext cx="635588" cy="324849"/>
          </a:xfrm>
          <a:prstGeom prst="rect">
            <a:avLst/>
          </a:prstGeom>
          <a:solidFill>
            <a:schemeClr val="bg1"/>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50000"/>
                    <a:lumOff val="50000"/>
                  </a:schemeClr>
                </a:solidFill>
              </a:rPr>
              <a:t>yes</a:t>
            </a:r>
            <a:endParaRPr lang="en-US" dirty="0">
              <a:solidFill>
                <a:schemeClr val="tx1">
                  <a:lumMod val="50000"/>
                  <a:lumOff val="50000"/>
                </a:schemeClr>
              </a:solidFill>
            </a:endParaRPr>
          </a:p>
        </p:txBody>
      </p:sp>
      <p:sp>
        <p:nvSpPr>
          <p:cNvPr id="172" name="Rectangle 171"/>
          <p:cNvSpPr/>
          <p:nvPr/>
        </p:nvSpPr>
        <p:spPr>
          <a:xfrm>
            <a:off x="169994" y="4806754"/>
            <a:ext cx="635588" cy="324849"/>
          </a:xfrm>
          <a:prstGeom prst="rect">
            <a:avLst/>
          </a:prstGeom>
          <a:solidFill>
            <a:schemeClr val="bg1"/>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lumMod val="50000"/>
                    <a:lumOff val="50000"/>
                  </a:schemeClr>
                </a:solidFill>
              </a:rPr>
              <a:t>yes</a:t>
            </a:r>
            <a:endParaRPr lang="en-US" dirty="0">
              <a:solidFill>
                <a:schemeClr val="tx1">
                  <a:lumMod val="50000"/>
                  <a:lumOff val="50000"/>
                </a:schemeClr>
              </a:solidFill>
            </a:endParaRPr>
          </a:p>
        </p:txBody>
      </p:sp>
      <p:cxnSp>
        <p:nvCxnSpPr>
          <p:cNvPr id="181" name="Straight Arrow Connector 180"/>
          <p:cNvCxnSpPr>
            <a:stCxn id="8" idx="3"/>
            <a:endCxn id="12" idx="1"/>
          </p:cNvCxnSpPr>
          <p:nvPr/>
        </p:nvCxnSpPr>
        <p:spPr>
          <a:xfrm>
            <a:off x="2609964" y="2834415"/>
            <a:ext cx="947139" cy="3358"/>
          </a:xfrm>
          <a:prstGeom prst="straightConnector1">
            <a:avLst/>
          </a:prstGeom>
          <a:ln w="38100">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70" name="Rectangle 169"/>
          <p:cNvSpPr/>
          <p:nvPr/>
        </p:nvSpPr>
        <p:spPr>
          <a:xfrm>
            <a:off x="947371" y="3259860"/>
            <a:ext cx="635588" cy="324849"/>
          </a:xfrm>
          <a:prstGeom prst="rect">
            <a:avLst/>
          </a:prstGeom>
          <a:solidFill>
            <a:schemeClr val="bg1"/>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50000"/>
                    <a:lumOff val="50000"/>
                  </a:schemeClr>
                </a:solidFill>
              </a:rPr>
              <a:t>yes</a:t>
            </a:r>
            <a:endParaRPr lang="en-US" dirty="0">
              <a:solidFill>
                <a:schemeClr val="tx1">
                  <a:lumMod val="50000"/>
                  <a:lumOff val="50000"/>
                </a:schemeClr>
              </a:solidFill>
            </a:endParaRPr>
          </a:p>
        </p:txBody>
      </p:sp>
      <p:sp>
        <p:nvSpPr>
          <p:cNvPr id="217" name="Rectangle 216"/>
          <p:cNvSpPr/>
          <p:nvPr/>
        </p:nvSpPr>
        <p:spPr>
          <a:xfrm>
            <a:off x="6234267" y="909634"/>
            <a:ext cx="635588" cy="324849"/>
          </a:xfrm>
          <a:prstGeom prst="rect">
            <a:avLst/>
          </a:prstGeom>
          <a:solidFill>
            <a:schemeClr val="bg1"/>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50000"/>
                    <a:lumOff val="50000"/>
                  </a:schemeClr>
                </a:solidFill>
              </a:rPr>
              <a:t>no</a:t>
            </a:r>
            <a:endParaRPr lang="en-US" dirty="0">
              <a:solidFill>
                <a:schemeClr val="tx1">
                  <a:lumMod val="50000"/>
                  <a:lumOff val="50000"/>
                </a:schemeClr>
              </a:solidFill>
            </a:endParaRPr>
          </a:p>
        </p:txBody>
      </p:sp>
      <p:sp>
        <p:nvSpPr>
          <p:cNvPr id="218" name="Rectangle 217"/>
          <p:cNvSpPr/>
          <p:nvPr/>
        </p:nvSpPr>
        <p:spPr>
          <a:xfrm>
            <a:off x="5217689" y="1828800"/>
            <a:ext cx="635588" cy="324849"/>
          </a:xfrm>
          <a:prstGeom prst="rect">
            <a:avLst/>
          </a:prstGeom>
          <a:solidFill>
            <a:schemeClr val="bg1"/>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50000"/>
                    <a:lumOff val="50000"/>
                  </a:schemeClr>
                </a:solidFill>
              </a:rPr>
              <a:t>no</a:t>
            </a:r>
            <a:endParaRPr lang="en-US" dirty="0">
              <a:solidFill>
                <a:schemeClr val="tx1">
                  <a:lumMod val="50000"/>
                  <a:lumOff val="50000"/>
                </a:schemeClr>
              </a:solidFill>
            </a:endParaRPr>
          </a:p>
        </p:txBody>
      </p:sp>
      <p:sp>
        <p:nvSpPr>
          <p:cNvPr id="219" name="Rectangle 218"/>
          <p:cNvSpPr/>
          <p:nvPr/>
        </p:nvSpPr>
        <p:spPr>
          <a:xfrm>
            <a:off x="2745605" y="2680839"/>
            <a:ext cx="635588" cy="324849"/>
          </a:xfrm>
          <a:prstGeom prst="rect">
            <a:avLst/>
          </a:prstGeom>
          <a:solidFill>
            <a:schemeClr val="bg1"/>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lumMod val="50000"/>
                    <a:lumOff val="50000"/>
                  </a:schemeClr>
                </a:solidFill>
              </a:rPr>
              <a:t>no</a:t>
            </a:r>
            <a:endParaRPr lang="en-US" dirty="0">
              <a:solidFill>
                <a:schemeClr val="tx1">
                  <a:lumMod val="50000"/>
                  <a:lumOff val="50000"/>
                </a:schemeClr>
              </a:solidFill>
            </a:endParaRPr>
          </a:p>
        </p:txBody>
      </p:sp>
      <p:sp>
        <p:nvSpPr>
          <p:cNvPr id="220" name="Rectangle 219"/>
          <p:cNvSpPr/>
          <p:nvPr/>
        </p:nvSpPr>
        <p:spPr>
          <a:xfrm>
            <a:off x="1690978" y="4806753"/>
            <a:ext cx="635588" cy="324849"/>
          </a:xfrm>
          <a:prstGeom prst="rect">
            <a:avLst/>
          </a:prstGeom>
          <a:solidFill>
            <a:schemeClr val="bg1"/>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50000"/>
                    <a:lumOff val="50000"/>
                  </a:schemeClr>
                </a:solidFill>
              </a:rPr>
              <a:t>no</a:t>
            </a:r>
            <a:endParaRPr lang="en-US" dirty="0">
              <a:solidFill>
                <a:schemeClr val="tx1">
                  <a:lumMod val="50000"/>
                  <a:lumOff val="50000"/>
                </a:schemeClr>
              </a:solidFill>
            </a:endParaRPr>
          </a:p>
        </p:txBody>
      </p:sp>
      <p:sp>
        <p:nvSpPr>
          <p:cNvPr id="221" name="Rectangle 220"/>
          <p:cNvSpPr/>
          <p:nvPr/>
        </p:nvSpPr>
        <p:spPr>
          <a:xfrm>
            <a:off x="5008433" y="4809744"/>
            <a:ext cx="635588" cy="324849"/>
          </a:xfrm>
          <a:prstGeom prst="rect">
            <a:avLst/>
          </a:prstGeom>
          <a:solidFill>
            <a:schemeClr val="bg1"/>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50000"/>
                    <a:lumOff val="50000"/>
                  </a:schemeClr>
                </a:solidFill>
              </a:rPr>
              <a:t>no</a:t>
            </a:r>
            <a:endParaRPr lang="en-US" dirty="0">
              <a:solidFill>
                <a:schemeClr val="tx1">
                  <a:lumMod val="50000"/>
                  <a:lumOff val="50000"/>
                </a:schemeClr>
              </a:solidFill>
            </a:endParaRPr>
          </a:p>
        </p:txBody>
      </p:sp>
      <p:sp>
        <p:nvSpPr>
          <p:cNvPr id="222" name="Rectangle 221"/>
          <p:cNvSpPr/>
          <p:nvPr/>
        </p:nvSpPr>
        <p:spPr>
          <a:xfrm>
            <a:off x="8246922" y="2679192"/>
            <a:ext cx="635588" cy="324849"/>
          </a:xfrm>
          <a:prstGeom prst="rect">
            <a:avLst/>
          </a:prstGeom>
          <a:solidFill>
            <a:schemeClr val="bg1"/>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50000"/>
                    <a:lumOff val="50000"/>
                  </a:schemeClr>
                </a:solidFill>
              </a:rPr>
              <a:t>no</a:t>
            </a:r>
            <a:endParaRPr lang="en-US" dirty="0">
              <a:solidFill>
                <a:schemeClr val="tx1">
                  <a:lumMod val="50000"/>
                  <a:lumOff val="50000"/>
                </a:schemeClr>
              </a:solidFill>
            </a:endParaRPr>
          </a:p>
        </p:txBody>
      </p:sp>
      <p:sp>
        <p:nvSpPr>
          <p:cNvPr id="223" name="Rectangle 222"/>
          <p:cNvSpPr/>
          <p:nvPr/>
        </p:nvSpPr>
        <p:spPr>
          <a:xfrm>
            <a:off x="5960827" y="3264408"/>
            <a:ext cx="635588" cy="324849"/>
          </a:xfrm>
          <a:prstGeom prst="rect">
            <a:avLst/>
          </a:prstGeom>
          <a:solidFill>
            <a:schemeClr val="bg1"/>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50000"/>
                    <a:lumOff val="50000"/>
                  </a:schemeClr>
                </a:solidFill>
              </a:rPr>
              <a:t>no</a:t>
            </a:r>
            <a:endParaRPr lang="en-US" dirty="0">
              <a:solidFill>
                <a:schemeClr val="tx1">
                  <a:lumMod val="50000"/>
                  <a:lumOff val="50000"/>
                </a:schemeClr>
              </a:solidFill>
            </a:endParaRPr>
          </a:p>
        </p:txBody>
      </p:sp>
      <p:sp>
        <p:nvSpPr>
          <p:cNvPr id="47" name="Rectangle 46"/>
          <p:cNvSpPr/>
          <p:nvPr/>
        </p:nvSpPr>
        <p:spPr>
          <a:xfrm>
            <a:off x="7595" y="-21503"/>
            <a:ext cx="9136405" cy="6293966"/>
          </a:xfrm>
          <a:prstGeom prst="rect">
            <a:avLst/>
          </a:prstGeom>
          <a:solidFill>
            <a:schemeClr val="bg1">
              <a:alpha val="7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ounded Rectangle 47"/>
          <p:cNvSpPr/>
          <p:nvPr/>
        </p:nvSpPr>
        <p:spPr>
          <a:xfrm>
            <a:off x="1693565" y="67889"/>
            <a:ext cx="1678240" cy="646346"/>
          </a:xfrm>
          <a:prstGeom prst="roundRect">
            <a:avLst/>
          </a:prstGeom>
          <a:solidFill>
            <a:schemeClr val="bg1"/>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38" dirty="0">
                <a:solidFill>
                  <a:schemeClr val="tx1">
                    <a:lumMod val="95000"/>
                    <a:lumOff val="5000"/>
                  </a:schemeClr>
                </a:solidFill>
              </a:rPr>
              <a:t>STEC O157:H7 outbreak</a:t>
            </a:r>
            <a:endParaRPr lang="en-US" sz="1638" dirty="0"/>
          </a:p>
        </p:txBody>
      </p:sp>
      <p:sp>
        <p:nvSpPr>
          <p:cNvPr id="49" name="Rounded Rectangle 48"/>
          <p:cNvSpPr/>
          <p:nvPr/>
        </p:nvSpPr>
        <p:spPr>
          <a:xfrm>
            <a:off x="4691647" y="73417"/>
            <a:ext cx="1289304" cy="646346"/>
          </a:xfrm>
          <a:prstGeom prst="roundRect">
            <a:avLst/>
          </a:prstGeom>
          <a:solidFill>
            <a:schemeClr val="bg1"/>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38" dirty="0" smtClean="0">
                <a:solidFill>
                  <a:schemeClr val="tx1">
                    <a:lumMod val="95000"/>
                    <a:lumOff val="5000"/>
                  </a:schemeClr>
                </a:solidFill>
              </a:rPr>
              <a:t>Cases 20-49 years </a:t>
            </a:r>
            <a:r>
              <a:rPr lang="en-US" sz="1638" dirty="0">
                <a:solidFill>
                  <a:schemeClr val="tx1">
                    <a:lumMod val="95000"/>
                    <a:lumOff val="5000"/>
                  </a:schemeClr>
                </a:solidFill>
              </a:rPr>
              <a:t>&lt; 33%?</a:t>
            </a:r>
            <a:endParaRPr lang="en-US" sz="1638" dirty="0"/>
          </a:p>
        </p:txBody>
      </p:sp>
      <p:sp>
        <p:nvSpPr>
          <p:cNvPr id="50" name="Rounded Rectangle 49"/>
          <p:cNvSpPr/>
          <p:nvPr/>
        </p:nvSpPr>
        <p:spPr>
          <a:xfrm>
            <a:off x="2700392" y="1377128"/>
            <a:ext cx="1289304" cy="646346"/>
          </a:xfrm>
          <a:prstGeom prst="roundRect">
            <a:avLst/>
          </a:prstGeom>
          <a:solidFill>
            <a:schemeClr val="bg1"/>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38" dirty="0" smtClean="0">
                <a:solidFill>
                  <a:schemeClr val="tx1">
                    <a:lumMod val="95000"/>
                    <a:lumOff val="5000"/>
                  </a:schemeClr>
                </a:solidFill>
              </a:rPr>
              <a:t>Cases under </a:t>
            </a:r>
            <a:r>
              <a:rPr lang="en-US" sz="1638" dirty="0">
                <a:solidFill>
                  <a:schemeClr val="tx1">
                    <a:lumMod val="95000"/>
                    <a:lumOff val="5000"/>
                  </a:schemeClr>
                </a:solidFill>
              </a:rPr>
              <a:t>5 years &lt; 10%?</a:t>
            </a:r>
            <a:endParaRPr lang="en-US" sz="1638" dirty="0"/>
          </a:p>
        </p:txBody>
      </p:sp>
      <p:sp>
        <p:nvSpPr>
          <p:cNvPr id="51" name="Rounded Rectangle 50"/>
          <p:cNvSpPr/>
          <p:nvPr/>
        </p:nvSpPr>
        <p:spPr>
          <a:xfrm>
            <a:off x="1310162" y="2516770"/>
            <a:ext cx="1289304" cy="646346"/>
          </a:xfrm>
          <a:prstGeom prst="roundRect">
            <a:avLst/>
          </a:prstGeom>
          <a:solidFill>
            <a:schemeClr val="bg1"/>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38" dirty="0">
                <a:solidFill>
                  <a:schemeClr val="tx1">
                    <a:lumMod val="95000"/>
                    <a:lumOff val="5000"/>
                  </a:schemeClr>
                </a:solidFill>
              </a:rPr>
              <a:t>Is the </a:t>
            </a:r>
            <a:r>
              <a:rPr lang="en-US" sz="1638" dirty="0" smtClean="0">
                <a:solidFill>
                  <a:schemeClr val="tx1">
                    <a:lumMod val="95000"/>
                    <a:lumOff val="5000"/>
                  </a:schemeClr>
                </a:solidFill>
              </a:rPr>
              <a:t>season fall?</a:t>
            </a:r>
            <a:endParaRPr lang="en-US" sz="1638" dirty="0"/>
          </a:p>
        </p:txBody>
      </p:sp>
      <p:sp>
        <p:nvSpPr>
          <p:cNvPr id="52" name="Rounded Rectangle 51"/>
          <p:cNvSpPr/>
          <p:nvPr/>
        </p:nvSpPr>
        <p:spPr>
          <a:xfrm>
            <a:off x="608495" y="3842763"/>
            <a:ext cx="1292344" cy="646346"/>
          </a:xfrm>
          <a:prstGeom prst="roundRect">
            <a:avLst/>
          </a:prstGeom>
          <a:solidFill>
            <a:schemeClr val="bg1"/>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38" dirty="0">
                <a:solidFill>
                  <a:schemeClr val="tx1">
                    <a:lumMod val="95000"/>
                    <a:lumOff val="5000"/>
                  </a:schemeClr>
                </a:solidFill>
              </a:rPr>
              <a:t>F</a:t>
            </a:r>
            <a:r>
              <a:rPr lang="en-US" sz="1638" dirty="0" smtClean="0">
                <a:solidFill>
                  <a:schemeClr val="tx1">
                    <a:lumMod val="95000"/>
                    <a:lumOff val="5000"/>
                  </a:schemeClr>
                </a:solidFill>
              </a:rPr>
              <a:t>emale cases &lt; 63%?</a:t>
            </a:r>
            <a:endParaRPr lang="en-US" sz="1638" dirty="0"/>
          </a:p>
        </p:txBody>
      </p:sp>
      <p:sp>
        <p:nvSpPr>
          <p:cNvPr id="53" name="Rounded Rectangle 52"/>
          <p:cNvSpPr/>
          <p:nvPr/>
        </p:nvSpPr>
        <p:spPr>
          <a:xfrm>
            <a:off x="3546605" y="2520128"/>
            <a:ext cx="887895" cy="646346"/>
          </a:xfrm>
          <a:prstGeom prst="roundRect">
            <a:avLst/>
          </a:prstGeom>
          <a:solidFill>
            <a:schemeClr val="accent2"/>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2642" tIns="71321" rIns="142642" bIns="71321" numCol="1" spcCol="0" rtlCol="0" fromWordArt="0" anchor="ctr" anchorCtr="0" forceAA="0" compatLnSpc="1">
            <a:prstTxWarp prst="textNoShape">
              <a:avLst/>
            </a:prstTxWarp>
            <a:noAutofit/>
          </a:bodyPr>
          <a:lstStyle/>
          <a:p>
            <a:pPr algn="ctr"/>
            <a:r>
              <a:rPr lang="en-US" sz="1638" b="1" dirty="0" smtClean="0">
                <a:solidFill>
                  <a:schemeClr val="bg1"/>
                </a:solidFill>
              </a:rPr>
              <a:t>BEEF</a:t>
            </a:r>
            <a:endParaRPr lang="en-US" sz="1638" b="1" dirty="0">
              <a:solidFill>
                <a:schemeClr val="bg1"/>
              </a:solidFill>
            </a:endParaRPr>
          </a:p>
        </p:txBody>
      </p:sp>
      <p:sp>
        <p:nvSpPr>
          <p:cNvPr id="54" name="Rounded Rectangle 53"/>
          <p:cNvSpPr/>
          <p:nvPr/>
        </p:nvSpPr>
        <p:spPr>
          <a:xfrm>
            <a:off x="57887" y="5491928"/>
            <a:ext cx="887895" cy="646346"/>
          </a:xfrm>
          <a:prstGeom prst="roundRect">
            <a:avLst/>
          </a:prstGeom>
          <a:solidFill>
            <a:schemeClr val="accent2"/>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2642" tIns="71321" rIns="142642" bIns="71321" numCol="1" spcCol="0" rtlCol="0" fromWordArt="0" anchor="ctr" anchorCtr="0" forceAA="0" compatLnSpc="1">
            <a:prstTxWarp prst="textNoShape">
              <a:avLst/>
            </a:prstTxWarp>
            <a:noAutofit/>
          </a:bodyPr>
          <a:lstStyle/>
          <a:p>
            <a:pPr algn="ctr"/>
            <a:r>
              <a:rPr lang="en-US" sz="1638" b="1" dirty="0" smtClean="0">
                <a:solidFill>
                  <a:schemeClr val="bg1"/>
                </a:solidFill>
              </a:rPr>
              <a:t>BEEF</a:t>
            </a:r>
            <a:endParaRPr lang="en-US" sz="1638" b="1" dirty="0">
              <a:solidFill>
                <a:schemeClr val="bg1"/>
              </a:solidFill>
            </a:endParaRPr>
          </a:p>
        </p:txBody>
      </p:sp>
      <p:sp>
        <p:nvSpPr>
          <p:cNvPr id="55" name="Rounded Rectangle 54"/>
          <p:cNvSpPr/>
          <p:nvPr/>
        </p:nvSpPr>
        <p:spPr>
          <a:xfrm>
            <a:off x="1498654" y="5491928"/>
            <a:ext cx="1043893" cy="646346"/>
          </a:xfrm>
          <a:prstGeom prst="roundRect">
            <a:avLst/>
          </a:prstGeom>
          <a:solidFill>
            <a:schemeClr val="accent3">
              <a:lumMod val="75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2642" tIns="71321" rIns="142642" bIns="71321" numCol="1" spcCol="0" rtlCol="0" fromWordArt="0" anchor="ctr" anchorCtr="0" forceAA="0" compatLnSpc="1">
            <a:prstTxWarp prst="textNoShape">
              <a:avLst/>
            </a:prstTxWarp>
            <a:noAutofit/>
          </a:bodyPr>
          <a:lstStyle/>
          <a:p>
            <a:pPr algn="ctr"/>
            <a:r>
              <a:rPr lang="en-US" sz="1638" b="1" dirty="0" smtClean="0">
                <a:solidFill>
                  <a:schemeClr val="bg1"/>
                </a:solidFill>
              </a:rPr>
              <a:t>LEAFY GREENS</a:t>
            </a:r>
            <a:endParaRPr lang="en-US" sz="1638" b="1" dirty="0">
              <a:solidFill>
                <a:schemeClr val="bg1"/>
              </a:solidFill>
            </a:endParaRPr>
          </a:p>
        </p:txBody>
      </p:sp>
      <p:cxnSp>
        <p:nvCxnSpPr>
          <p:cNvPr id="56" name="Straight Arrow Connector 55"/>
          <p:cNvCxnSpPr>
            <a:stCxn id="48" idx="3"/>
            <a:endCxn id="49" idx="1"/>
          </p:cNvCxnSpPr>
          <p:nvPr/>
        </p:nvCxnSpPr>
        <p:spPr>
          <a:xfrm>
            <a:off x="3371805" y="391062"/>
            <a:ext cx="1319842" cy="5528"/>
          </a:xfrm>
          <a:prstGeom prst="straightConnector1">
            <a:avLst/>
          </a:prstGeom>
          <a:ln w="38100">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7" name="Elbow Connector 56"/>
          <p:cNvCxnSpPr>
            <a:stCxn id="49" idx="2"/>
            <a:endCxn id="50" idx="0"/>
          </p:cNvCxnSpPr>
          <p:nvPr/>
        </p:nvCxnSpPr>
        <p:spPr>
          <a:xfrm rot="5400000">
            <a:off x="4011990" y="52818"/>
            <a:ext cx="657365" cy="1991255"/>
          </a:xfrm>
          <a:prstGeom prst="bentConnector3">
            <a:avLst>
              <a:gd name="adj1" fmla="val 50000"/>
            </a:avLst>
          </a:prstGeom>
          <a:ln w="38100">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8" name="Elbow Connector 57"/>
          <p:cNvCxnSpPr>
            <a:stCxn id="50" idx="1"/>
            <a:endCxn id="51" idx="0"/>
          </p:cNvCxnSpPr>
          <p:nvPr/>
        </p:nvCxnSpPr>
        <p:spPr>
          <a:xfrm rot="10800000" flipV="1">
            <a:off x="1954814" y="1700300"/>
            <a:ext cx="745578" cy="816469"/>
          </a:xfrm>
          <a:prstGeom prst="bentConnector2">
            <a:avLst/>
          </a:prstGeom>
          <a:ln w="38100">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9" name="Elbow Connector 58"/>
          <p:cNvCxnSpPr>
            <a:stCxn id="51" idx="1"/>
            <a:endCxn id="52" idx="0"/>
          </p:cNvCxnSpPr>
          <p:nvPr/>
        </p:nvCxnSpPr>
        <p:spPr>
          <a:xfrm rot="10800000" flipV="1">
            <a:off x="1254668" y="2839943"/>
            <a:ext cx="55495" cy="1002820"/>
          </a:xfrm>
          <a:prstGeom prst="bentConnector2">
            <a:avLst/>
          </a:prstGeom>
          <a:ln w="38100">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0" name="Elbow Connector 59"/>
          <p:cNvCxnSpPr>
            <a:stCxn id="52" idx="1"/>
            <a:endCxn id="54" idx="0"/>
          </p:cNvCxnSpPr>
          <p:nvPr/>
        </p:nvCxnSpPr>
        <p:spPr>
          <a:xfrm rot="10800000" flipV="1">
            <a:off x="501835" y="4165936"/>
            <a:ext cx="106660" cy="1325992"/>
          </a:xfrm>
          <a:prstGeom prst="bentConnector2">
            <a:avLst/>
          </a:prstGeom>
          <a:ln w="38100">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1" name="Elbow Connector 60"/>
          <p:cNvCxnSpPr>
            <a:stCxn id="52" idx="3"/>
            <a:endCxn id="55" idx="0"/>
          </p:cNvCxnSpPr>
          <p:nvPr/>
        </p:nvCxnSpPr>
        <p:spPr>
          <a:xfrm>
            <a:off x="1900839" y="4165936"/>
            <a:ext cx="119762" cy="1325992"/>
          </a:xfrm>
          <a:prstGeom prst="bentConnector2">
            <a:avLst/>
          </a:prstGeom>
          <a:ln w="38100">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62" name="Rectangle 61"/>
          <p:cNvSpPr/>
          <p:nvPr/>
        </p:nvSpPr>
        <p:spPr>
          <a:xfrm>
            <a:off x="3830149" y="919928"/>
            <a:ext cx="635588" cy="324849"/>
          </a:xfrm>
          <a:prstGeom prst="rect">
            <a:avLst/>
          </a:prstGeom>
          <a:solidFill>
            <a:schemeClr val="bg1"/>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50000"/>
                    <a:lumOff val="50000"/>
                  </a:schemeClr>
                </a:solidFill>
              </a:rPr>
              <a:t>yes</a:t>
            </a:r>
            <a:endParaRPr lang="en-US" dirty="0">
              <a:solidFill>
                <a:schemeClr val="tx1">
                  <a:lumMod val="50000"/>
                  <a:lumOff val="50000"/>
                </a:schemeClr>
              </a:solidFill>
            </a:endParaRPr>
          </a:p>
        </p:txBody>
      </p:sp>
      <p:sp>
        <p:nvSpPr>
          <p:cNvPr id="63" name="Rectangle 62"/>
          <p:cNvSpPr/>
          <p:nvPr/>
        </p:nvSpPr>
        <p:spPr>
          <a:xfrm>
            <a:off x="1630200" y="1834328"/>
            <a:ext cx="635588" cy="324849"/>
          </a:xfrm>
          <a:prstGeom prst="rect">
            <a:avLst/>
          </a:prstGeom>
          <a:solidFill>
            <a:schemeClr val="bg1"/>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lumMod val="50000"/>
                    <a:lumOff val="50000"/>
                  </a:schemeClr>
                </a:solidFill>
              </a:rPr>
              <a:t>yes</a:t>
            </a:r>
            <a:endParaRPr lang="en-US" dirty="0">
              <a:solidFill>
                <a:schemeClr val="tx1">
                  <a:lumMod val="50000"/>
                  <a:lumOff val="50000"/>
                </a:schemeClr>
              </a:solidFill>
            </a:endParaRPr>
          </a:p>
        </p:txBody>
      </p:sp>
      <p:sp>
        <p:nvSpPr>
          <p:cNvPr id="64" name="Rectangle 63"/>
          <p:cNvSpPr/>
          <p:nvPr/>
        </p:nvSpPr>
        <p:spPr>
          <a:xfrm>
            <a:off x="159496" y="4812282"/>
            <a:ext cx="635588" cy="324849"/>
          </a:xfrm>
          <a:prstGeom prst="rect">
            <a:avLst/>
          </a:prstGeom>
          <a:solidFill>
            <a:schemeClr val="bg1"/>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lumMod val="50000"/>
                    <a:lumOff val="50000"/>
                  </a:schemeClr>
                </a:solidFill>
              </a:rPr>
              <a:t>yes</a:t>
            </a:r>
            <a:endParaRPr lang="en-US" dirty="0">
              <a:solidFill>
                <a:schemeClr val="tx1">
                  <a:lumMod val="50000"/>
                  <a:lumOff val="50000"/>
                </a:schemeClr>
              </a:solidFill>
            </a:endParaRPr>
          </a:p>
        </p:txBody>
      </p:sp>
      <p:cxnSp>
        <p:nvCxnSpPr>
          <p:cNvPr id="65" name="Straight Arrow Connector 64"/>
          <p:cNvCxnSpPr>
            <a:stCxn id="51" idx="3"/>
            <a:endCxn id="53" idx="1"/>
          </p:cNvCxnSpPr>
          <p:nvPr/>
        </p:nvCxnSpPr>
        <p:spPr>
          <a:xfrm>
            <a:off x="2599466" y="2839943"/>
            <a:ext cx="947139" cy="3358"/>
          </a:xfrm>
          <a:prstGeom prst="straightConnector1">
            <a:avLst/>
          </a:prstGeom>
          <a:ln w="38100">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936873" y="3265388"/>
            <a:ext cx="635588" cy="324849"/>
          </a:xfrm>
          <a:prstGeom prst="rect">
            <a:avLst/>
          </a:prstGeom>
          <a:solidFill>
            <a:schemeClr val="bg1"/>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50000"/>
                    <a:lumOff val="50000"/>
                  </a:schemeClr>
                </a:solidFill>
              </a:rPr>
              <a:t>yes</a:t>
            </a:r>
            <a:endParaRPr lang="en-US" dirty="0">
              <a:solidFill>
                <a:schemeClr val="tx1">
                  <a:lumMod val="50000"/>
                  <a:lumOff val="50000"/>
                </a:schemeClr>
              </a:solidFill>
            </a:endParaRPr>
          </a:p>
        </p:txBody>
      </p:sp>
      <p:sp>
        <p:nvSpPr>
          <p:cNvPr id="67" name="Rectangle 66"/>
          <p:cNvSpPr/>
          <p:nvPr/>
        </p:nvSpPr>
        <p:spPr>
          <a:xfrm>
            <a:off x="2735107" y="2686367"/>
            <a:ext cx="635588" cy="324849"/>
          </a:xfrm>
          <a:prstGeom prst="rect">
            <a:avLst/>
          </a:prstGeom>
          <a:solidFill>
            <a:schemeClr val="bg1"/>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lumMod val="50000"/>
                    <a:lumOff val="50000"/>
                  </a:schemeClr>
                </a:solidFill>
              </a:rPr>
              <a:t>no</a:t>
            </a:r>
            <a:endParaRPr lang="en-US" dirty="0">
              <a:solidFill>
                <a:schemeClr val="tx1">
                  <a:lumMod val="50000"/>
                  <a:lumOff val="50000"/>
                </a:schemeClr>
              </a:solidFill>
            </a:endParaRPr>
          </a:p>
        </p:txBody>
      </p:sp>
      <p:sp>
        <p:nvSpPr>
          <p:cNvPr id="68" name="Rectangle 67"/>
          <p:cNvSpPr/>
          <p:nvPr/>
        </p:nvSpPr>
        <p:spPr>
          <a:xfrm>
            <a:off x="1680480" y="4812281"/>
            <a:ext cx="635588" cy="324849"/>
          </a:xfrm>
          <a:prstGeom prst="rect">
            <a:avLst/>
          </a:prstGeom>
          <a:solidFill>
            <a:schemeClr val="bg1"/>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50000"/>
                    <a:lumOff val="50000"/>
                  </a:schemeClr>
                </a:solidFill>
              </a:rPr>
              <a:t>no</a:t>
            </a:r>
            <a:endParaRPr lang="en-US" dirty="0">
              <a:solidFill>
                <a:schemeClr val="tx1">
                  <a:lumMod val="50000"/>
                  <a:lumOff val="50000"/>
                </a:schemeClr>
              </a:solidFill>
            </a:endParaRPr>
          </a:p>
        </p:txBody>
      </p:sp>
    </p:spTree>
    <p:extLst>
      <p:ext uri="{BB962C8B-B14F-4D97-AF65-F5344CB8AC3E}">
        <p14:creationId xmlns:p14="http://schemas.microsoft.com/office/powerpoint/2010/main" val="43905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2" grpId="0" animBg="1"/>
      <p:bldP spid="53" grpId="0" animBg="1"/>
      <p:bldP spid="54" grpId="0" animBg="1"/>
      <p:bldP spid="55" grpId="0" animBg="1"/>
      <p:bldP spid="62" grpId="0" animBg="1"/>
      <p:bldP spid="63" grpId="0" animBg="1"/>
      <p:bldP spid="64" grpId="0" animBg="1"/>
      <p:bldP spid="66" grpId="0" animBg="1"/>
      <p:bldP spid="67" grpId="0" animBg="1"/>
      <p:bldP spid="6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 Results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70234777"/>
              </p:ext>
            </p:extLst>
          </p:nvPr>
        </p:nvGraphicFramePr>
        <p:xfrm>
          <a:off x="263030" y="1638055"/>
          <a:ext cx="8431789" cy="4124960"/>
        </p:xfrm>
        <a:graphic>
          <a:graphicData uri="http://schemas.openxmlformats.org/drawingml/2006/table">
            <a:tbl>
              <a:tblPr firstRow="1" bandRow="1">
                <a:tableStyleId>{5C22544A-7EE6-4342-B048-85BDC9FD1C3A}</a:tableStyleId>
              </a:tblPr>
              <a:tblGrid>
                <a:gridCol w="523033"/>
                <a:gridCol w="1708911"/>
                <a:gridCol w="1239969"/>
                <a:gridCol w="1239969"/>
                <a:gridCol w="1239969"/>
                <a:gridCol w="1239969"/>
                <a:gridCol w="1239969"/>
              </a:tblGrid>
              <a:tr h="548640">
                <a:tc>
                  <a:txBody>
                    <a:bodyPr/>
                    <a:lstStyle/>
                    <a:p>
                      <a:endParaRPr lang="en-US" dirty="0"/>
                    </a:p>
                  </a:txBody>
                  <a:tcPr>
                    <a:lnB w="38100" cmpd="sng">
                      <a:noFill/>
                    </a:lnB>
                    <a:noFill/>
                  </a:tcPr>
                </a:tc>
                <a:tc>
                  <a:txBody>
                    <a:bodyPr/>
                    <a:lstStyle/>
                    <a:p>
                      <a:endParaRPr lang="en-US" dirty="0"/>
                    </a:p>
                  </a:txBody>
                  <a:tcPr>
                    <a:noFill/>
                  </a:tcPr>
                </a:tc>
                <a:tc gridSpan="5">
                  <a:txBody>
                    <a:bodyPr/>
                    <a:lstStyle/>
                    <a:p>
                      <a:pPr algn="ctr"/>
                      <a:r>
                        <a:rPr lang="en-US" dirty="0" smtClean="0">
                          <a:solidFill>
                            <a:schemeClr val="tx1"/>
                          </a:solidFill>
                        </a:rPr>
                        <a:t>OBSERVED OUTCOME</a:t>
                      </a:r>
                      <a:endParaRPr lang="en-US" dirty="0">
                        <a:solidFill>
                          <a:schemeClr val="tx1"/>
                        </a:solidFill>
                      </a:endParaRPr>
                    </a:p>
                  </a:txBody>
                  <a:tcPr anchor="b">
                    <a:lnB w="19050" cap="flat" cmpd="sng" algn="ctr">
                      <a:solidFill>
                        <a:schemeClr val="tx1"/>
                      </a:solidFill>
                      <a:prstDash val="solid"/>
                      <a:round/>
                      <a:headEnd type="none" w="med" len="med"/>
                      <a:tailEnd type="none" w="med" len="med"/>
                    </a:lnB>
                    <a:noFill/>
                  </a:tcPr>
                </a:tc>
                <a:tc hMerge="1">
                  <a:txBody>
                    <a:bodyPr/>
                    <a:lstStyle/>
                    <a:p>
                      <a:endParaRPr lang="en-US">
                        <a:solidFill>
                          <a:schemeClr val="tx1"/>
                        </a:solidFill>
                      </a:endParaRPr>
                    </a:p>
                  </a:txBody>
                  <a:tcPr>
                    <a:noFill/>
                  </a:tcPr>
                </a:tc>
                <a:tc hMerge="1">
                  <a:txBody>
                    <a:bodyPr/>
                    <a:lstStyle/>
                    <a:p>
                      <a:endParaRPr lang="en-US">
                        <a:solidFill>
                          <a:schemeClr val="tx1"/>
                        </a:solidFill>
                      </a:endParaRPr>
                    </a:p>
                  </a:txBody>
                  <a:tcPr>
                    <a:noFill/>
                  </a:tcPr>
                </a:tc>
                <a:tc hMerge="1">
                  <a:txBody>
                    <a:bodyPr/>
                    <a:lstStyle/>
                    <a:p>
                      <a:endParaRPr lang="en-US">
                        <a:solidFill>
                          <a:schemeClr val="tx1"/>
                        </a:solidFill>
                      </a:endParaRPr>
                    </a:p>
                  </a:txBody>
                  <a:tcPr>
                    <a:noFill/>
                  </a:tcPr>
                </a:tc>
                <a:tc hMerge="1">
                  <a:txBody>
                    <a:bodyPr/>
                    <a:lstStyle/>
                    <a:p>
                      <a:endParaRPr lang="en-US" dirty="0">
                        <a:solidFill>
                          <a:schemeClr val="tx1"/>
                        </a:solidFill>
                      </a:endParaRPr>
                    </a:p>
                  </a:txBody>
                  <a:tcPr>
                    <a:noFill/>
                  </a:tcPr>
                </a:tc>
              </a:tr>
              <a:tr h="548640">
                <a:tc rowSpan="5">
                  <a:txBody>
                    <a:bodyPr/>
                    <a:lstStyle/>
                    <a:p>
                      <a:pPr marL="457200" marR="0" lvl="1" indent="0" algn="ctr" defTabSz="457200" rtl="0" eaLnBrk="1" fontAlgn="auto" latinLnBrk="0" hangingPunct="1">
                        <a:lnSpc>
                          <a:spcPct val="100000"/>
                        </a:lnSpc>
                        <a:spcBef>
                          <a:spcPts val="0"/>
                        </a:spcBef>
                        <a:spcAft>
                          <a:spcPts val="0"/>
                        </a:spcAft>
                        <a:buClrTx/>
                        <a:buSzTx/>
                        <a:buFontTx/>
                        <a:buNone/>
                        <a:tabLst/>
                        <a:defRPr/>
                      </a:pPr>
                      <a:r>
                        <a:rPr lang="en-US" b="1" dirty="0" smtClean="0"/>
                        <a:t>PREDICTED OUTCOME</a:t>
                      </a:r>
                    </a:p>
                  </a:txBody>
                  <a:tcPr marL="45720" marR="45720" vert="vert270" anchor="b">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mpd="sng">
                      <a:noFill/>
                    </a:lnL>
                    <a:noFill/>
                  </a:tcPr>
                </a:tc>
                <a:tc>
                  <a:txBody>
                    <a:bodyPr/>
                    <a:lstStyle/>
                    <a:p>
                      <a:pPr algn="ctr"/>
                      <a:r>
                        <a:rPr lang="en-US" dirty="0" smtClean="0"/>
                        <a:t>Beef</a:t>
                      </a:r>
                      <a:endParaRPr lang="en-US" dirty="0"/>
                    </a:p>
                  </a:txBody>
                  <a:tcPr anchor="ctr">
                    <a:lnT w="19050" cap="flat" cmpd="sng" algn="ctr">
                      <a:solidFill>
                        <a:schemeClr val="tx1"/>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a:r>
                        <a:rPr lang="en-US" dirty="0" smtClean="0"/>
                        <a:t>Dairy</a:t>
                      </a:r>
                      <a:endParaRPr lang="en-US" dirty="0"/>
                    </a:p>
                  </a:txBody>
                  <a:tcPr anchor="ctr">
                    <a:lnT w="19050" cap="flat" cmpd="sng" algn="ctr">
                      <a:solidFill>
                        <a:schemeClr val="tx1"/>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a:r>
                        <a:rPr lang="en-US" dirty="0" smtClean="0"/>
                        <a:t>Leafy </a:t>
                      </a:r>
                      <a:endParaRPr lang="en-US" dirty="0"/>
                    </a:p>
                  </a:txBody>
                  <a:tcPr anchor="ctr">
                    <a:lnT w="19050" cap="flat" cmpd="sng" algn="ctr">
                      <a:solidFill>
                        <a:schemeClr val="tx1"/>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a:r>
                        <a:rPr lang="en-US" dirty="0" smtClean="0"/>
                        <a:t>Overall</a:t>
                      </a:r>
                      <a:endParaRPr lang="en-US" dirty="0"/>
                    </a:p>
                  </a:txBody>
                  <a:tcPr anchor="ctr">
                    <a:lnT w="19050" cap="flat" cmpd="sng" algn="ctr">
                      <a:solidFill>
                        <a:schemeClr val="tx1"/>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a:r>
                        <a:rPr lang="en-US" dirty="0" smtClean="0"/>
                        <a:t>Precision (%)</a:t>
                      </a:r>
                      <a:endParaRPr lang="en-US" dirty="0"/>
                    </a:p>
                  </a:txBody>
                  <a:tcPr anchor="ctr">
                    <a:lnT w="19050" cap="flat" cmpd="sng" algn="ctr">
                      <a:solidFill>
                        <a:schemeClr val="tx1"/>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r>
              <a:tr h="548640">
                <a:tc vMerge="1">
                  <a:txBody>
                    <a:bodyPr/>
                    <a:lstStyle/>
                    <a:p>
                      <a:pPr marL="457200" marR="0" lvl="1" indent="0" algn="ctr" defTabSz="457200" rtl="0" eaLnBrk="1" fontAlgn="auto" latinLnBrk="0" hangingPunct="1">
                        <a:lnSpc>
                          <a:spcPct val="100000"/>
                        </a:lnSpc>
                        <a:spcBef>
                          <a:spcPts val="0"/>
                        </a:spcBef>
                        <a:spcAft>
                          <a:spcPts val="0"/>
                        </a:spcAft>
                        <a:buClrTx/>
                        <a:buSzTx/>
                        <a:buFontTx/>
                        <a:buNone/>
                        <a:tabLst/>
                        <a:defRPr/>
                      </a:pPr>
                      <a:endParaRPr lang="en-US" b="1" dirty="0" smtClean="0"/>
                    </a:p>
                  </a:txBody>
                  <a:tcPr vert="vert270" anchor="ctr">
                    <a:lnB w="38100" cap="flat" cmpd="sng" algn="ctr">
                      <a:solidFill>
                        <a:schemeClr val="bg1">
                          <a:lumMod val="50000"/>
                        </a:schemeClr>
                      </a:solidFill>
                      <a:prstDash val="solid"/>
                      <a:round/>
                      <a:headEnd type="none" w="med" len="med"/>
                      <a:tailEnd type="none" w="med" len="med"/>
                    </a:lnB>
                    <a:noFill/>
                  </a:tcPr>
                </a:tc>
                <a:tc>
                  <a:txBody>
                    <a:bodyPr/>
                    <a:lstStyle/>
                    <a:p>
                      <a:pPr lvl="0"/>
                      <a:r>
                        <a:rPr lang="en-US" dirty="0" smtClean="0"/>
                        <a:t>  Beef</a:t>
                      </a:r>
                      <a:endParaRPr lang="en-US" dirty="0"/>
                    </a:p>
                  </a:txBody>
                  <a:tcPr>
                    <a:lnL w="12700" cmpd="sng">
                      <a:noFill/>
                    </a:lnL>
                    <a:noFill/>
                  </a:tcPr>
                </a:tc>
                <a:tc>
                  <a:txBody>
                    <a:bodyPr/>
                    <a:lstStyle/>
                    <a:p>
                      <a:pPr algn="ctr"/>
                      <a:r>
                        <a:rPr lang="en-US" dirty="0" smtClean="0"/>
                        <a:t>109</a:t>
                      </a:r>
                      <a:endParaRPr lang="en-US" dirty="0"/>
                    </a:p>
                  </a:txBody>
                  <a:tcPr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a:r>
                        <a:rPr lang="en-US" dirty="0" smtClean="0"/>
                        <a:t>13</a:t>
                      </a:r>
                      <a:endParaRPr lang="en-US" dirty="0"/>
                    </a:p>
                  </a:txBody>
                  <a:tcPr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a:r>
                        <a:rPr lang="en-US" dirty="0" smtClean="0"/>
                        <a:t>19</a:t>
                      </a:r>
                      <a:endParaRPr lang="en-US" dirty="0"/>
                    </a:p>
                  </a:txBody>
                  <a:tcPr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a:r>
                        <a:rPr lang="en-US" dirty="0" smtClean="0"/>
                        <a:t>141</a:t>
                      </a:r>
                      <a:endParaRPr lang="en-US" dirty="0"/>
                    </a:p>
                  </a:txBody>
                  <a:tcPr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a:r>
                        <a:rPr lang="en-US" dirty="0" smtClean="0"/>
                        <a:t>77</a:t>
                      </a:r>
                      <a:endParaRPr lang="en-US" dirty="0"/>
                    </a:p>
                  </a:txBody>
                  <a:tcPr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r>
              <a:tr h="548640">
                <a:tc vMerge="1">
                  <a:txBody>
                    <a:bodyPr/>
                    <a:lstStyle/>
                    <a:p>
                      <a:pPr lvl="1"/>
                      <a:endParaRPr lang="en-US" dirty="0"/>
                    </a:p>
                  </a:txBody>
                  <a:tcPr>
                    <a:noFill/>
                  </a:tcPr>
                </a:tc>
                <a:tc>
                  <a:txBody>
                    <a:bodyPr/>
                    <a:lstStyle/>
                    <a:p>
                      <a:pPr lvl="0"/>
                      <a:r>
                        <a:rPr lang="en-US" dirty="0" smtClean="0"/>
                        <a:t>  Dairy</a:t>
                      </a:r>
                      <a:endParaRPr lang="en-US" dirty="0"/>
                    </a:p>
                  </a:txBody>
                  <a:tcPr>
                    <a:lnL w="12700" cmpd="sng">
                      <a:noFill/>
                    </a:lnL>
                    <a:noFill/>
                  </a:tcPr>
                </a:tc>
                <a:tc>
                  <a:txBody>
                    <a:bodyPr/>
                    <a:lstStyle/>
                    <a:p>
                      <a:pPr algn="ctr"/>
                      <a:r>
                        <a:rPr lang="en-US" dirty="0" smtClean="0"/>
                        <a:t>4</a:t>
                      </a:r>
                      <a:endParaRPr lang="en-US" dirty="0"/>
                    </a:p>
                  </a:txBody>
                  <a:tcPr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a:r>
                        <a:rPr lang="en-US" dirty="0" smtClean="0"/>
                        <a:t>10</a:t>
                      </a:r>
                      <a:endParaRPr lang="en-US" dirty="0"/>
                    </a:p>
                  </a:txBody>
                  <a:tcPr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a:r>
                        <a:rPr lang="en-US" dirty="0" smtClean="0"/>
                        <a:t>1</a:t>
                      </a:r>
                      <a:endParaRPr lang="en-US" dirty="0"/>
                    </a:p>
                  </a:txBody>
                  <a:tcPr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a:r>
                        <a:rPr lang="en-US" dirty="0" smtClean="0"/>
                        <a:t>15</a:t>
                      </a:r>
                      <a:endParaRPr lang="en-US" dirty="0"/>
                    </a:p>
                  </a:txBody>
                  <a:tcPr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a:r>
                        <a:rPr lang="en-US" dirty="0" smtClean="0"/>
                        <a:t>67</a:t>
                      </a:r>
                      <a:endParaRPr lang="en-US" dirty="0"/>
                    </a:p>
                  </a:txBody>
                  <a:tcPr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r>
              <a:tr h="548640">
                <a:tc vMerge="1">
                  <a:txBody>
                    <a:bodyPr/>
                    <a:lstStyle/>
                    <a:p>
                      <a:pPr lvl="1"/>
                      <a:endParaRPr lang="en-US" dirty="0"/>
                    </a:p>
                  </a:txBody>
                  <a:tcPr>
                    <a:noFill/>
                  </a:tcPr>
                </a:tc>
                <a:tc>
                  <a:txBody>
                    <a:bodyPr/>
                    <a:lstStyle/>
                    <a:p>
                      <a:pPr lvl="0"/>
                      <a:r>
                        <a:rPr lang="en-US" dirty="0" smtClean="0"/>
                        <a:t>  Leafy</a:t>
                      </a:r>
                      <a:endParaRPr lang="en-US" dirty="0"/>
                    </a:p>
                  </a:txBody>
                  <a:tcPr>
                    <a:lnL w="12700" cmpd="sng">
                      <a:noFill/>
                    </a:lnL>
                    <a:noFill/>
                  </a:tcPr>
                </a:tc>
                <a:tc>
                  <a:txBody>
                    <a:bodyPr/>
                    <a:lstStyle/>
                    <a:p>
                      <a:pPr algn="ctr"/>
                      <a:r>
                        <a:rPr lang="en-US" dirty="0" smtClean="0"/>
                        <a:t>6</a:t>
                      </a:r>
                      <a:endParaRPr lang="en-US" dirty="0"/>
                    </a:p>
                  </a:txBody>
                  <a:tcPr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a:r>
                        <a:rPr lang="en-US" dirty="0" smtClean="0"/>
                        <a:t>2</a:t>
                      </a:r>
                      <a:endParaRPr lang="en-US" dirty="0"/>
                    </a:p>
                  </a:txBody>
                  <a:tcPr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a:r>
                        <a:rPr lang="en-US" dirty="0" smtClean="0"/>
                        <a:t>19</a:t>
                      </a:r>
                      <a:endParaRPr lang="en-US" dirty="0"/>
                    </a:p>
                  </a:txBody>
                  <a:tcPr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a:r>
                        <a:rPr lang="en-US" dirty="0" smtClean="0"/>
                        <a:t>27</a:t>
                      </a:r>
                      <a:endParaRPr lang="en-US" dirty="0"/>
                    </a:p>
                  </a:txBody>
                  <a:tcPr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algn="ctr"/>
                      <a:r>
                        <a:rPr lang="en-US" dirty="0" smtClean="0"/>
                        <a:t>70</a:t>
                      </a:r>
                      <a:endParaRPr lang="en-US" dirty="0"/>
                    </a:p>
                  </a:txBody>
                  <a:tcPr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r>
              <a:tr h="548640">
                <a:tc vMerge="1">
                  <a:txBody>
                    <a:bodyPr/>
                    <a:lstStyle/>
                    <a:p>
                      <a:endParaRPr lang="en-US" dirty="0"/>
                    </a:p>
                  </a:txBody>
                  <a:tcPr>
                    <a:lnB w="38100" cap="flat" cmpd="sng" algn="ctr">
                      <a:solidFill>
                        <a:schemeClr val="bg1">
                          <a:lumMod val="50000"/>
                        </a:schemeClr>
                      </a:solidFill>
                      <a:prstDash val="solid"/>
                      <a:round/>
                      <a:headEnd type="none" w="med" len="med"/>
                      <a:tailEnd type="none" w="med" len="med"/>
                    </a:lnB>
                    <a:noFill/>
                  </a:tcPr>
                </a:tc>
                <a:tc>
                  <a:txBody>
                    <a:bodyPr/>
                    <a:lstStyle/>
                    <a:p>
                      <a:r>
                        <a:rPr lang="en-US" dirty="0" smtClean="0"/>
                        <a:t>Overall</a:t>
                      </a:r>
                      <a:endParaRPr lang="en-US" dirty="0"/>
                    </a:p>
                  </a:txBody>
                  <a:tcPr>
                    <a:lnL w="12700" cmpd="sng">
                      <a:noFill/>
                    </a:lnL>
                    <a:lnB w="38100" cap="flat" cmpd="sng" algn="ctr">
                      <a:solidFill>
                        <a:schemeClr val="bg1">
                          <a:lumMod val="50000"/>
                        </a:schemeClr>
                      </a:solidFill>
                      <a:prstDash val="solid"/>
                      <a:round/>
                      <a:headEnd type="none" w="med" len="med"/>
                      <a:tailEnd type="none" w="med" len="med"/>
                    </a:lnB>
                    <a:noFill/>
                  </a:tcPr>
                </a:tc>
                <a:tc>
                  <a:txBody>
                    <a:bodyPr/>
                    <a:lstStyle/>
                    <a:p>
                      <a:pPr algn="ctr"/>
                      <a:r>
                        <a:rPr lang="en-US" dirty="0" smtClean="0"/>
                        <a:t>119</a:t>
                      </a:r>
                      <a:endParaRPr lang="en-US" dirty="0"/>
                    </a:p>
                  </a:txBody>
                  <a:tcPr anchor="ctr">
                    <a:lnT w="9525" cap="flat" cmpd="sng" algn="ctr">
                      <a:solidFill>
                        <a:schemeClr val="bg1">
                          <a:lumMod val="50000"/>
                        </a:schemeClr>
                      </a:solidFill>
                      <a:prstDash val="solid"/>
                      <a:round/>
                      <a:headEnd type="none" w="med" len="med"/>
                      <a:tailEnd type="none" w="med" len="med"/>
                    </a:lnT>
                    <a:lnB w="38100" cap="flat" cmpd="sng" algn="ctr">
                      <a:solidFill>
                        <a:schemeClr val="bg1">
                          <a:lumMod val="50000"/>
                        </a:schemeClr>
                      </a:solidFill>
                      <a:prstDash val="solid"/>
                      <a:round/>
                      <a:headEnd type="none" w="med" len="med"/>
                      <a:tailEnd type="none" w="med" len="med"/>
                    </a:lnB>
                    <a:noFill/>
                  </a:tcPr>
                </a:tc>
                <a:tc>
                  <a:txBody>
                    <a:bodyPr/>
                    <a:lstStyle/>
                    <a:p>
                      <a:pPr algn="ctr"/>
                      <a:r>
                        <a:rPr lang="en-US" dirty="0" smtClean="0"/>
                        <a:t>25</a:t>
                      </a:r>
                      <a:endParaRPr lang="en-US" dirty="0"/>
                    </a:p>
                  </a:txBody>
                  <a:tcPr anchor="ctr">
                    <a:lnT w="9525" cap="flat" cmpd="sng" algn="ctr">
                      <a:solidFill>
                        <a:schemeClr val="bg1">
                          <a:lumMod val="50000"/>
                        </a:schemeClr>
                      </a:solidFill>
                      <a:prstDash val="solid"/>
                      <a:round/>
                      <a:headEnd type="none" w="med" len="med"/>
                      <a:tailEnd type="none" w="med" len="med"/>
                    </a:lnT>
                    <a:lnB w="38100" cap="flat" cmpd="sng" algn="ctr">
                      <a:solidFill>
                        <a:schemeClr val="bg1">
                          <a:lumMod val="50000"/>
                        </a:schemeClr>
                      </a:solidFill>
                      <a:prstDash val="solid"/>
                      <a:round/>
                      <a:headEnd type="none" w="med" len="med"/>
                      <a:tailEnd type="none" w="med" len="med"/>
                    </a:lnB>
                    <a:noFill/>
                  </a:tcPr>
                </a:tc>
                <a:tc>
                  <a:txBody>
                    <a:bodyPr/>
                    <a:lstStyle/>
                    <a:p>
                      <a:pPr algn="ctr"/>
                      <a:r>
                        <a:rPr lang="en-US" dirty="0" smtClean="0"/>
                        <a:t>39</a:t>
                      </a:r>
                      <a:endParaRPr lang="en-US" dirty="0"/>
                    </a:p>
                  </a:txBody>
                  <a:tcPr anchor="ctr">
                    <a:lnT w="9525" cap="flat" cmpd="sng" algn="ctr">
                      <a:solidFill>
                        <a:schemeClr val="bg1">
                          <a:lumMod val="50000"/>
                        </a:schemeClr>
                      </a:solidFill>
                      <a:prstDash val="solid"/>
                      <a:round/>
                      <a:headEnd type="none" w="med" len="med"/>
                      <a:tailEnd type="none" w="med" len="med"/>
                    </a:lnT>
                    <a:lnB w="38100" cap="flat" cmpd="sng" algn="ctr">
                      <a:solidFill>
                        <a:schemeClr val="bg1">
                          <a:lumMod val="50000"/>
                        </a:schemeClr>
                      </a:solidFill>
                      <a:prstDash val="solid"/>
                      <a:round/>
                      <a:headEnd type="none" w="med" len="med"/>
                      <a:tailEnd type="none" w="med" len="med"/>
                    </a:lnB>
                    <a:noFill/>
                  </a:tcPr>
                </a:tc>
                <a:tc>
                  <a:txBody>
                    <a:bodyPr/>
                    <a:lstStyle/>
                    <a:p>
                      <a:pPr algn="ctr"/>
                      <a:endParaRPr lang="en-US" dirty="0"/>
                    </a:p>
                  </a:txBody>
                  <a:tcPr anchor="ctr">
                    <a:lnT w="9525" cap="flat" cmpd="sng" algn="ctr">
                      <a:solidFill>
                        <a:schemeClr val="bg1">
                          <a:lumMod val="50000"/>
                        </a:schemeClr>
                      </a:solidFill>
                      <a:prstDash val="solid"/>
                      <a:round/>
                      <a:headEnd type="none" w="med" len="med"/>
                      <a:tailEnd type="none" w="med" len="med"/>
                    </a:lnT>
                    <a:lnB w="38100" cap="flat" cmpd="sng" algn="ctr">
                      <a:solidFill>
                        <a:schemeClr val="bg1">
                          <a:lumMod val="50000"/>
                        </a:schemeClr>
                      </a:solidFill>
                      <a:prstDash val="solid"/>
                      <a:round/>
                      <a:headEnd type="none" w="med" len="med"/>
                      <a:tailEnd type="none" w="med" len="med"/>
                    </a:lnB>
                    <a:noFill/>
                  </a:tcPr>
                </a:tc>
                <a:tc>
                  <a:txBody>
                    <a:bodyPr/>
                    <a:lstStyle/>
                    <a:p>
                      <a:pPr algn="ctr"/>
                      <a:endParaRPr lang="en-US" dirty="0"/>
                    </a:p>
                  </a:txBody>
                  <a:tcPr anchor="ctr">
                    <a:lnT w="9525" cap="flat" cmpd="sng" algn="ctr">
                      <a:solidFill>
                        <a:schemeClr val="bg1">
                          <a:lumMod val="50000"/>
                        </a:schemeClr>
                      </a:solidFill>
                      <a:prstDash val="solid"/>
                      <a:round/>
                      <a:headEnd type="none" w="med" len="med"/>
                      <a:tailEnd type="none" w="med" len="med"/>
                    </a:lnT>
                    <a:lnB w="38100" cap="flat" cmpd="sng" algn="ctr">
                      <a:solidFill>
                        <a:schemeClr val="bg1">
                          <a:lumMod val="50000"/>
                        </a:schemeClr>
                      </a:solidFill>
                      <a:prstDash val="solid"/>
                      <a:round/>
                      <a:headEnd type="none" w="med" len="med"/>
                      <a:tailEnd type="none" w="med" len="med"/>
                    </a:lnB>
                    <a:noFill/>
                  </a:tcPr>
                </a:tc>
              </a:tr>
              <a:tr h="370840">
                <a:tc>
                  <a:txBody>
                    <a:bodyPr/>
                    <a:lstStyle/>
                    <a:p>
                      <a:endParaRPr lang="en-US" dirty="0"/>
                    </a:p>
                  </a:txBody>
                  <a:tcPr>
                    <a:lnT w="38100" cap="flat" cmpd="sng" algn="ctr">
                      <a:noFill/>
                      <a:prstDash val="solid"/>
                      <a:round/>
                      <a:headEnd type="none" w="med" len="med"/>
                      <a:tailEnd type="none" w="med" len="med"/>
                    </a:lnT>
                    <a:noFill/>
                  </a:tcPr>
                </a:tc>
                <a:tc>
                  <a:txBody>
                    <a:bodyPr/>
                    <a:lstStyle/>
                    <a:p>
                      <a:r>
                        <a:rPr lang="en-US" dirty="0" smtClean="0"/>
                        <a:t>Sensitivity (%)</a:t>
                      </a:r>
                      <a:endParaRPr lang="en-US" dirty="0"/>
                    </a:p>
                  </a:txBody>
                  <a:tcPr>
                    <a:lnT w="38100" cap="flat" cmpd="sng" algn="ctr">
                      <a:solidFill>
                        <a:schemeClr val="bg1">
                          <a:lumMod val="50000"/>
                        </a:schemeClr>
                      </a:solidFill>
                      <a:prstDash val="solid"/>
                      <a:round/>
                      <a:headEnd type="none" w="med" len="med"/>
                      <a:tailEnd type="none" w="med" len="med"/>
                    </a:lnT>
                    <a:noFill/>
                  </a:tcPr>
                </a:tc>
                <a:tc>
                  <a:txBody>
                    <a:bodyPr/>
                    <a:lstStyle/>
                    <a:p>
                      <a:pPr algn="ctr"/>
                      <a:r>
                        <a:rPr lang="en-US" dirty="0" smtClean="0"/>
                        <a:t>92</a:t>
                      </a:r>
                      <a:endParaRPr lang="en-US" dirty="0"/>
                    </a:p>
                  </a:txBody>
                  <a:tcPr anchor="ctr">
                    <a:lnT w="38100" cap="flat" cmpd="sng" algn="ctr">
                      <a:solidFill>
                        <a:schemeClr val="bg1">
                          <a:lumMod val="50000"/>
                        </a:schemeClr>
                      </a:solidFill>
                      <a:prstDash val="solid"/>
                      <a:round/>
                      <a:headEnd type="none" w="med" len="med"/>
                      <a:tailEnd type="none" w="med" len="med"/>
                    </a:lnT>
                    <a:noFill/>
                  </a:tcPr>
                </a:tc>
                <a:tc>
                  <a:txBody>
                    <a:bodyPr/>
                    <a:lstStyle/>
                    <a:p>
                      <a:pPr algn="ctr"/>
                      <a:r>
                        <a:rPr lang="en-US" dirty="0" smtClean="0"/>
                        <a:t>40</a:t>
                      </a:r>
                      <a:endParaRPr lang="en-US" dirty="0"/>
                    </a:p>
                  </a:txBody>
                  <a:tcPr anchor="ctr">
                    <a:lnT w="38100" cap="flat" cmpd="sng" algn="ctr">
                      <a:solidFill>
                        <a:schemeClr val="bg1">
                          <a:lumMod val="50000"/>
                        </a:schemeClr>
                      </a:solidFill>
                      <a:prstDash val="solid"/>
                      <a:round/>
                      <a:headEnd type="none" w="med" len="med"/>
                      <a:tailEnd type="none" w="med" len="med"/>
                    </a:lnT>
                    <a:noFill/>
                  </a:tcPr>
                </a:tc>
                <a:tc>
                  <a:txBody>
                    <a:bodyPr/>
                    <a:lstStyle/>
                    <a:p>
                      <a:pPr algn="ctr"/>
                      <a:r>
                        <a:rPr lang="en-US" dirty="0" smtClean="0"/>
                        <a:t>49</a:t>
                      </a:r>
                      <a:endParaRPr lang="en-US" dirty="0"/>
                    </a:p>
                  </a:txBody>
                  <a:tcPr anchor="ctr">
                    <a:lnT w="38100" cap="flat" cmpd="sng" algn="ctr">
                      <a:solidFill>
                        <a:schemeClr val="bg1">
                          <a:lumMod val="50000"/>
                        </a:schemeClr>
                      </a:solidFill>
                      <a:prstDash val="solid"/>
                      <a:round/>
                      <a:headEnd type="none" w="med" len="med"/>
                      <a:tailEnd type="none" w="med" len="med"/>
                    </a:lnT>
                    <a:noFill/>
                  </a:tcPr>
                </a:tc>
                <a:tc>
                  <a:txBody>
                    <a:bodyPr/>
                    <a:lstStyle/>
                    <a:p>
                      <a:pPr algn="ctr"/>
                      <a:endParaRPr lang="en-US" dirty="0"/>
                    </a:p>
                  </a:txBody>
                  <a:tcPr anchor="ctr">
                    <a:lnT w="38100" cap="flat" cmpd="sng" algn="ctr">
                      <a:solidFill>
                        <a:schemeClr val="bg1">
                          <a:lumMod val="50000"/>
                        </a:schemeClr>
                      </a:solidFill>
                      <a:prstDash val="solid"/>
                      <a:round/>
                      <a:headEnd type="none" w="med" len="med"/>
                      <a:tailEnd type="none" w="med" len="med"/>
                    </a:lnT>
                    <a:noFill/>
                  </a:tcPr>
                </a:tc>
                <a:tc>
                  <a:txBody>
                    <a:bodyPr/>
                    <a:lstStyle/>
                    <a:p>
                      <a:pPr algn="ctr"/>
                      <a:endParaRPr lang="en-US" dirty="0"/>
                    </a:p>
                  </a:txBody>
                  <a:tcPr anchor="ctr">
                    <a:lnT w="38100" cap="flat" cmpd="sng" algn="ctr">
                      <a:solidFill>
                        <a:schemeClr val="bg1">
                          <a:lumMod val="50000"/>
                        </a:schemeClr>
                      </a:solidFill>
                      <a:prstDash val="solid"/>
                      <a:round/>
                      <a:headEnd type="none" w="med" len="med"/>
                      <a:tailEnd type="none" w="med" len="med"/>
                    </a:lnT>
                    <a:noFill/>
                  </a:tcPr>
                </a:tc>
              </a:tr>
              <a:tr h="370840">
                <a:tc>
                  <a:txBody>
                    <a:bodyPr/>
                    <a:lstStyle/>
                    <a:p>
                      <a:endParaRPr lang="en-US" dirty="0"/>
                    </a:p>
                  </a:txBody>
                  <a:tcPr>
                    <a:noFill/>
                  </a:tcPr>
                </a:tc>
                <a:tc>
                  <a:txBody>
                    <a:bodyPr/>
                    <a:lstStyle/>
                    <a:p>
                      <a:r>
                        <a:rPr lang="en-US" dirty="0" smtClean="0"/>
                        <a:t>Specificity</a:t>
                      </a:r>
                      <a:r>
                        <a:rPr lang="en-US" baseline="0" dirty="0" smtClean="0"/>
                        <a:t> (%)</a:t>
                      </a:r>
                      <a:endParaRPr lang="en-US" dirty="0"/>
                    </a:p>
                  </a:txBody>
                  <a:tcPr>
                    <a:noFill/>
                  </a:tcPr>
                </a:tc>
                <a:tc>
                  <a:txBody>
                    <a:bodyPr/>
                    <a:lstStyle/>
                    <a:p>
                      <a:pPr algn="ctr"/>
                      <a:r>
                        <a:rPr lang="en-US" dirty="0" smtClean="0"/>
                        <a:t>50</a:t>
                      </a:r>
                      <a:endParaRPr lang="en-US" dirty="0"/>
                    </a:p>
                  </a:txBody>
                  <a:tcPr anchor="ctr">
                    <a:noFill/>
                  </a:tcPr>
                </a:tc>
                <a:tc>
                  <a:txBody>
                    <a:bodyPr/>
                    <a:lstStyle/>
                    <a:p>
                      <a:pPr algn="ctr"/>
                      <a:r>
                        <a:rPr lang="en-US" dirty="0" smtClean="0"/>
                        <a:t>97</a:t>
                      </a:r>
                      <a:endParaRPr lang="en-US" dirty="0"/>
                    </a:p>
                  </a:txBody>
                  <a:tcPr anchor="ctr">
                    <a:noFill/>
                  </a:tcPr>
                </a:tc>
                <a:tc>
                  <a:txBody>
                    <a:bodyPr/>
                    <a:lstStyle/>
                    <a:p>
                      <a:pPr algn="ctr"/>
                      <a:r>
                        <a:rPr lang="en-US" dirty="0" smtClean="0"/>
                        <a:t>94</a:t>
                      </a:r>
                      <a:endParaRPr lang="en-US" dirty="0"/>
                    </a:p>
                  </a:txBody>
                  <a:tcPr anchor="ctr">
                    <a:noFill/>
                  </a:tcPr>
                </a:tc>
                <a:tc>
                  <a:txBody>
                    <a:bodyPr/>
                    <a:lstStyle/>
                    <a:p>
                      <a:pPr algn="ctr"/>
                      <a:endParaRPr lang="en-US" dirty="0"/>
                    </a:p>
                  </a:txBody>
                  <a:tcPr anchor="ctr">
                    <a:noFill/>
                  </a:tcPr>
                </a:tc>
                <a:tc>
                  <a:txBody>
                    <a:bodyPr/>
                    <a:lstStyle/>
                    <a:p>
                      <a:pPr algn="ctr"/>
                      <a:endParaRPr lang="en-US" dirty="0"/>
                    </a:p>
                  </a:txBody>
                  <a:tcPr anchor="ctr">
                    <a:noFill/>
                  </a:tcPr>
                </a:tc>
              </a:tr>
            </a:tbl>
          </a:graphicData>
        </a:graphic>
      </p:graphicFrame>
    </p:spTree>
    <p:extLst>
      <p:ext uri="{BB962C8B-B14F-4D97-AF65-F5344CB8AC3E}">
        <p14:creationId xmlns:p14="http://schemas.microsoft.com/office/powerpoint/2010/main" val="1241879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t>Pathogen &amp; serotype are the best predictors of a food vehicle</a:t>
            </a:r>
          </a:p>
          <a:p>
            <a:r>
              <a:rPr lang="en-US" dirty="0" smtClean="0"/>
              <a:t>Demographic data (age &amp; gender) and season can provide some discrimination between vehicles</a:t>
            </a:r>
          </a:p>
        </p:txBody>
      </p:sp>
    </p:spTree>
    <p:extLst>
      <p:ext uri="{BB962C8B-B14F-4D97-AF65-F5344CB8AC3E}">
        <p14:creationId xmlns:p14="http://schemas.microsoft.com/office/powerpoint/2010/main" val="19598624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smtClean="0"/>
              <a:t>Discussion</a:t>
            </a:r>
          </a:p>
        </p:txBody>
      </p:sp>
      <p:sp>
        <p:nvSpPr>
          <p:cNvPr id="32771" name="Content Placeholder 2"/>
          <p:cNvSpPr>
            <a:spLocks noGrp="1"/>
          </p:cNvSpPr>
          <p:nvPr>
            <p:ph idx="1"/>
          </p:nvPr>
        </p:nvSpPr>
        <p:spPr/>
        <p:txBody>
          <a:bodyPr>
            <a:normAutofit/>
          </a:bodyPr>
          <a:lstStyle/>
          <a:p>
            <a:r>
              <a:rPr lang="en-US" altLang="en-US" dirty="0" smtClean="0"/>
              <a:t>Limitations</a:t>
            </a:r>
          </a:p>
          <a:p>
            <a:pPr lvl="1"/>
            <a:r>
              <a:rPr lang="en-US" altLang="en-US" dirty="0"/>
              <a:t>Known sources of STEC </a:t>
            </a:r>
            <a:r>
              <a:rPr lang="en-US" altLang="en-US" dirty="0" smtClean="0"/>
              <a:t>illness</a:t>
            </a:r>
          </a:p>
          <a:p>
            <a:r>
              <a:rPr lang="en-US" altLang="en-US" dirty="0" smtClean="0"/>
              <a:t>Future directions</a:t>
            </a:r>
          </a:p>
          <a:p>
            <a:pPr lvl="1"/>
            <a:r>
              <a:rPr lang="en-US" altLang="en-US" dirty="0" smtClean="0"/>
              <a:t>Prospective validation</a:t>
            </a:r>
          </a:p>
          <a:p>
            <a:pPr lvl="1"/>
            <a:r>
              <a:rPr lang="en-US" altLang="en-US" dirty="0" smtClean="0"/>
              <a:t>Develop tools </a:t>
            </a:r>
          </a:p>
          <a:p>
            <a:pPr lvl="1"/>
            <a:r>
              <a:rPr lang="en-US" altLang="en-US" dirty="0" smtClean="0"/>
              <a:t>Other major pathogens</a:t>
            </a:r>
          </a:p>
          <a:p>
            <a:endParaRPr lang="en-US" altLang="en-US" dirty="0" smtClean="0"/>
          </a:p>
        </p:txBody>
      </p:sp>
    </p:spTree>
    <p:extLst>
      <p:ext uri="{BB962C8B-B14F-4D97-AF65-F5344CB8AC3E}">
        <p14:creationId xmlns:p14="http://schemas.microsoft.com/office/powerpoint/2010/main" val="965012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Acknowledgments</a:t>
            </a:r>
            <a:endParaRPr lang="en-US" dirty="0"/>
          </a:p>
        </p:txBody>
      </p:sp>
      <p:sp>
        <p:nvSpPr>
          <p:cNvPr id="3" name="Content Placeholder 2"/>
          <p:cNvSpPr>
            <a:spLocks noGrp="1"/>
          </p:cNvSpPr>
          <p:nvPr>
            <p:ph idx="1"/>
          </p:nvPr>
        </p:nvSpPr>
        <p:spPr/>
        <p:txBody>
          <a:bodyPr>
            <a:normAutofit/>
          </a:bodyPr>
          <a:lstStyle/>
          <a:p>
            <a:r>
              <a:rPr lang="en-US" dirty="0" smtClean="0"/>
              <a:t>Co-authors</a:t>
            </a:r>
          </a:p>
          <a:p>
            <a:pPr lvl="1"/>
            <a:r>
              <a:rPr lang="en-US" dirty="0" smtClean="0"/>
              <a:t>Kayla Bell, Colorado School of Public Health</a:t>
            </a:r>
          </a:p>
          <a:p>
            <a:pPr lvl="1"/>
            <a:r>
              <a:rPr lang="en-US" dirty="0" smtClean="0"/>
              <a:t>Elaine </a:t>
            </a:r>
            <a:r>
              <a:rPr lang="en-US" dirty="0"/>
              <a:t>Scallan, PhD, Colorado School of Public Health</a:t>
            </a:r>
          </a:p>
          <a:p>
            <a:r>
              <a:rPr lang="en-US" dirty="0" smtClean="0"/>
              <a:t>NORS team at CDC</a:t>
            </a:r>
            <a:endParaRPr lang="en-US" dirty="0"/>
          </a:p>
          <a:p>
            <a:endParaRPr lang="en-US" dirty="0"/>
          </a:p>
        </p:txBody>
      </p:sp>
    </p:spTree>
    <p:extLst>
      <p:ext uri="{BB962C8B-B14F-4D97-AF65-F5344CB8AC3E}">
        <p14:creationId xmlns:p14="http://schemas.microsoft.com/office/powerpoint/2010/main" val="1115764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620" y="855648"/>
            <a:ext cx="8229600" cy="1143000"/>
          </a:xfrm>
        </p:spPr>
        <p:txBody>
          <a:bodyPr>
            <a:normAutofit fontScale="90000"/>
          </a:bodyPr>
          <a:lstStyle/>
          <a:p>
            <a:r>
              <a:rPr lang="en-US" dirty="0" smtClean="0"/>
              <a:t>Integrated Food Safety </a:t>
            </a:r>
            <a:br>
              <a:rPr lang="en-US" dirty="0" smtClean="0"/>
            </a:br>
            <a:r>
              <a:rPr lang="en-US" dirty="0" smtClean="0"/>
              <a:t>Centers of Excellence (</a:t>
            </a:r>
            <a:r>
              <a:rPr lang="en-US" dirty="0" err="1" smtClean="0"/>
              <a:t>CoE</a:t>
            </a:r>
            <a:r>
              <a:rPr lang="en-US" dirty="0" smtClean="0"/>
              <a:t>)</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9307"/>
          <a:stretch/>
        </p:blipFill>
        <p:spPr>
          <a:xfrm>
            <a:off x="2117634" y="1998648"/>
            <a:ext cx="5368114" cy="3305154"/>
          </a:xfrm>
          <a:prstGeom prst="rect">
            <a:avLst/>
          </a:prstGeom>
          <a:effectLst>
            <a:outerShdw blurRad="63500" sx="103000" sy="103000" algn="ctr" rotWithShape="0">
              <a:prstClr val="black">
                <a:alpha val="40000"/>
              </a:prst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2637" y="5303802"/>
            <a:ext cx="2659566" cy="970249"/>
          </a:xfrm>
          <a:prstGeom prst="rect">
            <a:avLst/>
          </a:prstGeom>
        </p:spPr>
      </p:pic>
    </p:spTree>
    <p:extLst>
      <p:ext uri="{BB962C8B-B14F-4D97-AF65-F5344CB8AC3E}">
        <p14:creationId xmlns:p14="http://schemas.microsoft.com/office/powerpoint/2010/main" val="2741674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487620" y="3272009"/>
            <a:ext cx="8229600" cy="2883463"/>
          </a:xfrm>
        </p:spPr>
        <p:txBody>
          <a:bodyPr>
            <a:normAutofit/>
          </a:bodyPr>
          <a:lstStyle/>
          <a:p>
            <a:pPr marL="0" indent="0" algn="ctr">
              <a:buNone/>
            </a:pPr>
            <a:r>
              <a:rPr lang="en-US" sz="4000" dirty="0" smtClean="0">
                <a:solidFill>
                  <a:schemeClr val="bg1">
                    <a:lumMod val="50000"/>
                  </a:schemeClr>
                </a:solidFill>
              </a:rPr>
              <a:t>alice.white@ucdenver.edu</a:t>
            </a:r>
          </a:p>
          <a:p>
            <a:pPr marL="0" indent="0" algn="ctr">
              <a:buNone/>
            </a:pPr>
            <a:r>
              <a:rPr lang="en-US" sz="4000" dirty="0" smtClean="0">
                <a:solidFill>
                  <a:schemeClr val="bg1">
                    <a:lumMod val="50000"/>
                  </a:schemeClr>
                </a:solidFill>
              </a:rPr>
              <a:t>(303) 724-9319</a:t>
            </a:r>
            <a:endParaRPr lang="en-US" sz="4000" dirty="0">
              <a:solidFill>
                <a:schemeClr val="bg1">
                  <a:lumMod val="50000"/>
                </a:schemeClr>
              </a:solidFill>
            </a:endParaRPr>
          </a:p>
          <a:p>
            <a:pPr marL="0" indent="0">
              <a:buNone/>
            </a:pPr>
            <a:endParaRPr lang="en-US" dirty="0">
              <a:solidFill>
                <a:schemeClr val="bg1">
                  <a:lumMod val="50000"/>
                </a:schemeClr>
              </a:solidFill>
            </a:endParaRPr>
          </a:p>
        </p:txBody>
      </p:sp>
      <p:sp>
        <p:nvSpPr>
          <p:cNvPr id="4" name="Rectangle 3"/>
          <p:cNvSpPr/>
          <p:nvPr/>
        </p:nvSpPr>
        <p:spPr>
          <a:xfrm>
            <a:off x="1105501" y="1938059"/>
            <a:ext cx="6993838" cy="923330"/>
          </a:xfrm>
          <a:prstGeom prst="rect">
            <a:avLst/>
          </a:prstGeom>
        </p:spPr>
        <p:txBody>
          <a:bodyPr wrap="none">
            <a:spAutoFit/>
          </a:bodyPr>
          <a:lstStyle/>
          <a:p>
            <a:r>
              <a:rPr lang="en-US" sz="5400" dirty="0">
                <a:solidFill>
                  <a:schemeClr val="accent6">
                    <a:lumMod val="75000"/>
                  </a:schemeClr>
                </a:solidFill>
              </a:rPr>
              <a:t>www.COFoodSafety.org</a:t>
            </a:r>
          </a:p>
        </p:txBody>
      </p:sp>
    </p:spTree>
    <p:extLst>
      <p:ext uri="{BB962C8B-B14F-4D97-AF65-F5344CB8AC3E}">
        <p14:creationId xmlns:p14="http://schemas.microsoft.com/office/powerpoint/2010/main" val="13622131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CoE</a:t>
            </a:r>
            <a:r>
              <a:rPr lang="en-US" dirty="0" smtClean="0"/>
              <a:t> Mission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Build capacity in local and state health departments </a:t>
            </a:r>
            <a:r>
              <a:rPr lang="en-US" dirty="0"/>
              <a:t>by developing and providing online and in-person resources, training, and assistance for foodborne illness surveillance and </a:t>
            </a:r>
            <a:r>
              <a:rPr lang="en-US" dirty="0" smtClean="0"/>
              <a:t>investigations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2637" y="5303802"/>
            <a:ext cx="2659566" cy="970249"/>
          </a:xfrm>
          <a:prstGeom prst="rect">
            <a:avLst/>
          </a:prstGeom>
        </p:spPr>
      </p:pic>
    </p:spTree>
    <p:extLst>
      <p:ext uri="{BB962C8B-B14F-4D97-AF65-F5344CB8AC3E}">
        <p14:creationId xmlns:p14="http://schemas.microsoft.com/office/powerpoint/2010/main" val="21155170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p:txBody>
          <a:bodyPr/>
          <a:lstStyle/>
          <a:p>
            <a:pPr eaLnBrk="1" hangingPunct="1"/>
            <a:r>
              <a:rPr lang="en-US" altLang="en-US" dirty="0" smtClean="0"/>
              <a:t>Unsolved Outbreaks</a:t>
            </a:r>
          </a:p>
        </p:txBody>
      </p:sp>
      <p:sp>
        <p:nvSpPr>
          <p:cNvPr id="16387" name="Content Placeholder 1"/>
          <p:cNvSpPr>
            <a:spLocks noGrp="1"/>
          </p:cNvSpPr>
          <p:nvPr>
            <p:ph idx="1"/>
          </p:nvPr>
        </p:nvSpPr>
        <p:spPr>
          <a:xfrm>
            <a:off x="366117" y="1755648"/>
            <a:ext cx="8286750" cy="4973836"/>
          </a:xfrm>
        </p:spPr>
        <p:txBody>
          <a:bodyPr>
            <a:normAutofit/>
          </a:bodyPr>
          <a:lstStyle/>
          <a:p>
            <a:r>
              <a:rPr lang="en-US" altLang="en-US" dirty="0" smtClean="0"/>
              <a:t>Outbreak investigations identify food safety interventions</a:t>
            </a:r>
          </a:p>
          <a:p>
            <a:pPr lvl="1">
              <a:buFontTx/>
              <a:buChar char="-"/>
            </a:pPr>
            <a:r>
              <a:rPr lang="en-US" altLang="en-US" dirty="0" smtClean="0"/>
              <a:t>Pathogen, food, contributing factors</a:t>
            </a:r>
          </a:p>
          <a:p>
            <a:r>
              <a:rPr lang="en-US" altLang="en-US" dirty="0" smtClean="0"/>
              <a:t>Identifying food vehicle is critical</a:t>
            </a:r>
          </a:p>
          <a:p>
            <a:pPr lvl="1">
              <a:buFontTx/>
              <a:buChar char="-"/>
            </a:pPr>
            <a:r>
              <a:rPr lang="en-US" altLang="en-US" dirty="0" smtClean="0"/>
              <a:t>42% of outbreaks do not confirm food vehicle</a:t>
            </a:r>
          </a:p>
        </p:txBody>
      </p:sp>
    </p:spTree>
    <p:extLst>
      <p:ext uri="{BB962C8B-B14F-4D97-AF65-F5344CB8AC3E}">
        <p14:creationId xmlns:p14="http://schemas.microsoft.com/office/powerpoint/2010/main" val="4282497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normAutofit/>
          </a:bodyPr>
          <a:lstStyle/>
          <a:p>
            <a:pPr eaLnBrk="1" hangingPunct="1"/>
            <a:r>
              <a:rPr lang="en-US" dirty="0" smtClean="0"/>
              <a:t>Example </a:t>
            </a:r>
          </a:p>
        </p:txBody>
      </p:sp>
      <p:graphicFrame>
        <p:nvGraphicFramePr>
          <p:cNvPr id="2" name="Table 1"/>
          <p:cNvGraphicFramePr>
            <a:graphicFrameLocks noGrp="1"/>
          </p:cNvGraphicFramePr>
          <p:nvPr>
            <p:extLst>
              <p:ext uri="{D42A27DB-BD31-4B8C-83A1-F6EECF244321}">
                <p14:modId xmlns:p14="http://schemas.microsoft.com/office/powerpoint/2010/main" val="4112868669"/>
              </p:ext>
            </p:extLst>
          </p:nvPr>
        </p:nvGraphicFramePr>
        <p:xfrm>
          <a:off x="827313" y="1955074"/>
          <a:ext cx="7576458" cy="3267530"/>
        </p:xfrm>
        <a:graphic>
          <a:graphicData uri="http://schemas.openxmlformats.org/drawingml/2006/table">
            <a:tbl>
              <a:tblPr firstRow="1" bandRow="1">
                <a:tableStyleId>{073A0DAA-6AF3-43AB-8588-CEC1D06C72B9}</a:tableStyleId>
              </a:tblPr>
              <a:tblGrid>
                <a:gridCol w="3788229"/>
                <a:gridCol w="3788229"/>
              </a:tblGrid>
              <a:tr h="653506">
                <a:tc gridSpan="2">
                  <a:txBody>
                    <a:bodyPr/>
                    <a:lstStyle/>
                    <a:p>
                      <a:r>
                        <a:rPr lang="en-US" sz="2800" dirty="0" smtClean="0">
                          <a:solidFill>
                            <a:sysClr val="windowText" lastClr="000000"/>
                          </a:solidFill>
                        </a:rPr>
                        <a:t>Demographics – STEC O157 Outbreak</a:t>
                      </a:r>
                      <a:endParaRPr lang="en-US" sz="2800" dirty="0">
                        <a:solidFill>
                          <a:sysClr val="windowText" lastClr="000000"/>
                        </a:solidFill>
                      </a:endParaRPr>
                    </a:p>
                  </a:txBody>
                  <a:tcPr anchor="ct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hMerge="1">
                  <a:txBody>
                    <a:bodyPr/>
                    <a:lstStyle/>
                    <a:p>
                      <a:endParaRPr lang="en-US" sz="2800" dirty="0">
                        <a:solidFill>
                          <a:sysClr val="windowText" lastClr="000000"/>
                        </a:solidFill>
                      </a:endParaRPr>
                    </a:p>
                  </a:txBody>
                  <a:tcPr anchor="ct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653506">
                <a:tc>
                  <a:txBody>
                    <a:bodyPr/>
                    <a:lstStyle/>
                    <a:p>
                      <a:r>
                        <a:rPr lang="en-US" sz="2800" dirty="0" smtClean="0"/>
                        <a:t>Age,</a:t>
                      </a:r>
                      <a:r>
                        <a:rPr lang="en-US" sz="2800" baseline="0" dirty="0" smtClean="0"/>
                        <a:t> median (range)</a:t>
                      </a:r>
                      <a:endParaRPr lang="en-US" sz="2800" dirty="0">
                        <a:solidFill>
                          <a:schemeClr val="tx1"/>
                        </a:solidFill>
                      </a:endParaRPr>
                    </a:p>
                  </a:txBody>
                  <a:tcPr anchor="ctr">
                    <a:lnT w="38100" cap="flat" cmpd="sng" algn="ctr">
                      <a:solidFill>
                        <a:schemeClr val="tx1"/>
                      </a:solidFill>
                      <a:prstDash val="solid"/>
                      <a:round/>
                      <a:headEnd type="none" w="med" len="med"/>
                      <a:tailEnd type="none" w="med" len="med"/>
                    </a:lnT>
                  </a:tcPr>
                </a:tc>
                <a:tc>
                  <a:txBody>
                    <a:bodyPr/>
                    <a:lstStyle/>
                    <a:p>
                      <a:r>
                        <a:rPr lang="en-US" sz="2800" dirty="0" smtClean="0"/>
                        <a:t>24 (4-66)</a:t>
                      </a:r>
                      <a:endParaRPr lang="en-US" sz="2800" dirty="0">
                        <a:solidFill>
                          <a:schemeClr val="tx1"/>
                        </a:solidFill>
                      </a:endParaRPr>
                    </a:p>
                  </a:txBody>
                  <a:tcPr anchor="ctr">
                    <a:lnT w="38100" cap="flat" cmpd="sng" algn="ctr">
                      <a:solidFill>
                        <a:schemeClr val="tx1"/>
                      </a:solidFill>
                      <a:prstDash val="solid"/>
                      <a:round/>
                      <a:headEnd type="none" w="med" len="med"/>
                      <a:tailEnd type="none" w="med" len="med"/>
                    </a:lnT>
                  </a:tcPr>
                </a:tc>
              </a:tr>
              <a:tr h="653506">
                <a:tc>
                  <a:txBody>
                    <a:bodyPr/>
                    <a:lstStyle/>
                    <a:p>
                      <a:r>
                        <a:rPr lang="en-US" sz="2800" dirty="0" smtClean="0"/>
                        <a:t>Gender,</a:t>
                      </a:r>
                      <a:r>
                        <a:rPr lang="en-US" sz="2800" baseline="0" dirty="0" smtClean="0"/>
                        <a:t> n (%)</a:t>
                      </a:r>
                      <a:endParaRPr lang="en-US" sz="2800" dirty="0">
                        <a:solidFill>
                          <a:schemeClr val="tx1"/>
                        </a:solidFill>
                      </a:endParaRPr>
                    </a:p>
                  </a:txBody>
                  <a:tcPr anchor="ctr"/>
                </a:tc>
                <a:tc>
                  <a:txBody>
                    <a:bodyPr/>
                    <a:lstStyle/>
                    <a:p>
                      <a:endParaRPr lang="en-US" sz="2800" dirty="0">
                        <a:solidFill>
                          <a:schemeClr val="tx1"/>
                        </a:solidFill>
                      </a:endParaRPr>
                    </a:p>
                  </a:txBody>
                  <a:tcPr anchor="ctr"/>
                </a:tc>
              </a:tr>
              <a:tr h="653506">
                <a:tc>
                  <a:txBody>
                    <a:bodyPr/>
                    <a:lstStyle/>
                    <a:p>
                      <a:pPr lvl="1"/>
                      <a:r>
                        <a:rPr lang="en-US" sz="2800" dirty="0" smtClean="0"/>
                        <a:t>Female</a:t>
                      </a:r>
                      <a:endParaRPr lang="en-US" sz="2800" dirty="0">
                        <a:solidFill>
                          <a:schemeClr val="tx1"/>
                        </a:solidFill>
                      </a:endParaRPr>
                    </a:p>
                  </a:txBody>
                  <a:tcPr anchor="ctr"/>
                </a:tc>
                <a:tc>
                  <a:txBody>
                    <a:bodyPr/>
                    <a:lstStyle/>
                    <a:p>
                      <a:r>
                        <a:rPr lang="en-US" sz="2800" dirty="0" smtClean="0"/>
                        <a:t>21 (64%)</a:t>
                      </a:r>
                      <a:endParaRPr lang="en-US" sz="2800" dirty="0">
                        <a:solidFill>
                          <a:schemeClr val="tx1"/>
                        </a:solidFill>
                      </a:endParaRPr>
                    </a:p>
                  </a:txBody>
                  <a:tcPr anchor="ctr"/>
                </a:tc>
              </a:tr>
              <a:tr h="653506">
                <a:tc>
                  <a:txBody>
                    <a:bodyPr/>
                    <a:lstStyle/>
                    <a:p>
                      <a:pPr lvl="1"/>
                      <a:r>
                        <a:rPr lang="en-US" sz="2800" dirty="0" smtClean="0"/>
                        <a:t>Male</a:t>
                      </a:r>
                      <a:endParaRPr lang="en-US" sz="2800" dirty="0">
                        <a:solidFill>
                          <a:schemeClr val="tx1"/>
                        </a:solidFill>
                      </a:endParaRPr>
                    </a:p>
                  </a:txBody>
                  <a:tcPr anchor="ctr"/>
                </a:tc>
                <a:tc>
                  <a:txBody>
                    <a:bodyPr/>
                    <a:lstStyle/>
                    <a:p>
                      <a:r>
                        <a:rPr lang="en-US" sz="2800" dirty="0" smtClean="0"/>
                        <a:t>12 (36%)</a:t>
                      </a:r>
                      <a:endParaRPr lang="en-US" sz="2800" dirty="0">
                        <a:solidFill>
                          <a:schemeClr val="tx1"/>
                        </a:solidFill>
                      </a:endParaRPr>
                    </a:p>
                  </a:txBody>
                  <a:tcPr anchor="ctr"/>
                </a:tc>
              </a:tr>
            </a:tbl>
          </a:graphicData>
        </a:graphic>
      </p:graphicFrame>
    </p:spTree>
    <p:extLst>
      <p:ext uri="{BB962C8B-B14F-4D97-AF65-F5344CB8AC3E}">
        <p14:creationId xmlns:p14="http://schemas.microsoft.com/office/powerpoint/2010/main" val="282232529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5998224" y="2967010"/>
            <a:ext cx="3000304" cy="2035865"/>
            <a:chOff x="5998224" y="2967010"/>
            <a:chExt cx="3000304" cy="2035865"/>
          </a:xfrm>
        </p:grpSpPr>
        <p:sp>
          <p:nvSpPr>
            <p:cNvPr id="20" name="Cloud Callout 19"/>
            <p:cNvSpPr/>
            <p:nvPr/>
          </p:nvSpPr>
          <p:spPr>
            <a:xfrm>
              <a:off x="5998224" y="2967010"/>
              <a:ext cx="3000304" cy="2035865"/>
            </a:xfrm>
            <a:prstGeom prst="cloudCallout">
              <a:avLst>
                <a:gd name="adj1" fmla="val -76591"/>
                <a:gd name="adj2" fmla="val -82452"/>
              </a:avLst>
            </a:prstGeom>
            <a:solidFill>
              <a:schemeClr val="bg1"/>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rotWithShape="1">
            <a:blip r:embed="rId3"/>
            <a:srcRect l="11390" t="18231" r="9427"/>
            <a:stretch/>
          </p:blipFill>
          <p:spPr>
            <a:xfrm>
              <a:off x="6733310" y="3367506"/>
              <a:ext cx="1398546" cy="1399874"/>
            </a:xfrm>
            <a:prstGeom prst="rect">
              <a:avLst/>
            </a:prstGeom>
            <a:ln>
              <a:noFill/>
            </a:ln>
          </p:spPr>
        </p:pic>
      </p:grpSp>
      <p:grpSp>
        <p:nvGrpSpPr>
          <p:cNvPr id="22" name="Group 21"/>
          <p:cNvGrpSpPr/>
          <p:nvPr/>
        </p:nvGrpSpPr>
        <p:grpSpPr>
          <a:xfrm>
            <a:off x="676201" y="931145"/>
            <a:ext cx="3000304" cy="2035865"/>
            <a:chOff x="676201" y="931145"/>
            <a:chExt cx="3000304" cy="2035865"/>
          </a:xfrm>
        </p:grpSpPr>
        <p:sp>
          <p:nvSpPr>
            <p:cNvPr id="17" name="Cloud Callout 16"/>
            <p:cNvSpPr/>
            <p:nvPr/>
          </p:nvSpPr>
          <p:spPr>
            <a:xfrm flipH="1">
              <a:off x="676201" y="931145"/>
              <a:ext cx="3000304" cy="2035865"/>
            </a:xfrm>
            <a:prstGeom prst="cloudCallout">
              <a:avLst>
                <a:gd name="adj1" fmla="val -62046"/>
                <a:gd name="adj2" fmla="val -15590"/>
              </a:avLst>
            </a:prstGeom>
            <a:solidFill>
              <a:schemeClr val="bg1"/>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4"/>
            <a:stretch>
              <a:fillRect/>
            </a:stretch>
          </p:blipFill>
          <p:spPr>
            <a:xfrm>
              <a:off x="1558185" y="1146385"/>
              <a:ext cx="1257752" cy="1598681"/>
            </a:xfrm>
            <a:prstGeom prst="rect">
              <a:avLst/>
            </a:prstGeom>
            <a:ln>
              <a:solidFill>
                <a:schemeClr val="accent3">
                  <a:lumMod val="50000"/>
                </a:schemeClr>
              </a:solidFill>
            </a:ln>
          </p:spPr>
        </p:pic>
      </p:gr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4060" y="1303357"/>
            <a:ext cx="2076268" cy="4724545"/>
          </a:xfrm>
          <a:prstGeom prst="rect">
            <a:avLst/>
          </a:prstGeom>
        </p:spPr>
      </p:pic>
      <p:grpSp>
        <p:nvGrpSpPr>
          <p:cNvPr id="21" name="Group 20"/>
          <p:cNvGrpSpPr/>
          <p:nvPr/>
        </p:nvGrpSpPr>
        <p:grpSpPr>
          <a:xfrm>
            <a:off x="5887883" y="285424"/>
            <a:ext cx="3000304" cy="2035865"/>
            <a:chOff x="5887883" y="285424"/>
            <a:chExt cx="3000304" cy="2035865"/>
          </a:xfrm>
        </p:grpSpPr>
        <p:sp>
          <p:nvSpPr>
            <p:cNvPr id="5" name="Cloud Callout 4"/>
            <p:cNvSpPr/>
            <p:nvPr/>
          </p:nvSpPr>
          <p:spPr>
            <a:xfrm>
              <a:off x="5887883" y="285424"/>
              <a:ext cx="3000304" cy="2035865"/>
            </a:xfrm>
            <a:prstGeom prst="cloudCallout">
              <a:avLst>
                <a:gd name="adj1" fmla="val -80401"/>
                <a:gd name="adj2" fmla="val 1763"/>
              </a:avLst>
            </a:prstGeom>
            <a:solidFill>
              <a:schemeClr val="bg1"/>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6"/>
            <a:stretch>
              <a:fillRect/>
            </a:stretch>
          </p:blipFill>
          <p:spPr>
            <a:xfrm>
              <a:off x="6840641" y="674707"/>
              <a:ext cx="1123510" cy="1276716"/>
            </a:xfrm>
            <a:prstGeom prst="rect">
              <a:avLst/>
            </a:prstGeom>
            <a:ln>
              <a:solidFill>
                <a:schemeClr val="accent3">
                  <a:lumMod val="50000"/>
                </a:schemeClr>
              </a:solidFill>
            </a:ln>
          </p:spPr>
        </p:pic>
      </p:grpSp>
      <p:grpSp>
        <p:nvGrpSpPr>
          <p:cNvPr id="24" name="Group 23"/>
          <p:cNvGrpSpPr/>
          <p:nvPr/>
        </p:nvGrpSpPr>
        <p:grpSpPr>
          <a:xfrm>
            <a:off x="36337" y="3312763"/>
            <a:ext cx="3676505" cy="2715140"/>
            <a:chOff x="36337" y="3312763"/>
            <a:chExt cx="3676505" cy="2715140"/>
          </a:xfrm>
        </p:grpSpPr>
        <p:sp>
          <p:nvSpPr>
            <p:cNvPr id="19" name="Cloud Callout 18"/>
            <p:cNvSpPr/>
            <p:nvPr/>
          </p:nvSpPr>
          <p:spPr>
            <a:xfrm flipH="1" flipV="1">
              <a:off x="36337" y="3312763"/>
              <a:ext cx="3676505" cy="2715140"/>
            </a:xfrm>
            <a:prstGeom prst="cloudCallout">
              <a:avLst>
                <a:gd name="adj1" fmla="val -61814"/>
                <a:gd name="adj2" fmla="val 65944"/>
              </a:avLst>
            </a:prstGeom>
            <a:solidFill>
              <a:schemeClr val="bg1"/>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7"/>
            <a:stretch>
              <a:fillRect/>
            </a:stretch>
          </p:blipFill>
          <p:spPr>
            <a:xfrm>
              <a:off x="526132" y="3665630"/>
              <a:ext cx="2064106" cy="1101750"/>
            </a:xfrm>
            <a:prstGeom prst="rect">
              <a:avLst/>
            </a:prstGeom>
            <a:ln>
              <a:solidFill>
                <a:schemeClr val="accent3">
                  <a:lumMod val="50000"/>
                </a:schemeClr>
              </a:solidFill>
            </a:ln>
          </p:spPr>
        </p:pic>
        <p:pic>
          <p:nvPicPr>
            <p:cNvPr id="18" name="Picture 17"/>
            <p:cNvPicPr>
              <a:picLocks noChangeAspect="1"/>
            </p:cNvPicPr>
            <p:nvPr/>
          </p:nvPicPr>
          <p:blipFill>
            <a:blip r:embed="rId8"/>
            <a:stretch>
              <a:fillRect/>
            </a:stretch>
          </p:blipFill>
          <p:spPr>
            <a:xfrm>
              <a:off x="1107483" y="4509121"/>
              <a:ext cx="2124215" cy="1170137"/>
            </a:xfrm>
            <a:prstGeom prst="rect">
              <a:avLst/>
            </a:prstGeom>
            <a:ln>
              <a:solidFill>
                <a:schemeClr val="accent3">
                  <a:lumMod val="50000"/>
                </a:schemeClr>
              </a:solidFill>
            </a:ln>
          </p:spPr>
        </p:pic>
      </p:grpSp>
    </p:spTree>
    <p:extLst>
      <p:ext uri="{BB962C8B-B14F-4D97-AF65-F5344CB8AC3E}">
        <p14:creationId xmlns:p14="http://schemas.microsoft.com/office/powerpoint/2010/main" val="56999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992444" y="1369423"/>
            <a:ext cx="7313827" cy="4116977"/>
          </a:xfrm>
          <a:prstGeom prst="rect">
            <a:avLst/>
          </a:prstGeom>
          <a:ln>
            <a:solidFill>
              <a:schemeClr val="tx1">
                <a:lumMod val="75000"/>
                <a:lumOff val="25000"/>
              </a:schemeClr>
            </a:solidFill>
          </a:ln>
        </p:spPr>
      </p:pic>
    </p:spTree>
    <p:extLst>
      <p:ext uri="{BB962C8B-B14F-4D97-AF65-F5344CB8AC3E}">
        <p14:creationId xmlns:p14="http://schemas.microsoft.com/office/powerpoint/2010/main" val="73076171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dirty="0" smtClean="0"/>
              <a:t>Project Purpose</a:t>
            </a:r>
          </a:p>
        </p:txBody>
      </p:sp>
      <p:sp>
        <p:nvSpPr>
          <p:cNvPr id="18435" name="Content Placeholder 2"/>
          <p:cNvSpPr>
            <a:spLocks noGrp="1"/>
          </p:cNvSpPr>
          <p:nvPr>
            <p:ph idx="1"/>
          </p:nvPr>
        </p:nvSpPr>
        <p:spPr/>
        <p:txBody>
          <a:bodyPr>
            <a:normAutofit/>
          </a:bodyPr>
          <a:lstStyle/>
          <a:p>
            <a:r>
              <a:rPr lang="en-US" altLang="en-US" dirty="0" smtClean="0"/>
              <a:t>Use existing outbreak data to develop  methods and tools to make hypotheses about food vehicles </a:t>
            </a:r>
          </a:p>
          <a:p>
            <a:r>
              <a:rPr lang="en-US" altLang="en-US" dirty="0"/>
              <a:t>Used </a:t>
            </a:r>
            <a:r>
              <a:rPr lang="en-US" altLang="en-US" dirty="0" smtClean="0"/>
              <a:t>STEC outbreaks to describe differences in demographic and outbreak characteristics and predict food vehicles using differential characteristics </a:t>
            </a:r>
          </a:p>
          <a:p>
            <a:endParaRPr lang="en-US" altLang="en-US" dirty="0" smtClean="0"/>
          </a:p>
        </p:txBody>
      </p:sp>
    </p:spTree>
    <p:extLst>
      <p:ext uri="{BB962C8B-B14F-4D97-AF65-F5344CB8AC3E}">
        <p14:creationId xmlns:p14="http://schemas.microsoft.com/office/powerpoint/2010/main" val="1588889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p:txBody>
          <a:bodyPr/>
          <a:lstStyle/>
          <a:p>
            <a:pPr eaLnBrk="1" hangingPunct="1"/>
            <a:r>
              <a:rPr lang="en-US" altLang="en-US" smtClean="0"/>
              <a:t>Methods</a:t>
            </a:r>
          </a:p>
        </p:txBody>
      </p:sp>
      <p:sp>
        <p:nvSpPr>
          <p:cNvPr id="21507" name="Content Placeholder 1"/>
          <p:cNvSpPr>
            <a:spLocks noGrp="1"/>
          </p:cNvSpPr>
          <p:nvPr>
            <p:ph idx="1"/>
          </p:nvPr>
        </p:nvSpPr>
        <p:spPr>
          <a:xfrm>
            <a:off x="366117" y="1401961"/>
            <a:ext cx="8286750" cy="4973836"/>
          </a:xfrm>
        </p:spPr>
        <p:txBody>
          <a:bodyPr>
            <a:normAutofit fontScale="92500" lnSpcReduction="10000"/>
          </a:bodyPr>
          <a:lstStyle/>
          <a:p>
            <a:r>
              <a:rPr lang="en-US" altLang="en-US" dirty="0" smtClean="0"/>
              <a:t>Data source</a:t>
            </a:r>
          </a:p>
          <a:p>
            <a:pPr lvl="1"/>
            <a:r>
              <a:rPr lang="en-US" altLang="en-US" sz="2600" dirty="0" smtClean="0"/>
              <a:t>Electronic Foodborne Outbreak Reporting System (</a:t>
            </a:r>
            <a:r>
              <a:rPr lang="en-US" altLang="en-US" sz="2600" dirty="0" err="1" smtClean="0"/>
              <a:t>eFORS</a:t>
            </a:r>
            <a:r>
              <a:rPr lang="en-US" altLang="en-US" sz="2600" dirty="0" smtClean="0"/>
              <a:t>), 1998-2008</a:t>
            </a:r>
          </a:p>
          <a:p>
            <a:pPr lvl="1"/>
            <a:r>
              <a:rPr lang="en-US" altLang="en-US" sz="2600" dirty="0" smtClean="0"/>
              <a:t>National Outbreak Reporting System (NORS), 2009-2014</a:t>
            </a:r>
          </a:p>
          <a:p>
            <a:pPr>
              <a:spcBef>
                <a:spcPts val="1800"/>
              </a:spcBef>
            </a:pPr>
            <a:r>
              <a:rPr lang="en-US" altLang="en-US" dirty="0" smtClean="0"/>
              <a:t>Food source categories</a:t>
            </a:r>
          </a:p>
          <a:p>
            <a:pPr lvl="1"/>
            <a:r>
              <a:rPr lang="en-US" altLang="en-US" sz="2600" dirty="0" smtClean="0"/>
              <a:t>Interagency Food Safety Analytics Collaboration (IFSAC) Food Categorization Scheme</a:t>
            </a:r>
          </a:p>
          <a:p>
            <a:pPr>
              <a:spcBef>
                <a:spcPts val="1800"/>
              </a:spcBef>
            </a:pPr>
            <a:r>
              <a:rPr lang="en-US" altLang="en-US" dirty="0" smtClean="0"/>
              <a:t>Predictors</a:t>
            </a:r>
          </a:p>
          <a:p>
            <a:pPr lvl="1"/>
            <a:r>
              <a:rPr lang="en-US" altLang="en-US" sz="2600" dirty="0" smtClean="0"/>
              <a:t>Percent female</a:t>
            </a:r>
            <a:r>
              <a:rPr lang="en-US" altLang="en-US" sz="2600" dirty="0"/>
              <a:t>, percent </a:t>
            </a:r>
            <a:r>
              <a:rPr lang="en-US" altLang="en-US" sz="2600" dirty="0" smtClean="0"/>
              <a:t>hospitalized, percent age categories (&lt; 5 years, 5-19, 20-49, &gt;50), multistate exposure, setting (private or non-private), season, duration</a:t>
            </a:r>
          </a:p>
        </p:txBody>
      </p:sp>
    </p:spTree>
    <p:extLst>
      <p:ext uri="{BB962C8B-B14F-4D97-AF65-F5344CB8AC3E}">
        <p14:creationId xmlns:p14="http://schemas.microsoft.com/office/powerpoint/2010/main" val="886053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5517</TotalTime>
  <Words>1318</Words>
  <Application>Microsoft Office PowerPoint</Application>
  <PresentationFormat>On-screen Show (4:3)</PresentationFormat>
  <Paragraphs>309</Paragraphs>
  <Slides>20</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MS PGothic</vt:lpstr>
      <vt:lpstr>Arial</vt:lpstr>
      <vt:lpstr>Calibri</vt:lpstr>
      <vt:lpstr>Gill Sans</vt:lpstr>
      <vt:lpstr>Times New Roman</vt:lpstr>
      <vt:lpstr>Office Theme</vt:lpstr>
      <vt:lpstr>Decision Tree Analysis to Predict Food Sources of Shiga Toxin-Producing Escherichia coli (STEC) Outbreaks using Demographic and Outbreak Characteristics, United States, 1998-2014</vt:lpstr>
      <vt:lpstr>Integrated Food Safety  Centers of Excellence (CoE)</vt:lpstr>
      <vt:lpstr>CoE Mission</vt:lpstr>
      <vt:lpstr>Unsolved Outbreaks</vt:lpstr>
      <vt:lpstr>Example </vt:lpstr>
      <vt:lpstr>PowerPoint Presentation</vt:lpstr>
      <vt:lpstr>PowerPoint Presentation</vt:lpstr>
      <vt:lpstr>Project Purpose</vt:lpstr>
      <vt:lpstr>Methods</vt:lpstr>
      <vt:lpstr>Results</vt:lpstr>
      <vt:lpstr>Univariate Results</vt:lpstr>
      <vt:lpstr>Univariate Results</vt:lpstr>
      <vt:lpstr>PowerPoint Presentation</vt:lpstr>
      <vt:lpstr>PowerPoint Presentation</vt:lpstr>
      <vt:lpstr>PowerPoint Presentation</vt:lpstr>
      <vt:lpstr>Decision Tree Results</vt:lpstr>
      <vt:lpstr>Discussion</vt:lpstr>
      <vt:lpstr>Discussion</vt:lpstr>
      <vt:lpstr>Acknowledgments</vt:lpstr>
      <vt:lpstr>PowerPoint Presentation</vt:lpstr>
    </vt:vector>
  </TitlesOfParts>
  <Company>Creative Media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Grace Linn</dc:creator>
  <cp:lastModifiedBy>White, Alice</cp:lastModifiedBy>
  <cp:revision>212</cp:revision>
  <dcterms:created xsi:type="dcterms:W3CDTF">2014-07-26T20:36:58Z</dcterms:created>
  <dcterms:modified xsi:type="dcterms:W3CDTF">2017-06-06T20:21:32Z</dcterms:modified>
</cp:coreProperties>
</file>