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7" r:id="rId9"/>
    <p:sldId id="265" r:id="rId10"/>
    <p:sldId id="266" r:id="rId11"/>
    <p:sldId id="261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3"/>
  </p:normalViewPr>
  <p:slideViewPr>
    <p:cSldViewPr snapToGrid="0" showGuides="1">
      <p:cViewPr varScale="1">
        <p:scale>
          <a:sx n="115" d="100"/>
          <a:sy n="115" d="100"/>
        </p:scale>
        <p:origin x="10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aro/Desktop/KPMG%20Raw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aro/Desktop/KPMG%20Raw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aro/Desktop/KPMG%20Raw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aro/Desktop/KPMG%20Raw%20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aro/Desktop/KPMG%20Raw%20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Raw Dataset.xlsx]PIVOT!PivotTable2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Gender 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6710452558836151"/>
              <c:y val="0.103192986293379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6710452558836151"/>
              <c:y val="0.103192986293379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6710452558836151"/>
              <c:y val="0.103192986293379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PIVOT!$B$19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E-1C49-A4B8-D21311BA55CB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EE-1C49-A4B8-D21311BA55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EE-1C49-A4B8-D21311BA55CB}"/>
              </c:ext>
            </c:extLst>
          </c:dPt>
          <c:dLbls>
            <c:dLbl>
              <c:idx val="2"/>
              <c:layout>
                <c:manualLayout>
                  <c:x val="-0.26710452558836151"/>
                  <c:y val="0.1031929862933799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EE-1C49-A4B8-D21311BA55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PIVOT!$A$20:$A$23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Unknown</c:v>
                </c:pt>
              </c:strCache>
            </c:strRef>
          </c:cat>
          <c:val>
            <c:numRef>
              <c:f>PIVOT!$B$20:$B$23</c:f>
              <c:numCache>
                <c:formatCode>General</c:formatCode>
                <c:ptCount val="3"/>
                <c:pt idx="0">
                  <c:v>4130862</c:v>
                </c:pt>
                <c:pt idx="1">
                  <c:v>3692466</c:v>
                </c:pt>
                <c:pt idx="2">
                  <c:v>178672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EE-1C49-A4B8-D21311BA55C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Raw Dataset.xlsx]PIVOT!PivotTable1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Job Industry</a:t>
            </a:r>
            <a:r>
              <a:rPr lang="en-US" sz="1800" b="1" baseline="0" dirty="0">
                <a:solidFill>
                  <a:schemeClr val="accent1">
                    <a:lumMod val="50000"/>
                  </a:schemeClr>
                </a:solidFill>
              </a:rPr>
              <a:t> for Sprocket's Customers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12293596117776653"/>
          <c:y val="8.03154718656939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PIVOT!$B$4:$B$14</c:f>
              <c:numCache>
                <c:formatCode>General</c:formatCode>
                <c:ptCount val="10"/>
                <c:pt idx="0">
                  <c:v>215026</c:v>
                </c:pt>
                <c:pt idx="1">
                  <c:v>262716</c:v>
                </c:pt>
                <c:pt idx="2">
                  <c:v>1500839</c:v>
                </c:pt>
                <c:pt idx="3">
                  <c:v>1166468</c:v>
                </c:pt>
                <c:pt idx="4">
                  <c:v>451589</c:v>
                </c:pt>
                <c:pt idx="5">
                  <c:v>1625508</c:v>
                </c:pt>
                <c:pt idx="6">
                  <c:v>1357214</c:v>
                </c:pt>
                <c:pt idx="7">
                  <c:v>536172</c:v>
                </c:pt>
                <c:pt idx="8">
                  <c:v>740459</c:v>
                </c:pt>
                <c:pt idx="9">
                  <c:v>146009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A-BA42-B27E-A4D4EED02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13"/>
        <c:axId val="1340270704"/>
        <c:axId val="1340272432"/>
      </c:barChart>
      <c:catAx>
        <c:axId val="134027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272432"/>
        <c:crosses val="autoZero"/>
        <c:auto val="1"/>
        <c:lblAlgn val="ctr"/>
        <c:lblOffset val="100"/>
        <c:noMultiLvlLbl val="0"/>
      </c:catAx>
      <c:valAx>
        <c:axId val="1340272432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chemeClr val="tx1">
                  <a:alpha val="60387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27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Raw Dataset.xlsx]PIVOT!PivotTable3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002060"/>
                </a:solidFill>
              </a:rPr>
              <a:t>Car Ownership vs Types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491426071741032"/>
          <c:y val="0.13930555555555554"/>
          <c:w val="0.72312270341207352"/>
          <c:h val="0.59272419072615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PIVOT!$A$37:$A$45</c:f>
              <c:multiLvlStrCache>
                <c:ptCount val="6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</c:lvl>
                <c:lvl>
                  <c:pt idx="0">
                    <c:v>No</c:v>
                  </c:pt>
                  <c:pt idx="3">
                    <c:v>Yes</c:v>
                  </c:pt>
                </c:lvl>
              </c:multiLvlStrCache>
            </c:multiLvlStrRef>
          </c:cat>
          <c:val>
            <c:numRef>
              <c:f>PIVOT!$B$37:$B$45</c:f>
              <c:numCache>
                <c:formatCode>General</c:formatCode>
                <c:ptCount val="6"/>
                <c:pt idx="0">
                  <c:v>936453</c:v>
                </c:pt>
                <c:pt idx="1">
                  <c:v>1001272</c:v>
                </c:pt>
                <c:pt idx="2">
                  <c:v>1983384</c:v>
                </c:pt>
                <c:pt idx="3">
                  <c:v>1023233</c:v>
                </c:pt>
                <c:pt idx="4">
                  <c:v>1024789</c:v>
                </c:pt>
                <c:pt idx="5">
                  <c:v>2032869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3-1A4D-8541-9F0B78009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-27"/>
        <c:axId val="1338852880"/>
        <c:axId val="333203327"/>
      </c:barChart>
      <c:catAx>
        <c:axId val="133885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203327"/>
        <c:crosses val="autoZero"/>
        <c:auto val="1"/>
        <c:lblAlgn val="ctr"/>
        <c:lblOffset val="100"/>
        <c:noMultiLvlLbl val="0"/>
      </c:catAx>
      <c:valAx>
        <c:axId val="33320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86651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852880"/>
        <c:crosses val="autoZero"/>
        <c:crossBetween val="between"/>
      </c:valAx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[Book2]Sheet2!PivotTable16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solidFill>
                  <a:srgbClr val="002060"/>
                </a:solidFill>
              </a:rPr>
              <a:t>Customer's</a:t>
            </a:r>
            <a:r>
              <a:rPr lang="en-US" sz="1400" b="1" baseline="0">
                <a:solidFill>
                  <a:srgbClr val="002060"/>
                </a:solidFill>
              </a:rPr>
              <a:t> Homes Based on States</a:t>
            </a:r>
            <a:endParaRPr lang="en-US" sz="1400" b="1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3"/>
                <c:pt idx="0">
                  <c:v>4226834</c:v>
                </c:pt>
                <c:pt idx="1">
                  <c:v>1676161</c:v>
                </c:pt>
                <c:pt idx="2">
                  <c:v>2110953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3-9A4A-ABDC-B7C6E9639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90852416"/>
        <c:axId val="1413633456"/>
      </c:barChart>
      <c:catAx>
        <c:axId val="1390852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633456"/>
        <c:crosses val="autoZero"/>
        <c:auto val="1"/>
        <c:lblAlgn val="ctr"/>
        <c:lblOffset val="100"/>
        <c:noMultiLvlLbl val="0"/>
      </c:catAx>
      <c:valAx>
        <c:axId val="141363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85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Raw Dataset.xlsx]PIVOT!PivotTable5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solidFill>
                  <a:srgbClr val="002060"/>
                </a:solidFill>
              </a:rPr>
              <a:t>Bicycle Brands</a:t>
            </a:r>
            <a:r>
              <a:rPr lang="en-US" sz="1400" b="1" baseline="0">
                <a:solidFill>
                  <a:srgbClr val="002060"/>
                </a:solidFill>
              </a:rPr>
              <a:t> and Total Sales</a:t>
            </a:r>
            <a:endParaRPr lang="en-US" sz="1400" b="1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PIVOT!$B$68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PIVOT!$A$69:$A$95</c:f>
              <c:multiLvlStrCache>
                <c:ptCount val="1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Touring</c:v>
                  </c:pt>
                  <c:pt idx="3">
                    <c:v>Mountain</c:v>
                  </c:pt>
                  <c:pt idx="4">
                    <c:v>Road</c:v>
                  </c:pt>
                  <c:pt idx="5">
                    <c:v>Standard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  <c:pt idx="9">
                    <c:v>Road</c:v>
                  </c:pt>
                  <c:pt idx="10">
                    <c:v>Standard</c:v>
                  </c:pt>
                  <c:pt idx="11">
                    <c:v>Touring</c:v>
                  </c:pt>
                  <c:pt idx="12">
                    <c:v>Mountain</c:v>
                  </c:pt>
                  <c:pt idx="13">
                    <c:v>Road</c:v>
                  </c:pt>
                  <c:pt idx="14">
                    <c:v>Standard</c:v>
                  </c:pt>
                  <c:pt idx="15">
                    <c:v>Road</c:v>
                  </c:pt>
                  <c:pt idx="16">
                    <c:v>Standard</c:v>
                  </c:pt>
                  <c:pt idx="17">
                    <c:v>Touring</c:v>
                  </c:pt>
                  <c:pt idx="18">
                    <c:v>(blank)</c:v>
                  </c:pt>
                </c:lvl>
                <c:lvl>
                  <c:pt idx="0">
                    <c:v>Giant Bicycles</c:v>
                  </c:pt>
                  <c:pt idx="3">
                    <c:v>Norco Bicycles</c:v>
                  </c:pt>
                  <c:pt idx="6">
                    <c:v>OHM Cycles</c:v>
                  </c:pt>
                  <c:pt idx="9">
                    <c:v>Solex</c:v>
                  </c:pt>
                  <c:pt idx="12">
                    <c:v>Trek Bicycles</c:v>
                  </c:pt>
                  <c:pt idx="15">
                    <c:v>WeareA2B</c:v>
                  </c:pt>
                  <c:pt idx="18">
                    <c:v>(blank)</c:v>
                  </c:pt>
                </c:lvl>
              </c:multiLvlStrCache>
            </c:multiLvlStrRef>
          </c:cat>
          <c:val>
            <c:numRef>
              <c:f>PIVOT!$B$69:$B$95</c:f>
              <c:numCache>
                <c:formatCode>General</c:formatCode>
                <c:ptCount val="19"/>
                <c:pt idx="0">
                  <c:v>995918</c:v>
                </c:pt>
                <c:pt idx="1">
                  <c:v>4466407</c:v>
                </c:pt>
                <c:pt idx="2">
                  <c:v>312909</c:v>
                </c:pt>
                <c:pt idx="3">
                  <c:v>376536</c:v>
                </c:pt>
                <c:pt idx="4">
                  <c:v>1599307</c:v>
                </c:pt>
                <c:pt idx="5">
                  <c:v>3107945</c:v>
                </c:pt>
                <c:pt idx="6">
                  <c:v>1402448</c:v>
                </c:pt>
                <c:pt idx="7">
                  <c:v>3525371</c:v>
                </c:pt>
                <c:pt idx="8">
                  <c:v>406416</c:v>
                </c:pt>
                <c:pt idx="9">
                  <c:v>957147</c:v>
                </c:pt>
                <c:pt idx="10">
                  <c:v>6026562</c:v>
                </c:pt>
                <c:pt idx="11">
                  <c:v>372067</c:v>
                </c:pt>
                <c:pt idx="12">
                  <c:v>394001</c:v>
                </c:pt>
                <c:pt idx="13">
                  <c:v>1781697</c:v>
                </c:pt>
                <c:pt idx="14">
                  <c:v>3009048</c:v>
                </c:pt>
                <c:pt idx="15">
                  <c:v>241479</c:v>
                </c:pt>
                <c:pt idx="16">
                  <c:v>4381526</c:v>
                </c:pt>
                <c:pt idx="17">
                  <c:v>1086474</c:v>
                </c:pt>
                <c:pt idx="18">
                  <c:v>321663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C-D044-9861-D32BAF733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372760368"/>
        <c:axId val="1372976576"/>
      </c:barChart>
      <c:catAx>
        <c:axId val="137276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976576"/>
        <c:crosses val="autoZero"/>
        <c:auto val="1"/>
        <c:lblAlgn val="ctr"/>
        <c:lblOffset val="100"/>
        <c:noMultiLvlLbl val="0"/>
      </c:catAx>
      <c:valAx>
        <c:axId val="13729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76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Raw Dataset.xlsx]PIVOT!PivotTable5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solidFill>
                  <a:srgbClr val="002060"/>
                </a:solidFill>
              </a:rPr>
              <a:t>Bicycle Brands</a:t>
            </a:r>
            <a:r>
              <a:rPr lang="en-US" sz="1400" b="1" baseline="0">
                <a:solidFill>
                  <a:srgbClr val="002060"/>
                </a:solidFill>
              </a:rPr>
              <a:t> and Total Sales</a:t>
            </a:r>
            <a:endParaRPr lang="en-US" sz="1400" b="1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PIVOT!$B$68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PIVOT!$A$69:$A$95</c:f>
              <c:multiLvlStrCache>
                <c:ptCount val="19"/>
                <c:lvl>
                  <c:pt idx="0">
                    <c:v>Road</c:v>
                  </c:pt>
                  <c:pt idx="1">
                    <c:v>Standard</c:v>
                  </c:pt>
                  <c:pt idx="2">
                    <c:v>Touring</c:v>
                  </c:pt>
                  <c:pt idx="3">
                    <c:v>Mountain</c:v>
                  </c:pt>
                  <c:pt idx="4">
                    <c:v>Road</c:v>
                  </c:pt>
                  <c:pt idx="5">
                    <c:v>Standard</c:v>
                  </c:pt>
                  <c:pt idx="6">
                    <c:v>Road</c:v>
                  </c:pt>
                  <c:pt idx="7">
                    <c:v>Standard</c:v>
                  </c:pt>
                  <c:pt idx="8">
                    <c:v>Touring</c:v>
                  </c:pt>
                  <c:pt idx="9">
                    <c:v>Road</c:v>
                  </c:pt>
                  <c:pt idx="10">
                    <c:v>Standard</c:v>
                  </c:pt>
                  <c:pt idx="11">
                    <c:v>Touring</c:v>
                  </c:pt>
                  <c:pt idx="12">
                    <c:v>Mountain</c:v>
                  </c:pt>
                  <c:pt idx="13">
                    <c:v>Road</c:v>
                  </c:pt>
                  <c:pt idx="14">
                    <c:v>Standard</c:v>
                  </c:pt>
                  <c:pt idx="15">
                    <c:v>Road</c:v>
                  </c:pt>
                  <c:pt idx="16">
                    <c:v>Standard</c:v>
                  </c:pt>
                  <c:pt idx="17">
                    <c:v>Touring</c:v>
                  </c:pt>
                  <c:pt idx="18">
                    <c:v>(blank)</c:v>
                  </c:pt>
                </c:lvl>
                <c:lvl>
                  <c:pt idx="0">
                    <c:v>Giant Bicycles</c:v>
                  </c:pt>
                  <c:pt idx="3">
                    <c:v>Norco Bicycles</c:v>
                  </c:pt>
                  <c:pt idx="6">
                    <c:v>OHM Cycles</c:v>
                  </c:pt>
                  <c:pt idx="9">
                    <c:v>Solex</c:v>
                  </c:pt>
                  <c:pt idx="12">
                    <c:v>Trek Bicycles</c:v>
                  </c:pt>
                  <c:pt idx="15">
                    <c:v>WeareA2B</c:v>
                  </c:pt>
                  <c:pt idx="18">
                    <c:v>(blank)</c:v>
                  </c:pt>
                </c:lvl>
              </c:multiLvlStrCache>
            </c:multiLvlStrRef>
          </c:cat>
          <c:val>
            <c:numRef>
              <c:f>PIVOT!$B$69:$B$95</c:f>
              <c:numCache>
                <c:formatCode>General</c:formatCode>
                <c:ptCount val="19"/>
                <c:pt idx="0">
                  <c:v>995918</c:v>
                </c:pt>
                <c:pt idx="1">
                  <c:v>4466407</c:v>
                </c:pt>
                <c:pt idx="2">
                  <c:v>312909</c:v>
                </c:pt>
                <c:pt idx="3">
                  <c:v>376536</c:v>
                </c:pt>
                <c:pt idx="4">
                  <c:v>1599307</c:v>
                </c:pt>
                <c:pt idx="5">
                  <c:v>3107945</c:v>
                </c:pt>
                <c:pt idx="6">
                  <c:v>1402448</c:v>
                </c:pt>
                <c:pt idx="7">
                  <c:v>3525371</c:v>
                </c:pt>
                <c:pt idx="8">
                  <c:v>406416</c:v>
                </c:pt>
                <c:pt idx="9">
                  <c:v>957147</c:v>
                </c:pt>
                <c:pt idx="10">
                  <c:v>6026562</c:v>
                </c:pt>
                <c:pt idx="11">
                  <c:v>372067</c:v>
                </c:pt>
                <c:pt idx="12">
                  <c:v>394001</c:v>
                </c:pt>
                <c:pt idx="13">
                  <c:v>1781697</c:v>
                </c:pt>
                <c:pt idx="14">
                  <c:v>3009048</c:v>
                </c:pt>
                <c:pt idx="15">
                  <c:v>241479</c:v>
                </c:pt>
                <c:pt idx="16">
                  <c:v>4381526</c:v>
                </c:pt>
                <c:pt idx="17">
                  <c:v>1086474</c:v>
                </c:pt>
                <c:pt idx="18">
                  <c:v>321663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C-D044-9861-D32BAF733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372760368"/>
        <c:axId val="1372976576"/>
      </c:barChart>
      <c:catAx>
        <c:axId val="137276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976576"/>
        <c:crosses val="autoZero"/>
        <c:auto val="1"/>
        <c:lblAlgn val="ctr"/>
        <c:lblOffset val="100"/>
        <c:noMultiLvlLbl val="0"/>
      </c:catAx>
      <c:valAx>
        <c:axId val="13729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76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Caroline </a:t>
            </a:r>
            <a:r>
              <a:rPr lang="en-US" dirty="0" err="1"/>
              <a:t>Natasia</a:t>
            </a:r>
            <a:r>
              <a:rPr lang="en-US" dirty="0"/>
              <a:t> </a:t>
            </a:r>
            <a:r>
              <a:rPr lang="en-US" dirty="0" err="1"/>
              <a:t>Cahyadi</a:t>
            </a:r>
            <a:r>
              <a:rPr lang="en-US" dirty="0"/>
              <a:t> – </a:t>
            </a:r>
            <a:r>
              <a:rPr lang="en-US"/>
              <a:t>Junior Analyst 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313338" y="7880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Bicycle Brands and Total Sales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311038" y="1563867"/>
            <a:ext cx="3329912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2BEFD9-77CA-F14D-E607-8A0286F99904}"/>
              </a:ext>
            </a:extLst>
          </p:cNvPr>
          <p:cNvGraphicFramePr>
            <a:graphicFrameLocks/>
          </p:cNvGraphicFramePr>
          <p:nvPr/>
        </p:nvGraphicFramePr>
        <p:xfrm>
          <a:off x="339571" y="1260597"/>
          <a:ext cx="8296508" cy="3704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49CDFE-3993-5779-3BC5-9097340E2A5B}"/>
              </a:ext>
            </a:extLst>
          </p:cNvPr>
          <p:cNvSpPr/>
          <p:nvPr/>
        </p:nvSpPr>
        <p:spPr>
          <a:xfrm>
            <a:off x="2313338" y="1944768"/>
            <a:ext cx="4410847" cy="138499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Solex</a:t>
            </a:r>
            <a:r>
              <a:rPr lang="en-US" dirty="0"/>
              <a:t> Standard Bike is the highest selling bike brand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Standard bike is the most popular item as it’s the highest selling product compared to all its outer bicycle type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6948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Use Visualization Technique to perform insights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Tableau and Power BI to generate insights. Ensure the visualizations are understandable to both C Level and Operations Manager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Problem Outline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783233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is a company specializing in high quality bike and accessories. They are targeting to obtain 1000 new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aim to focus maximizing bike sales to gain profit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CDFD57F9-4070-4C66-F07D-1FEFAC517E07}"/>
              </a:ext>
            </a:extLst>
          </p:cNvPr>
          <p:cNvSpPr/>
          <p:nvPr/>
        </p:nvSpPr>
        <p:spPr>
          <a:xfrm>
            <a:off x="4804375" y="1691429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Customer Segmentation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States /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Car ownership </a:t>
            </a:r>
            <a:endParaRPr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521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Problems we found: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A387D7-9BFD-056B-805A-9AD32B775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9" y="1403349"/>
            <a:ext cx="8531909" cy="29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2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Distribution of 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56886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customers in Sprocket Central Pty Ltd are females (4,130,000) compared to males (3,692,000).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DCB63B-1411-C788-F1AA-5DE931178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970195"/>
              </p:ext>
            </p:extLst>
          </p:nvPr>
        </p:nvGraphicFramePr>
        <p:xfrm>
          <a:off x="4341575" y="1682342"/>
          <a:ext cx="4597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373376" y="9300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for Sprocket’s 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78105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Sprocket’s Customers worked in manufacturing industry, followed by those in the financial sectors and unknown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8F4204C-56DF-0440-37A8-03001C4B2C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52211"/>
              </p:ext>
            </p:extLst>
          </p:nvPr>
        </p:nvGraphicFramePr>
        <p:xfrm>
          <a:off x="4571999" y="1502700"/>
          <a:ext cx="4198625" cy="2846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4777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313338" y="7880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 Ownership vs Types of 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311038" y="1563867"/>
            <a:ext cx="3329912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0CA697-C95C-3DE2-0AA8-EF9C6CB02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348381"/>
              </p:ext>
            </p:extLst>
          </p:nvPr>
        </p:nvGraphicFramePr>
        <p:xfrm>
          <a:off x="100361" y="1281573"/>
          <a:ext cx="5984903" cy="363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91FBC5-4E69-72F0-1DA6-0D6224248578}"/>
              </a:ext>
            </a:extLst>
          </p:cNvPr>
          <p:cNvSpPr txBox="1"/>
          <p:nvPr/>
        </p:nvSpPr>
        <p:spPr>
          <a:xfrm>
            <a:off x="6423485" y="1859993"/>
            <a:ext cx="234714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Mass Customers is the highest customer type for Sprocket Central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customers who have cars also buys bicycle facilities from Sprocket Central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Most affluent customers have cars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197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313338" y="7880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Customer’s Home Based on States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311038" y="1563867"/>
            <a:ext cx="3329912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1FBC5-4E69-72F0-1DA6-0D6224248578}"/>
              </a:ext>
            </a:extLst>
          </p:cNvPr>
          <p:cNvSpPr txBox="1"/>
          <p:nvPr/>
        </p:nvSpPr>
        <p:spPr>
          <a:xfrm>
            <a:off x="5966286" y="2619212"/>
            <a:ext cx="23471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</a:t>
            </a:r>
            <a:r>
              <a:rPr lang="en-US" dirty="0"/>
              <a:t>ost customer’s home is from New South Wales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212FE6-39B1-3279-4BDF-311657C08F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502846"/>
              </p:ext>
            </p:extLst>
          </p:nvPr>
        </p:nvGraphicFramePr>
        <p:xfrm>
          <a:off x="172744" y="1423484"/>
          <a:ext cx="5320438" cy="3575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0491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313338" y="78800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Bicycle Brands and Total Sales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311038" y="1563867"/>
            <a:ext cx="3329912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2BEFD9-77CA-F14D-E607-8A0286F99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48235"/>
              </p:ext>
            </p:extLst>
          </p:nvPr>
        </p:nvGraphicFramePr>
        <p:xfrm>
          <a:off x="339571" y="1260597"/>
          <a:ext cx="8296508" cy="3704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70056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635</Words>
  <Application>Microsoft Macintosh PowerPoint</Application>
  <PresentationFormat>On-screen Show (16:9)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CAROLINE NATASIA CAHYADI</cp:lastModifiedBy>
  <cp:revision>5</cp:revision>
  <dcterms:modified xsi:type="dcterms:W3CDTF">2023-10-25T10:01:24Z</dcterms:modified>
</cp:coreProperties>
</file>