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Exo 2" pitchFamily="2" charset="77"/>
      <p:regular r:id="rId15"/>
      <p:bold r:id="rId16"/>
      <p:italic r:id="rId17"/>
      <p:boldItalic r:id="rId18"/>
    </p:embeddedFont>
    <p:embeddedFont>
      <p:font typeface="Fira Sans Extra Condensed Medium" panose="020B0503050000020004" pitchFamily="34" charset="0"/>
      <p:regular r:id="rId19"/>
      <p:bold r:id="rId20"/>
      <p:italic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7"/>
  </p:normalViewPr>
  <p:slideViewPr>
    <p:cSldViewPr snapToGrid="0" snapToObjects="1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d243ea7a6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d243ea7a6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aafe93df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baafe93df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d243ea7a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d243ea7a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d243ea7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d243ea7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d243ea7a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d243ea7a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d243ea7a6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d243ea7a6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d243ea7a6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d243ea7a6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722375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832400" y="1447800"/>
            <a:ext cx="35892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723900" y="952500"/>
            <a:ext cx="7699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Диагностициране на пневмония по </a:t>
            </a:r>
            <a:endParaRPr sz="3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/>
              <a:t>рентгенови снимки</a:t>
            </a:r>
            <a:endParaRPr sz="3900"/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Каролина Колева ФН 81661</a:t>
            </a:r>
            <a:endParaRPr/>
          </a:p>
        </p:txBody>
      </p:sp>
      <p:cxnSp>
        <p:nvCxnSpPr>
          <p:cNvPr id="145" name="Google Shape;145;p29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ctrTitle"/>
          </p:nvPr>
        </p:nvSpPr>
        <p:spPr>
          <a:xfrm>
            <a:off x="1076050" y="540475"/>
            <a:ext cx="68811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Резултати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25" y="1515363"/>
            <a:ext cx="3538900" cy="24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>
            <a:spLocks noGrp="1"/>
          </p:cNvSpPr>
          <p:nvPr>
            <p:ph type="title" idx="4294967295"/>
          </p:nvPr>
        </p:nvSpPr>
        <p:spPr>
          <a:xfrm flipH="1">
            <a:off x="4817604" y="151682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93% точност</a:t>
            </a:r>
            <a:endParaRPr/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4294967295"/>
          </p:nvPr>
        </p:nvSpPr>
        <p:spPr>
          <a:xfrm>
            <a:off x="4817600" y="1930450"/>
            <a:ext cx="25530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на тестовите данни от дейтасета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 idx="4294967295"/>
          </p:nvPr>
        </p:nvSpPr>
        <p:spPr>
          <a:xfrm flipH="1">
            <a:off x="4817600" y="2384875"/>
            <a:ext cx="33105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58%-80% точност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subTitle" idx="4294967295"/>
          </p:nvPr>
        </p:nvSpPr>
        <p:spPr>
          <a:xfrm>
            <a:off x="4817675" y="2798500"/>
            <a:ext cx="35388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На дейтасетове с некачествени рентгенови снимки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 idx="4294967295"/>
          </p:nvPr>
        </p:nvSpPr>
        <p:spPr>
          <a:xfrm flipH="1">
            <a:off x="4817612" y="3285375"/>
            <a:ext cx="33105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Ще видим на демото :)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76050" y="540475"/>
            <a:ext cx="68811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Демо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75" y="1204375"/>
            <a:ext cx="6999441" cy="3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ctrTitle"/>
          </p:nvPr>
        </p:nvSpPr>
        <p:spPr>
          <a:xfrm>
            <a:off x="2406300" y="1143750"/>
            <a:ext cx="43314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Бъдещо развитие</a:t>
            </a:r>
            <a:endParaRPr sz="4100"/>
          </a:p>
        </p:txBody>
      </p:sp>
      <p:cxnSp>
        <p:nvCxnSpPr>
          <p:cNvPr id="276" name="Google Shape;276;p39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9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-447224" y="220712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Проблемът</a:t>
            </a:r>
            <a:endParaRPr sz="3100"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4294967295"/>
          </p:nvPr>
        </p:nvSpPr>
        <p:spPr>
          <a:xfrm flipH="1">
            <a:off x="4617178" y="2695488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2,56</a:t>
            </a:r>
            <a:endParaRPr sz="3300"/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милиона</a:t>
            </a:r>
            <a:endParaRPr sz="230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4294967295"/>
          </p:nvPr>
        </p:nvSpPr>
        <p:spPr>
          <a:xfrm>
            <a:off x="4388575" y="3469725"/>
            <a:ext cx="35373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са смъртните случаи от пневмония през 2017г.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 idx="4294967295"/>
          </p:nvPr>
        </p:nvSpPr>
        <p:spPr>
          <a:xfrm flipH="1">
            <a:off x="4617178" y="11795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150</a:t>
            </a:r>
            <a:endParaRPr sz="3300"/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милиона</a:t>
            </a:r>
            <a:endParaRPr sz="230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4294967295"/>
          </p:nvPr>
        </p:nvSpPr>
        <p:spPr>
          <a:xfrm>
            <a:off x="4806326" y="1892950"/>
            <a:ext cx="26010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се заразяват с пневмония годишно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4294967295"/>
          </p:nvPr>
        </p:nvSpPr>
        <p:spPr>
          <a:xfrm>
            <a:off x="2475899" y="4164350"/>
            <a:ext cx="41922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Тези числа се увеличават, заради пандемията от коронавирус.</a:t>
            </a:r>
            <a:endParaRPr/>
          </a:p>
        </p:txBody>
      </p:sp>
      <p:cxnSp>
        <p:nvCxnSpPr>
          <p:cNvPr id="156" name="Google Shape;156;p30"/>
          <p:cNvCxnSpPr/>
          <p:nvPr/>
        </p:nvCxnSpPr>
        <p:spPr>
          <a:xfrm>
            <a:off x="3630100" y="1747950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30"/>
          <p:cNvSpPr txBox="1">
            <a:spLocks noGrp="1"/>
          </p:cNvSpPr>
          <p:nvPr>
            <p:ph type="title" idx="4294967295"/>
          </p:nvPr>
        </p:nvSpPr>
        <p:spPr>
          <a:xfrm flipH="1">
            <a:off x="2475903" y="1580975"/>
            <a:ext cx="9651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01.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ctrTitle"/>
          </p:nvPr>
        </p:nvSpPr>
        <p:spPr>
          <a:xfrm>
            <a:off x="-447224" y="220712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Причините</a:t>
            </a:r>
            <a:endParaRPr sz="3100"/>
          </a:p>
        </p:txBody>
      </p:sp>
      <p:cxnSp>
        <p:nvCxnSpPr>
          <p:cNvPr id="163" name="Google Shape;163;p31"/>
          <p:cNvCxnSpPr/>
          <p:nvPr/>
        </p:nvCxnSpPr>
        <p:spPr>
          <a:xfrm>
            <a:off x="3630100" y="1747950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1"/>
          <p:cNvSpPr txBox="1">
            <a:spLocks noGrp="1"/>
          </p:cNvSpPr>
          <p:nvPr>
            <p:ph type="title" idx="4294967295"/>
          </p:nvPr>
        </p:nvSpPr>
        <p:spPr>
          <a:xfrm flipH="1">
            <a:off x="2349600" y="1580975"/>
            <a:ext cx="10914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02.</a:t>
            </a:r>
            <a:endParaRPr sz="4300"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294967295"/>
          </p:nvPr>
        </p:nvSpPr>
        <p:spPr>
          <a:xfrm flipH="1">
            <a:off x="4480778" y="116056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Недостиг</a:t>
            </a:r>
            <a:endParaRPr/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4294967295"/>
          </p:nvPr>
        </p:nvSpPr>
        <p:spPr>
          <a:xfrm>
            <a:off x="4669926" y="1535550"/>
            <a:ext cx="26010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на медицински персонал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title" idx="4294967295"/>
          </p:nvPr>
        </p:nvSpPr>
        <p:spPr>
          <a:xfrm flipH="1">
            <a:off x="4480778" y="2153001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Късна</a:t>
            </a:r>
            <a:endParaRPr/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4294967295"/>
          </p:nvPr>
        </p:nvSpPr>
        <p:spPr>
          <a:xfrm>
            <a:off x="4669926" y="2527988"/>
            <a:ext cx="26010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диагностика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title" idx="4294967295"/>
          </p:nvPr>
        </p:nvSpPr>
        <p:spPr>
          <a:xfrm flipH="1">
            <a:off x="4480778" y="3196576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Претоварване</a:t>
            </a:r>
            <a:endParaRPr/>
          </a:p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4294967295"/>
          </p:nvPr>
        </p:nvSpPr>
        <p:spPr>
          <a:xfrm>
            <a:off x="4669926" y="3571563"/>
            <a:ext cx="26010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на здравнте системи по света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ctrTitle"/>
          </p:nvPr>
        </p:nvSpPr>
        <p:spPr>
          <a:xfrm flipH="1">
            <a:off x="1147650" y="23993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Решението</a:t>
            </a:r>
            <a:endParaRPr dirty="0"/>
          </a:p>
        </p:txBody>
      </p:sp>
      <p:sp>
        <p:nvSpPr>
          <p:cNvPr id="176" name="Google Shape;176;p32"/>
          <p:cNvSpPr txBox="1">
            <a:spLocks noGrp="1"/>
          </p:cNvSpPr>
          <p:nvPr>
            <p:ph type="title" idx="2"/>
          </p:nvPr>
        </p:nvSpPr>
        <p:spPr>
          <a:xfrm flipH="1">
            <a:off x="1147579" y="16380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subTitle" idx="1"/>
          </p:nvPr>
        </p:nvSpPr>
        <p:spPr>
          <a:xfrm>
            <a:off x="1147575" y="33431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Изкуствен</a:t>
            </a:r>
            <a:r>
              <a:rPr lang="en" dirty="0"/>
              <a:t> </a:t>
            </a:r>
            <a:r>
              <a:rPr lang="en" dirty="0" err="1"/>
              <a:t>интелект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навременнo</a:t>
            </a:r>
            <a:r>
              <a:rPr lang="en" dirty="0"/>
              <a:t> </a:t>
            </a:r>
            <a:r>
              <a:rPr lang="en" dirty="0" err="1"/>
              <a:t>точна</a:t>
            </a:r>
            <a:r>
              <a:rPr lang="en" dirty="0"/>
              <a:t> </a:t>
            </a:r>
            <a:r>
              <a:rPr lang="bg-BG" dirty="0"/>
              <a:t>откриване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пневмония</a:t>
            </a:r>
            <a:r>
              <a:rPr lang="en" dirty="0"/>
              <a:t> </a:t>
            </a:r>
            <a:r>
              <a:rPr lang="en" dirty="0" err="1"/>
              <a:t>по</a:t>
            </a:r>
            <a:r>
              <a:rPr lang="en" dirty="0"/>
              <a:t> </a:t>
            </a:r>
            <a:r>
              <a:rPr lang="en" dirty="0" err="1"/>
              <a:t>рентгенова</a:t>
            </a:r>
            <a:r>
              <a:rPr lang="en" dirty="0"/>
              <a:t> </a:t>
            </a:r>
            <a:r>
              <a:rPr lang="en" dirty="0" err="1"/>
              <a:t>снимка</a:t>
            </a:r>
            <a:r>
              <a:rPr lang="en" dirty="0"/>
              <a:t>.</a:t>
            </a:r>
            <a:endParaRPr dirty="0"/>
          </a:p>
        </p:txBody>
      </p:sp>
      <p:cxnSp>
        <p:nvCxnSpPr>
          <p:cNvPr id="178" name="Google Shape;178;p32"/>
          <p:cNvCxnSpPr/>
          <p:nvPr/>
        </p:nvCxnSpPr>
        <p:spPr>
          <a:xfrm>
            <a:off x="0" y="33424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32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180" name="Google Shape;180;p32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ctrTitle"/>
          </p:nvPr>
        </p:nvSpPr>
        <p:spPr>
          <a:xfrm>
            <a:off x="1964850" y="352850"/>
            <a:ext cx="555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Архитектура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конволюционната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невронна</a:t>
            </a:r>
            <a:r>
              <a:rPr lang="en" dirty="0"/>
              <a:t> </a:t>
            </a:r>
            <a:r>
              <a:rPr lang="en" dirty="0" err="1"/>
              <a:t>мрежа</a:t>
            </a:r>
            <a:endParaRPr dirty="0"/>
          </a:p>
        </p:txBody>
      </p:sp>
      <p:sp>
        <p:nvSpPr>
          <p:cNvPr id="190" name="Google Shape;190;p33"/>
          <p:cNvSpPr/>
          <p:nvPr/>
        </p:nvSpPr>
        <p:spPr>
          <a:xfrm>
            <a:off x="1753840" y="2361400"/>
            <a:ext cx="1158600" cy="1093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3"/>
          <p:cNvSpPr/>
          <p:nvPr/>
        </p:nvSpPr>
        <p:spPr>
          <a:xfrm>
            <a:off x="122325" y="2423756"/>
            <a:ext cx="1341300" cy="8538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702148" y="2603440"/>
            <a:ext cx="1291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1-ви конв. слой</a:t>
            </a:r>
            <a:endParaRPr b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662604" y="2889061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16 филтъра с размер 3х3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158921" y="2399383"/>
            <a:ext cx="1291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Входен слой</a:t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04000" y="2602600"/>
            <a:ext cx="1158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Изображение 256х256</a:t>
            </a:r>
            <a:endParaRPr sz="10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 цветови канала</a:t>
            </a:r>
            <a:endParaRPr sz="100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 flipH="1">
            <a:off x="1515967" y="2907989"/>
            <a:ext cx="161100" cy="600"/>
          </a:xfrm>
          <a:prstGeom prst="curvedConnector3">
            <a:avLst>
              <a:gd name="adj1" fmla="val -22115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3"/>
          <p:cNvSpPr/>
          <p:nvPr/>
        </p:nvSpPr>
        <p:spPr>
          <a:xfrm>
            <a:off x="3186621" y="2394518"/>
            <a:ext cx="1158600" cy="1093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3134929" y="2636559"/>
            <a:ext cx="1291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2-ри конв. слой</a:t>
            </a:r>
            <a:endParaRPr b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3095386" y="2922179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32 филтъра с размер 3х3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4561896" y="2394518"/>
            <a:ext cx="1158600" cy="1093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4510204" y="2636559"/>
            <a:ext cx="1291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3-ти конв. слой</a:t>
            </a:r>
            <a:endParaRPr b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4470661" y="2922179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64 филтъра с размер 3х3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5937172" y="2394518"/>
            <a:ext cx="1158600" cy="1093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5885479" y="2636559"/>
            <a:ext cx="1291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4-ти конв. слой</a:t>
            </a:r>
            <a:endParaRPr b="1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5845936" y="2922179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128 филтъра с размер 3х3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7362325" y="1971176"/>
            <a:ext cx="479700" cy="305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7362325" y="2357376"/>
            <a:ext cx="479700" cy="305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7370150" y="2743576"/>
            <a:ext cx="479700" cy="305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7370150" y="3434576"/>
            <a:ext cx="479700" cy="305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8232825" y="2550699"/>
            <a:ext cx="760800" cy="66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7967621" y="2705808"/>
            <a:ext cx="12912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Изход</a:t>
            </a:r>
            <a:endParaRPr b="1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12" name="Google Shape;212;p33"/>
          <p:cNvCxnSpPr/>
          <p:nvPr/>
        </p:nvCxnSpPr>
        <p:spPr>
          <a:xfrm flipH="1">
            <a:off x="2963767" y="2907989"/>
            <a:ext cx="161100" cy="600"/>
          </a:xfrm>
          <a:prstGeom prst="curvedConnector3">
            <a:avLst>
              <a:gd name="adj1" fmla="val -22115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33"/>
          <p:cNvCxnSpPr/>
          <p:nvPr/>
        </p:nvCxnSpPr>
        <p:spPr>
          <a:xfrm flipH="1">
            <a:off x="4335367" y="2907989"/>
            <a:ext cx="161100" cy="600"/>
          </a:xfrm>
          <a:prstGeom prst="curvedConnector3">
            <a:avLst>
              <a:gd name="adj1" fmla="val -22115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3"/>
          <p:cNvCxnSpPr/>
          <p:nvPr/>
        </p:nvCxnSpPr>
        <p:spPr>
          <a:xfrm rot="5400000">
            <a:off x="7029850" y="2406276"/>
            <a:ext cx="398400" cy="207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3"/>
          <p:cNvCxnSpPr/>
          <p:nvPr/>
        </p:nvCxnSpPr>
        <p:spPr>
          <a:xfrm flipH="1">
            <a:off x="5706967" y="2907989"/>
            <a:ext cx="161100" cy="600"/>
          </a:xfrm>
          <a:prstGeom prst="curvedConnector3">
            <a:avLst>
              <a:gd name="adj1" fmla="val -22115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3"/>
          <p:cNvCxnSpPr/>
          <p:nvPr/>
        </p:nvCxnSpPr>
        <p:spPr>
          <a:xfrm flipH="1">
            <a:off x="7131730" y="2815414"/>
            <a:ext cx="161100" cy="600"/>
          </a:xfrm>
          <a:prstGeom prst="curvedConnector3">
            <a:avLst>
              <a:gd name="adj1" fmla="val -22115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3"/>
          <p:cNvCxnSpPr/>
          <p:nvPr/>
        </p:nvCxnSpPr>
        <p:spPr>
          <a:xfrm rot="5400000" flipH="1">
            <a:off x="7071863" y="3100063"/>
            <a:ext cx="322200" cy="225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3"/>
          <p:cNvCxnSpPr>
            <a:stCxn id="206" idx="0"/>
          </p:cNvCxnSpPr>
          <p:nvPr/>
        </p:nvCxnSpPr>
        <p:spPr>
          <a:xfrm>
            <a:off x="7842025" y="2123876"/>
            <a:ext cx="322500" cy="41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3"/>
          <p:cNvCxnSpPr/>
          <p:nvPr/>
        </p:nvCxnSpPr>
        <p:spPr>
          <a:xfrm>
            <a:off x="7927500" y="2624800"/>
            <a:ext cx="217200" cy="1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3"/>
          <p:cNvCxnSpPr>
            <a:stCxn id="209" idx="0"/>
          </p:cNvCxnSpPr>
          <p:nvPr/>
        </p:nvCxnSpPr>
        <p:spPr>
          <a:xfrm rot="10800000" flipH="1">
            <a:off x="7849850" y="3207176"/>
            <a:ext cx="2751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3"/>
          <p:cNvCxnSpPr>
            <a:stCxn id="211" idx="1"/>
          </p:cNvCxnSpPr>
          <p:nvPr/>
        </p:nvCxnSpPr>
        <p:spPr>
          <a:xfrm>
            <a:off x="7967621" y="2882958"/>
            <a:ext cx="206700" cy="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3"/>
          <p:cNvSpPr txBox="1"/>
          <p:nvPr/>
        </p:nvSpPr>
        <p:spPr>
          <a:xfrm rot="-5400000">
            <a:off x="986552" y="3361300"/>
            <a:ext cx="5562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{</a:t>
            </a:r>
            <a:endParaRPr sz="63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844379" y="3827736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 pooling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3x3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 rot="-5400000">
            <a:off x="2551527" y="3356125"/>
            <a:ext cx="5562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{</a:t>
            </a:r>
            <a:endParaRPr sz="63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2409354" y="3822561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 pooling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3x3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3999327" y="3356125"/>
            <a:ext cx="5562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{</a:t>
            </a:r>
            <a:endParaRPr sz="63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3857154" y="3822561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 pooling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2x2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 rot="-5400000">
            <a:off x="5370927" y="3356125"/>
            <a:ext cx="5562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{</a:t>
            </a:r>
            <a:endParaRPr sz="63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228754" y="3822561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 pooling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2x2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 rot="-5400000">
            <a:off x="6666327" y="3356125"/>
            <a:ext cx="5562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{</a:t>
            </a:r>
            <a:endParaRPr sz="63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524154" y="3822561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Max pooling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2x2</a:t>
            </a: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2" name="Google Shape;232;p33"/>
          <p:cNvSpPr/>
          <p:nvPr/>
        </p:nvSpPr>
        <p:spPr>
          <a:xfrm rot="5400000">
            <a:off x="7443750" y="1599325"/>
            <a:ext cx="322500" cy="20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6917652" y="1006500"/>
            <a:ext cx="13413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Flatten into fully-connected </a:t>
            </a:r>
            <a:endParaRPr sz="1200" dirty="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ctrTitle"/>
          </p:nvPr>
        </p:nvSpPr>
        <p:spPr>
          <a:xfrm>
            <a:off x="1076050" y="540475"/>
            <a:ext cx="68811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Дейтасет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Chest X-Ray Images (Pneumonia) - Kaggle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643063"/>
            <a:ext cx="56388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>
            <a:spLocks noGrp="1"/>
          </p:cNvSpPr>
          <p:nvPr>
            <p:ph type="subTitle" idx="4294967295"/>
          </p:nvPr>
        </p:nvSpPr>
        <p:spPr>
          <a:xfrm>
            <a:off x="1899450" y="3730000"/>
            <a:ext cx="50961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Рентгенови снимки на деца от 0 до 5г. </a:t>
            </a:r>
            <a:endParaRPr/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Изображенията са подредени в 3 директории - train, test и val</a:t>
            </a:r>
            <a:endParaRPr/>
          </a:p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Наборът от данни е изчистен от “некачествени” рентгенови снимки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ctrTitle"/>
          </p:nvPr>
        </p:nvSpPr>
        <p:spPr>
          <a:xfrm>
            <a:off x="1076050" y="540475"/>
            <a:ext cx="68811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Дейтасет</a:t>
            </a: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Chest X-Ray Images (Pneumonia) - Kaggle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175" y="1743950"/>
            <a:ext cx="3618825" cy="29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36"/>
          <p:cNvCxnSpPr/>
          <p:nvPr/>
        </p:nvCxnSpPr>
        <p:spPr>
          <a:xfrm>
            <a:off x="3782500" y="1747950"/>
            <a:ext cx="0" cy="164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36"/>
          <p:cNvSpPr txBox="1">
            <a:spLocks noGrp="1"/>
          </p:cNvSpPr>
          <p:nvPr>
            <p:ph type="ctrTitle"/>
          </p:nvPr>
        </p:nvSpPr>
        <p:spPr>
          <a:xfrm>
            <a:off x="-1446975" y="1965800"/>
            <a:ext cx="51336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Трениране </a:t>
            </a:r>
            <a:endParaRPr sz="2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на невронната мрежа</a:t>
            </a:r>
            <a:endParaRPr sz="2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253" name="Google Shape;253;p36"/>
          <p:cNvSpPr txBox="1">
            <a:spLocks noGrp="1"/>
          </p:cNvSpPr>
          <p:nvPr>
            <p:ph type="subTitle" idx="4294967295"/>
          </p:nvPr>
        </p:nvSpPr>
        <p:spPr>
          <a:xfrm>
            <a:off x="3919350" y="1559825"/>
            <a:ext cx="4442400" cy="2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Избрани са 10 епохи за трениране на модела, като изображенията се подават на партиди от 32 изображения.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Запазва се най-добратата епоха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Използва се техника за намаляване на темпото на обучение при достигане на плато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Loss функция - binary crossentropy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Оптимизатор RMSprop с learning rate 0.0001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89F58-DE7C-A041-8BB2-2310D6A6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0"/>
            <a:ext cx="71519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270</Words>
  <Application>Microsoft Macintosh PowerPoint</Application>
  <PresentationFormat>On-screen Show (16:9)</PresentationFormat>
  <Paragraphs>75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Roboto Condensed</vt:lpstr>
      <vt:lpstr>Exo 2</vt:lpstr>
      <vt:lpstr>Roboto Condensed Light</vt:lpstr>
      <vt:lpstr>Fira Sans Extra Condensed Medium</vt:lpstr>
      <vt:lpstr>Nunito Light</vt:lpstr>
      <vt:lpstr>Tech Newsletter XL by Slidesgo</vt:lpstr>
      <vt:lpstr>Диагностициране на пневмония по  рентгенови снимки</vt:lpstr>
      <vt:lpstr>Проблемът</vt:lpstr>
      <vt:lpstr>Причините</vt:lpstr>
      <vt:lpstr>Решението</vt:lpstr>
      <vt:lpstr>Архитектура на конволюционната невронна мрежа</vt:lpstr>
      <vt:lpstr>Дейтасет Chest X-Ray Images (Pneumonia) - Kaggle  </vt:lpstr>
      <vt:lpstr>Дейтасет Chest X-Ray Images (Pneumonia) - Kaggle  </vt:lpstr>
      <vt:lpstr>Трениране  на невронната мрежа  </vt:lpstr>
      <vt:lpstr>PowerPoint Presentation</vt:lpstr>
      <vt:lpstr>Резултати </vt:lpstr>
      <vt:lpstr>Демо  </vt:lpstr>
      <vt:lpstr>Бъдещо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Диагностициране на пневмония по  рентгенови снимки</dc:title>
  <cp:lastModifiedBy>Karolina Koleva</cp:lastModifiedBy>
  <cp:revision>2</cp:revision>
  <dcterms:modified xsi:type="dcterms:W3CDTF">2021-02-13T08:13:27Z</dcterms:modified>
</cp:coreProperties>
</file>