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5"/>
    <p:restoredTop sz="93211"/>
  </p:normalViewPr>
  <p:slideViewPr>
    <p:cSldViewPr snapToGrid="0">
      <p:cViewPr>
        <p:scale>
          <a:sx n="130" d="100"/>
          <a:sy n="130" d="100"/>
        </p:scale>
        <p:origin x="44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5140-AFBE-4478-9A39-C8E37917A9F4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1AD9F-95EA-4ACD-A826-DDC5B5D2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AD9F-95EA-4ACD-A826-DDC5B5D22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AD9F-95EA-4ACD-A826-DDC5B5D22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AD9F-95EA-4ACD-A826-DDC5B5D22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AD9F-95EA-4ACD-A826-DDC5B5D22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AD9F-95EA-4ACD-A826-DDC5B5D22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1AD9F-95EA-4ACD-A826-DDC5B5D22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7334-796C-438F-BD79-5C7EBF8D448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4F33-75BA-4358-95E4-C5DA3344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6046"/>
            <a:ext cx="9144000" cy="2387600"/>
          </a:xfrm>
        </p:spPr>
        <p:txBody>
          <a:bodyPr/>
          <a:lstStyle/>
          <a:p>
            <a:r>
              <a:rPr lang="en-US" dirty="0"/>
              <a:t>Detect Simpson’s Paradox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5721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9E4CD6A-ABAF-6D44-A3E9-ACAF99A09806}"/>
              </a:ext>
            </a:extLst>
          </p:cNvPr>
          <p:cNvSpPr/>
          <p:nvPr/>
        </p:nvSpPr>
        <p:spPr>
          <a:xfrm>
            <a:off x="4965288" y="639276"/>
            <a:ext cx="2585886" cy="210872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D1AA0-2DF4-9B40-98BC-53C1FB28AE15}"/>
              </a:ext>
            </a:extLst>
          </p:cNvPr>
          <p:cNvSpPr txBox="1"/>
          <p:nvPr/>
        </p:nvSpPr>
        <p:spPr>
          <a:xfrm>
            <a:off x="5732203" y="1193472"/>
            <a:ext cx="1052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4E152-B21F-9643-BDB8-2882E52D05C7}"/>
              </a:ext>
            </a:extLst>
          </p:cNvPr>
          <p:cNvSpPr txBox="1"/>
          <p:nvPr/>
        </p:nvSpPr>
        <p:spPr>
          <a:xfrm rot="1634985">
            <a:off x="5463495" y="2197689"/>
            <a:ext cx="48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6004-798A-5642-AB9B-B655007CD440}"/>
              </a:ext>
            </a:extLst>
          </p:cNvPr>
          <p:cNvSpPr txBox="1"/>
          <p:nvPr/>
        </p:nvSpPr>
        <p:spPr>
          <a:xfrm rot="19697346">
            <a:off x="6561864" y="2193746"/>
            <a:ext cx="48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4616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2A5459-FEF3-48D6-8EA3-96C27772C6B1}"/>
              </a:ext>
            </a:extLst>
          </p:cNvPr>
          <p:cNvSpPr txBox="1">
            <a:spLocks/>
          </p:cNvSpPr>
          <p:nvPr/>
        </p:nvSpPr>
        <p:spPr>
          <a:xfrm>
            <a:off x="1372936" y="1819341"/>
            <a:ext cx="5725953" cy="415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Upload File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Auto Detect</a:t>
            </a:r>
          </a:p>
          <a:p>
            <a:r>
              <a:rPr lang="en-US" dirty="0"/>
              <a:t>Interactive with Scatterplot</a:t>
            </a:r>
          </a:p>
          <a:p>
            <a:r>
              <a:rPr lang="en-US" dirty="0"/>
              <a:t>Interactive with Table</a:t>
            </a:r>
          </a:p>
        </p:txBody>
      </p:sp>
    </p:spTree>
    <p:extLst>
      <p:ext uri="{BB962C8B-B14F-4D97-AF65-F5344CB8AC3E}">
        <p14:creationId xmlns:p14="http://schemas.microsoft.com/office/powerpoint/2010/main" val="16587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6ED2E4-F4A0-9142-B416-7A8EBB5E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76" y="1602491"/>
            <a:ext cx="5695302" cy="4144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42" y="1616055"/>
            <a:ext cx="5203092" cy="4935816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“Choose File”: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select a data file from your local disk</a:t>
            </a:r>
            <a:r>
              <a:rPr lang="en-US" dirty="0"/>
              <a:t>.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Select type:</a:t>
            </a:r>
            <a:r>
              <a:rPr lang="en-US" dirty="0"/>
              <a:t> regression/rate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Adjust weights: </a:t>
            </a:r>
            <a:r>
              <a:rPr lang="en-US" sz="2400" dirty="0"/>
              <a:t>set weights for individual records and views. You should set the weights to 100% totally and name the setting.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“Upload”: </a:t>
            </a:r>
            <a:r>
              <a:rPr lang="en-US" sz="2400" dirty="0"/>
              <a:t>upload the data file to the web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E2265-7A24-41AF-A3D5-448E3981288B}"/>
              </a:ext>
            </a:extLst>
          </p:cNvPr>
          <p:cNvSpPr/>
          <p:nvPr/>
        </p:nvSpPr>
        <p:spPr>
          <a:xfrm>
            <a:off x="6280630" y="1665823"/>
            <a:ext cx="407579" cy="1665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B0AE8B-F4C0-3C49-AFCD-75C84B750592}"/>
              </a:ext>
            </a:extLst>
          </p:cNvPr>
          <p:cNvSpPr/>
          <p:nvPr/>
        </p:nvSpPr>
        <p:spPr>
          <a:xfrm>
            <a:off x="6208971" y="1188217"/>
            <a:ext cx="407579" cy="39018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56B3D2-2FA3-E14F-908F-90E66C990D95}"/>
              </a:ext>
            </a:extLst>
          </p:cNvPr>
          <p:cNvSpPr/>
          <p:nvPr/>
        </p:nvSpPr>
        <p:spPr>
          <a:xfrm>
            <a:off x="7383925" y="1832369"/>
            <a:ext cx="3883843" cy="10091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F06E8A-B0B1-DD48-9E01-8940A14D7160}"/>
              </a:ext>
            </a:extLst>
          </p:cNvPr>
          <p:cNvSpPr/>
          <p:nvPr/>
        </p:nvSpPr>
        <p:spPr>
          <a:xfrm>
            <a:off x="9122056" y="1856291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95AD83-5289-FE45-AF15-45C50A9C1B29}"/>
              </a:ext>
            </a:extLst>
          </p:cNvPr>
          <p:cNvSpPr/>
          <p:nvPr/>
        </p:nvSpPr>
        <p:spPr>
          <a:xfrm>
            <a:off x="7069394" y="1222951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A8720C-3CB9-9640-B389-1CAE0013639C}"/>
              </a:ext>
            </a:extLst>
          </p:cNvPr>
          <p:cNvSpPr/>
          <p:nvPr/>
        </p:nvSpPr>
        <p:spPr>
          <a:xfrm>
            <a:off x="7069394" y="1676599"/>
            <a:ext cx="304700" cy="1557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D90F73-059C-5645-891F-3E50405ED6B0}"/>
              </a:ext>
            </a:extLst>
          </p:cNvPr>
          <p:cNvSpPr/>
          <p:nvPr/>
        </p:nvSpPr>
        <p:spPr>
          <a:xfrm>
            <a:off x="6275471" y="1863784"/>
            <a:ext cx="515073" cy="183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707E5-D060-D242-885F-347D6D56E847}"/>
              </a:ext>
            </a:extLst>
          </p:cNvPr>
          <p:cNvSpPr/>
          <p:nvPr/>
        </p:nvSpPr>
        <p:spPr>
          <a:xfrm>
            <a:off x="6832278" y="1885563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92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E470B-5A17-484B-929D-C5F5713BA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50" y="1383308"/>
            <a:ext cx="6024074" cy="402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42" y="1616055"/>
            <a:ext cx="5203092" cy="4935816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“Linear Layout”: </a:t>
            </a:r>
            <a:r>
              <a:rPr lang="en-US" sz="2400" dirty="0"/>
              <a:t>bivariate matrix </a:t>
            </a:r>
            <a:r>
              <a:rPr lang="en-US" sz="2400" dirty="0" err="1"/>
              <a:t>heatmaps</a:t>
            </a:r>
            <a:r>
              <a:rPr lang="en-US" sz="2400" dirty="0"/>
              <a:t> will shown.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Select </a:t>
            </a:r>
            <a:r>
              <a:rPr lang="en-US" sz="2400" dirty="0"/>
              <a:t>bivariate color scheme for bivariate matrix </a:t>
            </a:r>
            <a:r>
              <a:rPr lang="en-US" sz="2400" dirty="0" err="1"/>
              <a:t>heatmaps</a:t>
            </a:r>
            <a:endParaRPr lang="en-US" sz="2400" dirty="0"/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</a:t>
            </a:r>
            <a:r>
              <a:rPr lang="en-US" sz="2400" dirty="0"/>
              <a:t> a cell of the bivariate color legend to filter the unmatched colored cells in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C00000"/>
                </a:solidFill>
              </a:rPr>
              <a:t>Double Click </a:t>
            </a:r>
            <a:r>
              <a:rPr lang="en-US" sz="2400" dirty="0"/>
              <a:t>release the filtering.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</a:t>
            </a:r>
            <a:r>
              <a:rPr lang="en-US" sz="2400" dirty="0"/>
              <a:t>a cell of Bivariate matrix </a:t>
            </a:r>
            <a:r>
              <a:rPr lang="en-US" sz="2400" dirty="0" err="1"/>
              <a:t>heatmaps</a:t>
            </a:r>
            <a:r>
              <a:rPr lang="en-US" sz="2400" dirty="0"/>
              <a:t> to show the detail in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B0AE8B-F4C0-3C49-AFCD-75C84B750592}"/>
              </a:ext>
            </a:extLst>
          </p:cNvPr>
          <p:cNvSpPr/>
          <p:nvPr/>
        </p:nvSpPr>
        <p:spPr>
          <a:xfrm>
            <a:off x="7241917" y="993126"/>
            <a:ext cx="407579" cy="39018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F06E8A-B0B1-DD48-9E01-8940A14D7160}"/>
              </a:ext>
            </a:extLst>
          </p:cNvPr>
          <p:cNvSpPr/>
          <p:nvPr/>
        </p:nvSpPr>
        <p:spPr>
          <a:xfrm>
            <a:off x="8227320" y="3349646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95AD83-5289-FE45-AF15-45C50A9C1B29}"/>
              </a:ext>
            </a:extLst>
          </p:cNvPr>
          <p:cNvSpPr/>
          <p:nvPr/>
        </p:nvSpPr>
        <p:spPr>
          <a:xfrm>
            <a:off x="10920152" y="3681785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A8720C-3CB9-9640-B389-1CAE0013639C}"/>
              </a:ext>
            </a:extLst>
          </p:cNvPr>
          <p:cNvSpPr/>
          <p:nvPr/>
        </p:nvSpPr>
        <p:spPr>
          <a:xfrm>
            <a:off x="7226709" y="1383308"/>
            <a:ext cx="422787" cy="1505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D90F73-059C-5645-891F-3E50405ED6B0}"/>
              </a:ext>
            </a:extLst>
          </p:cNvPr>
          <p:cNvSpPr/>
          <p:nvPr/>
        </p:nvSpPr>
        <p:spPr>
          <a:xfrm>
            <a:off x="6094829" y="1703154"/>
            <a:ext cx="607669" cy="194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707E5-D060-D242-885F-347D6D56E847}"/>
              </a:ext>
            </a:extLst>
          </p:cNvPr>
          <p:cNvSpPr/>
          <p:nvPr/>
        </p:nvSpPr>
        <p:spPr>
          <a:xfrm>
            <a:off x="6733078" y="1489599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D8A122-F6C3-F64B-982F-405B534139FC}"/>
              </a:ext>
            </a:extLst>
          </p:cNvPr>
          <p:cNvSpPr/>
          <p:nvPr/>
        </p:nvSpPr>
        <p:spPr>
          <a:xfrm>
            <a:off x="8850462" y="4424120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50FEA7-E53F-1C42-958A-8EA181AAB161}"/>
              </a:ext>
            </a:extLst>
          </p:cNvPr>
          <p:cNvSpPr/>
          <p:nvPr/>
        </p:nvSpPr>
        <p:spPr>
          <a:xfrm>
            <a:off x="6275805" y="2655226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9AC90-B19C-6745-AE36-1201829F1FEB}"/>
              </a:ext>
            </a:extLst>
          </p:cNvPr>
          <p:cNvSpPr/>
          <p:nvPr/>
        </p:nvSpPr>
        <p:spPr>
          <a:xfrm>
            <a:off x="6275804" y="2392908"/>
            <a:ext cx="242983" cy="1929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01C8-A41A-F845-8793-1B98ED24C342}"/>
              </a:ext>
            </a:extLst>
          </p:cNvPr>
          <p:cNvSpPr/>
          <p:nvPr/>
        </p:nvSpPr>
        <p:spPr>
          <a:xfrm>
            <a:off x="7360343" y="2903330"/>
            <a:ext cx="242983" cy="1929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C398EC-671D-6A44-8E31-1DFED68C64A9}"/>
              </a:ext>
            </a:extLst>
          </p:cNvPr>
          <p:cNvSpPr/>
          <p:nvPr/>
        </p:nvSpPr>
        <p:spPr>
          <a:xfrm>
            <a:off x="7209898" y="2999906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184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A94C1D-7833-DE49-A0A4-273BCAE5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64" y="1383308"/>
            <a:ext cx="5991494" cy="3903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42" y="1616055"/>
            <a:ext cx="5203092" cy="4935816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Adjust </a:t>
            </a:r>
            <a:r>
              <a:rPr lang="en-US" sz="2400" dirty="0"/>
              <a:t>the threshold of correlation.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Select </a:t>
            </a:r>
            <a:r>
              <a:rPr lang="en-US" sz="2400" dirty="0"/>
              <a:t>SP-related weights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“AutoDetect”:</a:t>
            </a:r>
            <a:r>
              <a:rPr lang="en-US" sz="2400" dirty="0"/>
              <a:t> detect the SP automatically and rank the views.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</a:t>
            </a:r>
            <a:r>
              <a:rPr lang="en-US" sz="2400" dirty="0"/>
              <a:t>a view in ranked views box to filter irrelevant components in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B0AE8B-F4C0-3C49-AFCD-75C84B750592}"/>
              </a:ext>
            </a:extLst>
          </p:cNvPr>
          <p:cNvSpPr/>
          <p:nvPr/>
        </p:nvSpPr>
        <p:spPr>
          <a:xfrm>
            <a:off x="6880451" y="1924026"/>
            <a:ext cx="407579" cy="39018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F06E8A-B0B1-DD48-9E01-8940A14D7160}"/>
              </a:ext>
            </a:extLst>
          </p:cNvPr>
          <p:cNvSpPr/>
          <p:nvPr/>
        </p:nvSpPr>
        <p:spPr>
          <a:xfrm>
            <a:off x="11272036" y="1966452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95AD83-5289-FE45-AF15-45C50A9C1B29}"/>
              </a:ext>
            </a:extLst>
          </p:cNvPr>
          <p:cNvSpPr/>
          <p:nvPr/>
        </p:nvSpPr>
        <p:spPr>
          <a:xfrm>
            <a:off x="8363765" y="3335018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A8720C-3CB9-9640-B389-1CAE0013639C}"/>
              </a:ext>
            </a:extLst>
          </p:cNvPr>
          <p:cNvSpPr/>
          <p:nvPr/>
        </p:nvSpPr>
        <p:spPr>
          <a:xfrm>
            <a:off x="10507197" y="2265968"/>
            <a:ext cx="422787" cy="1505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D90F73-059C-5645-891F-3E50405ED6B0}"/>
              </a:ext>
            </a:extLst>
          </p:cNvPr>
          <p:cNvSpPr/>
          <p:nvPr/>
        </p:nvSpPr>
        <p:spPr>
          <a:xfrm>
            <a:off x="10110921" y="1966452"/>
            <a:ext cx="1074977" cy="2995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707E5-D060-D242-885F-347D6D56E847}"/>
              </a:ext>
            </a:extLst>
          </p:cNvPr>
          <p:cNvSpPr/>
          <p:nvPr/>
        </p:nvSpPr>
        <p:spPr>
          <a:xfrm>
            <a:off x="10366365" y="1591364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D8A122-F6C3-F64B-982F-405B534139FC}"/>
              </a:ext>
            </a:extLst>
          </p:cNvPr>
          <p:cNvSpPr/>
          <p:nvPr/>
        </p:nvSpPr>
        <p:spPr>
          <a:xfrm>
            <a:off x="6746359" y="4884550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50FEA7-E53F-1C42-958A-8EA181AAB161}"/>
              </a:ext>
            </a:extLst>
          </p:cNvPr>
          <p:cNvSpPr/>
          <p:nvPr/>
        </p:nvSpPr>
        <p:spPr>
          <a:xfrm>
            <a:off x="10240830" y="2265968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11487-EEFB-DA41-9F12-7A7E5D4663B7}"/>
              </a:ext>
            </a:extLst>
          </p:cNvPr>
          <p:cNvSpPr/>
          <p:nvPr/>
        </p:nvSpPr>
        <p:spPr>
          <a:xfrm>
            <a:off x="11229713" y="1616054"/>
            <a:ext cx="490339" cy="8629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965B33-0DED-3342-8D26-449BA87ED976}"/>
              </a:ext>
            </a:extLst>
          </p:cNvPr>
          <p:cNvSpPr/>
          <p:nvPr/>
        </p:nvSpPr>
        <p:spPr>
          <a:xfrm>
            <a:off x="11044152" y="3737196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854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80A8A6-6337-0747-AF19-0DFC09808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30" y="1616054"/>
            <a:ext cx="3887076" cy="3905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42" y="1616055"/>
            <a:ext cx="5203092" cy="4935816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“Same Axis Range”: </a:t>
            </a:r>
            <a:r>
              <a:rPr lang="en-US" sz="2400" dirty="0"/>
              <a:t>use the same range for both axes. Otherwise, axes’ ranges use each corresponding attributes’ data range.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B0AE8B-F4C0-3C49-AFCD-75C84B750592}"/>
              </a:ext>
            </a:extLst>
          </p:cNvPr>
          <p:cNvSpPr/>
          <p:nvPr/>
        </p:nvSpPr>
        <p:spPr>
          <a:xfrm>
            <a:off x="6880451" y="1924026"/>
            <a:ext cx="407579" cy="39018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D90F73-059C-5645-891F-3E50405ED6B0}"/>
              </a:ext>
            </a:extLst>
          </p:cNvPr>
          <p:cNvSpPr/>
          <p:nvPr/>
        </p:nvSpPr>
        <p:spPr>
          <a:xfrm>
            <a:off x="7220181" y="1630295"/>
            <a:ext cx="1074977" cy="2995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05CF7A-DF33-5C4C-80B1-FC5FE8F74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91" y="1591364"/>
            <a:ext cx="6249862" cy="357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42" y="1616055"/>
            <a:ext cx="5203092" cy="4935816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</a:t>
            </a:r>
            <a:r>
              <a:rPr lang="en-US" sz="2400" dirty="0"/>
              <a:t>the header to sort the table.</a:t>
            </a:r>
          </a:p>
          <a:p>
            <a:pPr marL="514350" indent="-514350">
              <a:buClr>
                <a:srgbClr val="C00000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Click </a:t>
            </a:r>
            <a:r>
              <a:rPr lang="en-US" sz="2400" dirty="0"/>
              <a:t>a row to highlight the corresponding information in </a:t>
            </a: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C00000"/>
                </a:solidFill>
              </a:rPr>
              <a:t> C</a:t>
            </a:r>
            <a:r>
              <a:rPr lang="en-US" sz="2400" dirty="0"/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B0AE8B-F4C0-3C49-AFCD-75C84B750592}"/>
              </a:ext>
            </a:extLst>
          </p:cNvPr>
          <p:cNvSpPr/>
          <p:nvPr/>
        </p:nvSpPr>
        <p:spPr>
          <a:xfrm>
            <a:off x="6715714" y="4133179"/>
            <a:ext cx="407579" cy="39018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95AD83-5289-FE45-AF15-45C50A9C1B29}"/>
              </a:ext>
            </a:extLst>
          </p:cNvPr>
          <p:cNvSpPr/>
          <p:nvPr/>
        </p:nvSpPr>
        <p:spPr>
          <a:xfrm>
            <a:off x="7288030" y="2547546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A8720C-3CB9-9640-B389-1CAE0013639C}"/>
              </a:ext>
            </a:extLst>
          </p:cNvPr>
          <p:cNvSpPr/>
          <p:nvPr/>
        </p:nvSpPr>
        <p:spPr>
          <a:xfrm>
            <a:off x="6692902" y="4523360"/>
            <a:ext cx="430391" cy="2157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D90F73-059C-5645-891F-3E50405ED6B0}"/>
              </a:ext>
            </a:extLst>
          </p:cNvPr>
          <p:cNvSpPr/>
          <p:nvPr/>
        </p:nvSpPr>
        <p:spPr>
          <a:xfrm>
            <a:off x="5779946" y="4837470"/>
            <a:ext cx="6200707" cy="1474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707E5-D060-D242-885F-347D6D56E847}"/>
              </a:ext>
            </a:extLst>
          </p:cNvPr>
          <p:cNvSpPr/>
          <p:nvPr/>
        </p:nvSpPr>
        <p:spPr>
          <a:xfrm>
            <a:off x="5323212" y="4837470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D8A122-F6C3-F64B-982F-405B534139FC}"/>
              </a:ext>
            </a:extLst>
          </p:cNvPr>
          <p:cNvSpPr/>
          <p:nvPr/>
        </p:nvSpPr>
        <p:spPr>
          <a:xfrm>
            <a:off x="10604665" y="3039737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ABE666-5327-444A-AF5D-B6F447FC114D}"/>
              </a:ext>
            </a:extLst>
          </p:cNvPr>
          <p:cNvSpPr/>
          <p:nvPr/>
        </p:nvSpPr>
        <p:spPr>
          <a:xfrm>
            <a:off x="8651932" y="4097423"/>
            <a:ext cx="407579" cy="40217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84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262</Words>
  <Application>Microsoft Macintosh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Apple Chancery</vt:lpstr>
      <vt:lpstr>Arial</vt:lpstr>
      <vt:lpstr>Calibri</vt:lpstr>
      <vt:lpstr>Calibri Light</vt:lpstr>
      <vt:lpstr>Office Theme</vt:lpstr>
      <vt:lpstr>Detect Simpson’s Paradox</vt:lpstr>
      <vt:lpstr>Contents</vt:lpstr>
      <vt:lpstr>Upload File</vt:lpstr>
      <vt:lpstr>Data Analysis</vt:lpstr>
      <vt:lpstr>Auto Detect</vt:lpstr>
      <vt:lpstr>Interact with Scatterplot</vt:lpstr>
      <vt:lpstr>Interact with Table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Grader System</dc:title>
  <dc:creator>PCB-Zeus</dc:creator>
  <cp:lastModifiedBy>Xu, Chenguang</cp:lastModifiedBy>
  <cp:revision>304</cp:revision>
  <dcterms:created xsi:type="dcterms:W3CDTF">2017-05-17T18:01:46Z</dcterms:created>
  <dcterms:modified xsi:type="dcterms:W3CDTF">2019-03-06T20:37:01Z</dcterms:modified>
</cp:coreProperties>
</file>