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Varela Round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VarelaRoun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32175" y="1053900"/>
            <a:ext cx="20547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6594" l="13759" r="22655" t="0"/>
          <a:stretch/>
        </p:blipFill>
        <p:spPr>
          <a:xfrm>
            <a:off x="0" y="0"/>
            <a:ext cx="93367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408095" y="23764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new in HTML5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1525" y="4749800"/>
            <a:ext cx="24072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By Peter Wilson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 I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Video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Controls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Canvas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canvas</a:t>
            </a:r>
            <a:r>
              <a:rPr lang="en">
                <a:solidFill>
                  <a:srgbClr val="FF0000"/>
                </a:solidFill>
              </a:rPr>
              <a:t> id</a:t>
            </a:r>
            <a:r>
              <a:rPr lang="en">
                <a:solidFill>
                  <a:srgbClr val="0000CD"/>
                </a:solidFill>
              </a:rPr>
              <a:t>="myCanvas"</a:t>
            </a:r>
            <a:r>
              <a:rPr lang="en">
                <a:solidFill>
                  <a:srgbClr val="FF0000"/>
                </a:solidFill>
              </a:rPr>
              <a:t> width</a:t>
            </a:r>
            <a:r>
              <a:rPr lang="en">
                <a:solidFill>
                  <a:srgbClr val="0000CD"/>
                </a:solidFill>
              </a:rPr>
              <a:t>="200"</a:t>
            </a:r>
            <a:r>
              <a:rPr lang="en">
                <a:solidFill>
                  <a:srgbClr val="FF0000"/>
                </a:solidFill>
              </a:rPr>
              <a:t> height</a:t>
            </a:r>
            <a:r>
              <a:rPr lang="en">
                <a:solidFill>
                  <a:srgbClr val="0000CD"/>
                </a:solidFill>
              </a:rPr>
              <a:t>="100"</a:t>
            </a:r>
            <a:r>
              <a:rPr lang="en">
                <a:solidFill>
                  <a:srgbClr val="FF0000"/>
                </a:solidFill>
              </a:rPr>
              <a:t> style</a:t>
            </a:r>
            <a:r>
              <a:rPr lang="en">
                <a:solidFill>
                  <a:srgbClr val="0000CD"/>
                </a:solidFill>
              </a:rPr>
              <a:t>="border:1px solid #000000;"&gt;&lt;</a:t>
            </a:r>
            <a:r>
              <a:rPr lang="en">
                <a:solidFill>
                  <a:srgbClr val="A52A2A"/>
                </a:solidFill>
              </a:rPr>
              <a:t>/canvas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scripte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CD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var</a:t>
            </a:r>
            <a:r>
              <a:rPr lang="en">
                <a:solidFill>
                  <a:schemeClr val="dk1"/>
                </a:solidFill>
              </a:rPr>
              <a:t> canv = document.getElementById(</a:t>
            </a:r>
            <a:r>
              <a:rPr lang="en">
                <a:solidFill>
                  <a:srgbClr val="A52A2A"/>
                </a:solidFill>
              </a:rPr>
              <a:t>"myCanvas"</a:t>
            </a:r>
            <a:r>
              <a:rPr lang="en">
                <a:solidFill>
                  <a:schemeClr val="dk1"/>
                </a:solidFill>
              </a:rPr>
              <a:t>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var</a:t>
            </a:r>
            <a:r>
              <a:rPr lang="en">
                <a:solidFill>
                  <a:schemeClr val="dk1"/>
                </a:solidFill>
              </a:rPr>
              <a:t> ctx = c.getContext(</a:t>
            </a:r>
            <a:r>
              <a:rPr lang="en">
                <a:solidFill>
                  <a:srgbClr val="A52A2A"/>
                </a:solidFill>
              </a:rPr>
              <a:t>"2d"</a:t>
            </a:r>
            <a:r>
              <a:rPr lang="en">
                <a:solidFill>
                  <a:schemeClr val="dk1"/>
                </a:solidFill>
              </a:rPr>
              <a:t>);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ctx.fillStyle = </a:t>
            </a:r>
            <a:r>
              <a:rPr lang="en">
                <a:solidFill>
                  <a:srgbClr val="A52A2A"/>
                </a:solidFill>
              </a:rPr>
              <a:t>"#FF0000"</a:t>
            </a:r>
            <a:r>
              <a:rPr lang="en">
                <a:solidFill>
                  <a:schemeClr val="dk1"/>
                </a:solidFill>
              </a:rPr>
              <a:t>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ctx.fillRect(0,0,150,75);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/scripte</a:t>
            </a:r>
            <a:r>
              <a:rPr lang="en">
                <a:solidFill>
                  <a:srgbClr val="0000CD"/>
                </a:solidFill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Assignment II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Canvas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</a:rPr>
              <a:t>Game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new in HTML5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!DOCTYPE</a:t>
            </a:r>
            <a:r>
              <a:rPr lang="en" sz="1400">
                <a:solidFill>
                  <a:srgbClr val="FF0000"/>
                </a:solidFill>
              </a:rPr>
              <a:t> HTML PUBLIC "-//W3C//DTD HTML 4.01 Transitional//EN" "http://www.w3.org/TR/html4/loose.dtd"</a:t>
            </a:r>
            <a:r>
              <a:rPr lang="en" sz="1400">
                <a:solidFill>
                  <a:srgbClr val="0000CD"/>
                </a:solidFill>
              </a:rPr>
              <a:t>&gt; 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html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head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meta</a:t>
            </a:r>
            <a:r>
              <a:rPr lang="en" sz="1400">
                <a:solidFill>
                  <a:srgbClr val="FF0000"/>
                </a:solidFill>
              </a:rPr>
              <a:t> http-equiv</a:t>
            </a:r>
            <a:r>
              <a:rPr lang="en" sz="1400">
                <a:solidFill>
                  <a:srgbClr val="0000CD"/>
                </a:solidFill>
              </a:rPr>
              <a:t>="Content-Type"</a:t>
            </a:r>
            <a:r>
              <a:rPr lang="en" sz="1400">
                <a:solidFill>
                  <a:srgbClr val="FF0000"/>
                </a:solidFill>
              </a:rPr>
              <a:t> content</a:t>
            </a:r>
            <a:r>
              <a:rPr lang="en" sz="1400">
                <a:solidFill>
                  <a:srgbClr val="0000CD"/>
                </a:solidFill>
              </a:rPr>
              <a:t>="text/html;charset=utf-8"&gt;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title</a:t>
            </a:r>
            <a:r>
              <a:rPr lang="en" sz="1400">
                <a:solidFill>
                  <a:srgbClr val="0000CD"/>
                </a:solidFill>
              </a:rPr>
              <a:t>&gt;</a:t>
            </a:r>
            <a:r>
              <a:rPr i="1" lang="en" sz="1400">
                <a:solidFill>
                  <a:schemeClr val="dk1"/>
                </a:solidFill>
              </a:rPr>
              <a:t>Title of the document</a:t>
            </a: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/title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/head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body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chemeClr val="dk1"/>
                </a:solidFill>
              </a:rPr>
              <a:t>Content of the document......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/body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/html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CD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What is new in HTML5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!DOCTYPE</a:t>
            </a:r>
            <a:r>
              <a:rPr lang="en" sz="1400">
                <a:solidFill>
                  <a:srgbClr val="FF0000"/>
                </a:solidFill>
              </a:rPr>
              <a:t> html</a:t>
            </a:r>
            <a:r>
              <a:rPr lang="en" sz="1400">
                <a:solidFill>
                  <a:srgbClr val="0000CD"/>
                </a:solidFill>
              </a:rPr>
              <a:t>&gt; 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html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head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meta</a:t>
            </a:r>
            <a:r>
              <a:rPr lang="en" sz="1400">
                <a:solidFill>
                  <a:srgbClr val="FF0000"/>
                </a:solidFill>
              </a:rPr>
              <a:t> charset</a:t>
            </a:r>
            <a:r>
              <a:rPr lang="en" sz="1400">
                <a:solidFill>
                  <a:srgbClr val="0000CD"/>
                </a:solidFill>
              </a:rPr>
              <a:t>="UTF-8"&gt;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title</a:t>
            </a:r>
            <a:r>
              <a:rPr lang="en" sz="1400">
                <a:solidFill>
                  <a:srgbClr val="0000CD"/>
                </a:solidFill>
              </a:rPr>
              <a:t>&gt;</a:t>
            </a:r>
            <a:r>
              <a:rPr i="1" lang="en" sz="1400">
                <a:solidFill>
                  <a:schemeClr val="dk1"/>
                </a:solidFill>
              </a:rPr>
              <a:t>Title of the document</a:t>
            </a: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/title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/head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CD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body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Content of the document......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/body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CD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CD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/html</a:t>
            </a:r>
            <a:r>
              <a:rPr lang="en" sz="1400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CD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New semantic elements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header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	&lt;</a:t>
            </a:r>
            <a:r>
              <a:rPr lang="en">
                <a:solidFill>
                  <a:srgbClr val="A52A2A"/>
                </a:solidFill>
              </a:rPr>
              <a:t>nav</a:t>
            </a:r>
            <a:r>
              <a:rPr lang="en">
                <a:solidFill>
                  <a:srgbClr val="0000CD"/>
                </a:solidFill>
              </a:rPr>
              <a:t>&gt;&lt;</a:t>
            </a:r>
            <a:r>
              <a:rPr lang="en">
                <a:solidFill>
                  <a:srgbClr val="A52A2A"/>
                </a:solidFill>
              </a:rPr>
              <a:t>/nav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/header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section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	&lt;</a:t>
            </a:r>
            <a:r>
              <a:rPr lang="en">
                <a:solidFill>
                  <a:srgbClr val="A52A2A"/>
                </a:solidFill>
              </a:rPr>
              <a:t>article</a:t>
            </a:r>
            <a:r>
              <a:rPr lang="en">
                <a:solidFill>
                  <a:srgbClr val="0000CD"/>
                </a:solidFill>
              </a:rPr>
              <a:t>&gt;&lt;</a:t>
            </a:r>
            <a:r>
              <a:rPr lang="en">
                <a:solidFill>
                  <a:srgbClr val="A52A2A"/>
                </a:solidFill>
              </a:rPr>
              <a:t>/article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/section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section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figure</a:t>
            </a:r>
            <a:r>
              <a:rPr lang="en">
                <a:solidFill>
                  <a:srgbClr val="0000CD"/>
                </a:solidFill>
              </a:rPr>
              <a:t>&gt;&lt;</a:t>
            </a:r>
            <a:r>
              <a:rPr lang="en">
                <a:solidFill>
                  <a:srgbClr val="A52A2A"/>
                </a:solidFill>
              </a:rPr>
              <a:t>/figure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/section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&lt;</a:t>
            </a:r>
            <a:r>
              <a:rPr lang="en">
                <a:solidFill>
                  <a:srgbClr val="A52A2A"/>
                </a:solidFill>
              </a:rPr>
              <a:t>footer</a:t>
            </a:r>
            <a:r>
              <a:rPr lang="en">
                <a:solidFill>
                  <a:srgbClr val="0000CD"/>
                </a:solidFill>
              </a:rPr>
              <a:t>&gt;&lt;</a:t>
            </a:r>
            <a:r>
              <a:rPr lang="en">
                <a:solidFill>
                  <a:srgbClr val="A52A2A"/>
                </a:solidFill>
              </a:rPr>
              <a:t>/footer</a:t>
            </a:r>
            <a:r>
              <a:rPr lang="en">
                <a:solidFill>
                  <a:srgbClr val="0000CD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25" y="1266900"/>
            <a:ext cx="4762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New semantic elements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&lt;article&gt;   Defines an article in the document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&lt;aside&gt;    Defines content aside from the page content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&lt;bdi&gt;  Defines a part of text that might be formatted in a different direction from other text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&lt;details&gt;   Defines additional details that the user can view or hide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&lt;dialog&gt;    Defines a dialog box or window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&lt;figcaption&gt;   Defines a caption for a &lt;figure&gt; element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&lt;figure&gt;  Defines self-contained content, like illustrations, diagrams, photos, code listings, etc.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&lt;footer&gt;  Defines a footer for the document or a section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CD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New semantic elements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&lt;header&gt;  Defines a header for the document or a section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&lt;main&gt;  Defines the main content of a document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&lt;mark&gt;  Defines marked or highlighted text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&lt;menuitem&gt; Defines a command/menu item that the user can invoke from a popup menu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&lt;meter&gt;  Defines a scalar measurement within a known range (a gauge)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&lt;nav&gt;  Defines navigation links in the document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&lt;progress&gt;  Defines the progress of a task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&lt;rp&gt;  Defines what to show in browsers that do not support ruby annotations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&lt;rt&gt; Defines an explanation/pronunciation of characters (for East Asian typography)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CD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New semantic elements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&lt;ruby&gt;  Defines a ruby annotation (for East Asian typography)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&lt;section&gt;  Defines a section in the document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&lt;summary&gt;  Defines a visible heading for a &lt;details&gt; element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&lt;time&gt; Defines a date/time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&lt;rt&gt; Defines an explanation/pronunciation of characters (for East Asian typography)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&lt;ruby&gt; Defines a ruby annotation (for East Asian typography)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&lt;section&gt; Defines a section in the document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&lt;summary&gt; Defines a visible heading for a &lt;details&gt; element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&lt;time&gt; Defines a date/time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&lt;wbr&gt; a possible line break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CD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New media elements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&lt;audio&gt;  Defines sound or music content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&lt;embed&gt;  Defines containers for external applications (like plug-ins)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&lt;source&gt; Defines sources for &lt;video&gt; and &lt;audio&gt;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&lt;track&gt;  Defines tracks for &lt;video&gt; and &lt;audio&gt;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&lt;video&gt;  Defines video or movie content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CD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