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589DE-32C2-4E78-8A3B-A7CF41124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564" y="3067142"/>
            <a:ext cx="7766936" cy="1646302"/>
          </a:xfrm>
        </p:spPr>
        <p:txBody>
          <a:bodyPr/>
          <a:lstStyle/>
          <a:p>
            <a:pPr algn="ctr"/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Analysis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Interest</a:t>
            </a:r>
            <a:r>
              <a:rPr lang="fr-FR" dirty="0">
                <a:solidFill>
                  <a:schemeClr val="tx1"/>
                </a:solidFill>
              </a:rPr>
              <a:t> Rates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3600" dirty="0" err="1">
                <a:solidFill>
                  <a:schemeClr val="tx1"/>
                </a:solidFill>
              </a:rPr>
              <a:t>With</a:t>
            </a:r>
            <a:r>
              <a:rPr lang="fr-FR" sz="3600" dirty="0">
                <a:solidFill>
                  <a:schemeClr val="tx1"/>
                </a:solidFill>
              </a:rPr>
              <a:t> USD and CAD LIBORS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0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84CACC8-685B-406D-BC20-B54FC940B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"/>
          <a:stretch/>
        </p:blipFill>
        <p:spPr>
          <a:xfrm>
            <a:off x="1404730" y="395358"/>
            <a:ext cx="7624518" cy="314752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D9BEB95-7653-4136-AEC9-25A925684A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45"/>
          <a:stretch/>
        </p:blipFill>
        <p:spPr>
          <a:xfrm>
            <a:off x="954155" y="3957641"/>
            <a:ext cx="7968491" cy="290035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7F57C7B-8117-489B-A915-EAB0F4713B0F}"/>
              </a:ext>
            </a:extLst>
          </p:cNvPr>
          <p:cNvSpPr txBox="1"/>
          <p:nvPr/>
        </p:nvSpPr>
        <p:spPr>
          <a:xfrm>
            <a:off x="3664061" y="500696"/>
            <a:ext cx="296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For USD</a:t>
            </a:r>
            <a:endParaRPr lang="en-US" sz="28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756E27-D346-47FC-B28C-F5E385EDDEFD}"/>
              </a:ext>
            </a:extLst>
          </p:cNvPr>
          <p:cNvSpPr txBox="1"/>
          <p:nvPr/>
        </p:nvSpPr>
        <p:spPr>
          <a:xfrm>
            <a:off x="4185286" y="3696031"/>
            <a:ext cx="296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For CAD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3375A9-3C24-4AFB-92EC-7AB76EB97C6A}"/>
              </a:ext>
            </a:extLst>
          </p:cNvPr>
          <p:cNvSpPr/>
          <p:nvPr/>
        </p:nvSpPr>
        <p:spPr>
          <a:xfrm>
            <a:off x="48386" y="2409545"/>
            <a:ext cx="18115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the left 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day increments</a:t>
            </a: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the right: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days increments</a:t>
            </a:r>
          </a:p>
        </p:txBody>
      </p:sp>
    </p:spTree>
    <p:extLst>
      <p:ext uri="{BB962C8B-B14F-4D97-AF65-F5344CB8AC3E}">
        <p14:creationId xmlns:p14="http://schemas.microsoft.com/office/powerpoint/2010/main" val="202768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376ADBA-7DBC-4F0C-B386-6E72C2CD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1536517"/>
            <a:ext cx="4982817" cy="276823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7C66BD2-1D67-4AA2-83A2-3F0A2E05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31" y="1767877"/>
            <a:ext cx="5494682" cy="255656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F66582-EFDB-4D75-A87B-A691D400E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813" y="4354259"/>
            <a:ext cx="5181600" cy="2159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D001EE3-DA42-4EDF-99F9-DBB7BC7F5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90" y="4255053"/>
            <a:ext cx="5181601" cy="2159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F7314D-6059-4FFF-BF33-D8508C875B57}"/>
              </a:ext>
            </a:extLst>
          </p:cNvPr>
          <p:cNvSpPr/>
          <p:nvPr/>
        </p:nvSpPr>
        <p:spPr>
          <a:xfrm>
            <a:off x="667305" y="162663"/>
            <a:ext cx="428900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Component Analysis (PCA) is a data reduction technique and its goal is to summarize the correlations among a set of observed variables with a smaller set of linear combinations.</a:t>
            </a:r>
          </a:p>
        </p:txBody>
      </p:sp>
    </p:spTree>
    <p:extLst>
      <p:ext uri="{BB962C8B-B14F-4D97-AF65-F5344CB8AC3E}">
        <p14:creationId xmlns:p14="http://schemas.microsoft.com/office/powerpoint/2010/main" val="283396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C50EA17-F12E-4BA3-A12C-333377A2F4E3}"/>
              </a:ext>
            </a:extLst>
          </p:cNvPr>
          <p:cNvSpPr txBox="1"/>
          <p:nvPr/>
        </p:nvSpPr>
        <p:spPr>
          <a:xfrm>
            <a:off x="2878528" y="359702"/>
            <a:ext cx="5380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/>
              <a:t>Scaling</a:t>
            </a:r>
            <a:r>
              <a:rPr lang="fr-FR" sz="3600" b="1" dirty="0"/>
              <a:t> factor </a:t>
            </a:r>
            <a:r>
              <a:rPr lang="fr-FR" sz="3600" b="1" dirty="0" err="1"/>
              <a:t>between</a:t>
            </a:r>
            <a:r>
              <a:rPr lang="fr-FR" sz="3600" b="1" dirty="0"/>
              <a:t> </a:t>
            </a:r>
            <a:r>
              <a:rPr lang="fr-FR" sz="3600" b="1" dirty="0" err="1"/>
              <a:t>increments</a:t>
            </a:r>
            <a:endParaRPr lang="en-US" sz="36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829E04-58A5-4214-B0DA-FCBC09E68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5" y="2835963"/>
            <a:ext cx="5326455" cy="246200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F544F15-37A4-4AC8-8C16-839F67ABD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35964"/>
            <a:ext cx="5306457" cy="246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5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5713966-F695-42BC-A25C-2F191DC4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974" y="1653560"/>
            <a:ext cx="3904903" cy="5307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FFC776D-2950-43A0-84CF-BD430FEA5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17" y="1691293"/>
            <a:ext cx="3904903" cy="113925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77EE6F2-5F11-4F7C-B22E-B74EE9498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767" y="4195416"/>
            <a:ext cx="6390202" cy="266258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C3D2325-B012-4436-99DF-C575D2E53735}"/>
              </a:ext>
            </a:extLst>
          </p:cNvPr>
          <p:cNvSpPr txBox="1"/>
          <p:nvPr/>
        </p:nvSpPr>
        <p:spPr>
          <a:xfrm>
            <a:off x="2878528" y="333197"/>
            <a:ext cx="5380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Vasicek</a:t>
            </a:r>
            <a:r>
              <a:rPr lang="fr-FR" sz="2400" b="1" dirty="0"/>
              <a:t> model for </a:t>
            </a:r>
            <a:r>
              <a:rPr lang="fr-FR" sz="2400" b="1" dirty="0" err="1"/>
              <a:t>tenors</a:t>
            </a:r>
            <a:r>
              <a:rPr lang="fr-FR" sz="2400" b="1" dirty="0"/>
              <a:t> 1-month and 3 </a:t>
            </a:r>
            <a:r>
              <a:rPr lang="fr-FR" sz="2400" b="1" dirty="0" err="1"/>
              <a:t>months</a:t>
            </a:r>
            <a:r>
              <a:rPr lang="fr-FR" sz="2400" b="1" dirty="0"/>
              <a:t> (for USD </a:t>
            </a:r>
            <a:r>
              <a:rPr lang="fr-FR" sz="2400" b="1" dirty="0" err="1"/>
              <a:t>only</a:t>
            </a:r>
            <a:r>
              <a:rPr lang="fr-FR" sz="2400" b="1" dirty="0"/>
              <a:t>)</a:t>
            </a:r>
            <a:endParaRPr lang="en-US" sz="2400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D4BB25A-A6BA-459F-AAA4-628CFDA1C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17" y="3048000"/>
            <a:ext cx="5543550" cy="762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FF380EC-74F1-4CA7-9E9E-D43A9CF54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1" y="4322733"/>
            <a:ext cx="5543551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7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63B4F-0925-49BA-A93D-87EE8339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About the LIBOR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CFCDDC-BFFF-4FAB-9A00-1438DC673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7334" y="1270000"/>
            <a:ext cx="8596668" cy="3880773"/>
          </a:xfrm>
        </p:spPr>
        <p:txBody>
          <a:bodyPr vert="horz"/>
          <a:lstStyle/>
          <a:p>
            <a:pPr marL="0" indent="0">
              <a:buNone/>
            </a:pPr>
            <a:r>
              <a:rPr lang="en-US" dirty="0"/>
              <a:t>The London interbank offered rate represents the interest rate at which banks offer to lend funds to one another in the international interbank market for short-term loans.</a:t>
            </a:r>
          </a:p>
          <a:p>
            <a:pPr marL="0" indent="0">
              <a:buNone/>
            </a:pPr>
            <a:r>
              <a:rPr lang="fr-FR" dirty="0"/>
              <a:t>LIBOR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5 </a:t>
            </a:r>
            <a:r>
              <a:rPr lang="fr-FR" dirty="0" err="1"/>
              <a:t>currencies</a:t>
            </a:r>
            <a:r>
              <a:rPr lang="fr-FR" dirty="0"/>
              <a:t> :the US dollar (USD), euro (EUR), British pound (GBP), </a:t>
            </a:r>
            <a:r>
              <a:rPr lang="fr-FR" dirty="0" err="1"/>
              <a:t>Japanese</a:t>
            </a:r>
            <a:r>
              <a:rPr lang="fr-FR" dirty="0"/>
              <a:t> yen (JPY), and </a:t>
            </a:r>
            <a:r>
              <a:rPr lang="fr-FR" dirty="0" err="1"/>
              <a:t>Swiss</a:t>
            </a:r>
            <a:r>
              <a:rPr lang="fr-FR" dirty="0"/>
              <a:t> franc (CHF)</a:t>
            </a:r>
          </a:p>
          <a:p>
            <a:pPr marL="0" indent="0">
              <a:buNone/>
            </a:pPr>
            <a:r>
              <a:rPr lang="en-US" dirty="0"/>
              <a:t>The three-month U.S. dollar rate is the most commonly quoted rate and is referenced as the “current LIBOR rate”.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A55B8CA-5A2E-452E-85CC-57C28BE32D25}"/>
              </a:ext>
            </a:extLst>
          </p:cNvPr>
          <p:cNvSpPr txBox="1">
            <a:spLocks/>
          </p:cNvSpPr>
          <p:nvPr/>
        </p:nvSpPr>
        <p:spPr>
          <a:xfrm>
            <a:off x="571317" y="360680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err="1">
                <a:solidFill>
                  <a:schemeClr val="tx1"/>
                </a:solidFill>
              </a:rPr>
              <a:t>Getting</a:t>
            </a:r>
            <a:r>
              <a:rPr lang="fr-FR" b="1" dirty="0">
                <a:solidFill>
                  <a:schemeClr val="tx1"/>
                </a:solidFill>
              </a:rPr>
              <a:t> the LIBOR data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A792D1DC-6C6F-4E17-8B93-AFA2ED69C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185"/>
          <a:stretch/>
        </p:blipFill>
        <p:spPr>
          <a:xfrm>
            <a:off x="677334" y="4267201"/>
            <a:ext cx="3748459" cy="23368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18D994-7D0B-4D09-A2F9-B7425D7E77B2}"/>
              </a:ext>
            </a:extLst>
          </p:cNvPr>
          <p:cNvSpPr/>
          <p:nvPr/>
        </p:nvSpPr>
        <p:spPr>
          <a:xfrm>
            <a:off x="4531810" y="4142939"/>
            <a:ext cx="55663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Quantmod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package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designed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R.</a:t>
            </a: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rapid prototyping environment, with comprehensive tools for data management and visualization where quant traders can better explore and build trading models.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data concerning USD and CAD were downloaded from Federal reserve bank of St Louis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7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4ADC5D0-F884-4F06-AEC1-D0606A6E74BE}"/>
              </a:ext>
            </a:extLst>
          </p:cNvPr>
          <p:cNvSpPr txBox="1">
            <a:spLocks/>
          </p:cNvSpPr>
          <p:nvPr/>
        </p:nvSpPr>
        <p:spPr>
          <a:xfrm>
            <a:off x="505055" y="344243"/>
            <a:ext cx="5007849" cy="8613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b="1" dirty="0">
                <a:solidFill>
                  <a:schemeClr val="tx1"/>
                </a:solidFill>
              </a:rPr>
              <a:t>Plots of IR in </a:t>
            </a:r>
            <a:r>
              <a:rPr lang="fr-FR" sz="2800" b="1" dirty="0" err="1">
                <a:solidFill>
                  <a:schemeClr val="tx1"/>
                </a:solidFill>
              </a:rPr>
              <a:t>different</a:t>
            </a:r>
            <a:r>
              <a:rPr lang="fr-FR" sz="2800" b="1" dirty="0">
                <a:solidFill>
                  <a:schemeClr val="tx1"/>
                </a:solidFill>
              </a:rPr>
              <a:t> </a:t>
            </a:r>
            <a:r>
              <a:rPr lang="fr-FR" sz="2800" b="1" dirty="0" err="1">
                <a:solidFill>
                  <a:schemeClr val="tx1"/>
                </a:solidFill>
              </a:rPr>
              <a:t>tenors</a:t>
            </a:r>
            <a:r>
              <a:rPr lang="fr-FR" sz="2800" b="1" dirty="0">
                <a:solidFill>
                  <a:schemeClr val="tx1"/>
                </a:solidFill>
              </a:rPr>
              <a:t> and </a:t>
            </a:r>
            <a:r>
              <a:rPr lang="fr-FR" sz="2800" b="1" dirty="0" err="1">
                <a:solidFill>
                  <a:schemeClr val="tx1"/>
                </a:solidFill>
              </a:rPr>
              <a:t>their</a:t>
            </a:r>
            <a:r>
              <a:rPr lang="fr-FR" sz="2800" b="1" dirty="0">
                <a:solidFill>
                  <a:schemeClr val="tx1"/>
                </a:solidFill>
              </a:rPr>
              <a:t> 1-day and 30 </a:t>
            </a:r>
            <a:r>
              <a:rPr lang="fr-FR" sz="2800" b="1" dirty="0" err="1">
                <a:solidFill>
                  <a:schemeClr val="tx1"/>
                </a:solidFill>
              </a:rPr>
              <a:t>days</a:t>
            </a:r>
            <a:r>
              <a:rPr lang="fr-FR" sz="2800" b="1" dirty="0">
                <a:solidFill>
                  <a:schemeClr val="tx1"/>
                </a:solidFill>
              </a:rPr>
              <a:t> </a:t>
            </a:r>
            <a:r>
              <a:rPr lang="fr-FR" sz="2800" b="1" dirty="0" err="1">
                <a:solidFill>
                  <a:schemeClr val="tx1"/>
                </a:solidFill>
              </a:rPr>
              <a:t>increments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2907DD-85B0-4F4F-ABDC-2575CF01352B}"/>
              </a:ext>
            </a:extLst>
          </p:cNvPr>
          <p:cNvSpPr txBox="1"/>
          <p:nvPr/>
        </p:nvSpPr>
        <p:spPr>
          <a:xfrm>
            <a:off x="289891" y="1881534"/>
            <a:ext cx="580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remove a trend and make a time series stationary, we use the diff() method.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68910F2-E87C-4F50-9778-21271892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08" y="198784"/>
            <a:ext cx="6057901" cy="3365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C9A89D1-5F5D-4346-9B25-35D671FE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08" y="3564284"/>
            <a:ext cx="6057901" cy="32329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8BE4D25-9FFD-4464-8E9E-220C16EE6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3492500"/>
            <a:ext cx="5806108" cy="33655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E62D22A-3AA2-4CE2-9DF2-D98F45D98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91" y="2666375"/>
            <a:ext cx="5354662" cy="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8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5C74EF9-A1C9-4974-BB9F-8BC9C9E5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0" y="1779380"/>
            <a:ext cx="5938630" cy="32992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C9522A5-3486-4941-92D1-3EA996E9E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327" y="339863"/>
            <a:ext cx="5938630" cy="329923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0887782-7528-4B84-A71C-714D8AC42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39101"/>
            <a:ext cx="5721957" cy="306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7AEA712-EAFB-40AB-AD76-961FC522C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982318"/>
            <a:ext cx="10287000" cy="5715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316BE21-C19B-49B3-A778-B4AD1DF6F2E2}"/>
              </a:ext>
            </a:extLst>
          </p:cNvPr>
          <p:cNvSpPr txBox="1"/>
          <p:nvPr/>
        </p:nvSpPr>
        <p:spPr>
          <a:xfrm>
            <a:off x="4359964" y="344556"/>
            <a:ext cx="296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For USD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862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D56540D-BD4D-4E0F-BC42-8D61B1B10AA8}"/>
              </a:ext>
            </a:extLst>
          </p:cNvPr>
          <p:cNvSpPr txBox="1"/>
          <p:nvPr/>
        </p:nvSpPr>
        <p:spPr>
          <a:xfrm>
            <a:off x="4359964" y="344556"/>
            <a:ext cx="296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For USD</a:t>
            </a:r>
            <a:endParaRPr lang="en-US" sz="28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BA1FBC-3C3E-44CD-8C9A-A962E01C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83" y="1022074"/>
            <a:ext cx="10287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9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CEE3FAC-8C8A-407D-B7E7-BD4989D5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88" y="1940830"/>
            <a:ext cx="8719930" cy="491716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53ECE10-C731-49F3-8977-3575EB2A09DA}"/>
              </a:ext>
            </a:extLst>
          </p:cNvPr>
          <p:cNvSpPr txBox="1"/>
          <p:nvPr/>
        </p:nvSpPr>
        <p:spPr>
          <a:xfrm>
            <a:off x="2981738" y="240734"/>
            <a:ext cx="5963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For USD and 3 </a:t>
            </a:r>
            <a:r>
              <a:rPr lang="fr-FR" sz="2800" b="1" dirty="0" err="1"/>
              <a:t>months-tenor</a:t>
            </a:r>
            <a:r>
              <a:rPr lang="fr-FR" sz="2800" b="1" dirty="0"/>
              <a:t> on 1 </a:t>
            </a:r>
            <a:r>
              <a:rPr lang="fr-FR" sz="2800" b="1" dirty="0" err="1"/>
              <a:t>day</a:t>
            </a:r>
            <a:r>
              <a:rPr lang="fr-FR" sz="2800" b="1" dirty="0"/>
              <a:t> </a:t>
            </a:r>
            <a:r>
              <a:rPr lang="fr-FR" sz="2800" b="1" dirty="0" err="1"/>
              <a:t>increments</a:t>
            </a:r>
            <a:r>
              <a:rPr lang="fr-FR" sz="2800" b="1" dirty="0"/>
              <a:t> </a:t>
            </a:r>
            <a:r>
              <a:rPr lang="fr-FR" sz="2800" b="1" dirty="0" err="1"/>
              <a:t>only</a:t>
            </a:r>
            <a:endParaRPr lang="en-US" sz="28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3DD12C7-4C04-443A-869A-E72587F10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88" y="1498676"/>
            <a:ext cx="41529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1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2FD2BE-74D3-42DB-9CE9-1C5C1B074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56" y="3429000"/>
            <a:ext cx="5320187" cy="314708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2C4DB92-0370-4E04-81A4-3BEE8265C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52" y="2047875"/>
            <a:ext cx="2381250" cy="1381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0C4E78A-0C65-42FD-9899-0348ACBC4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3" y="1619063"/>
            <a:ext cx="3905250" cy="1905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075A5AD-3AB5-41C6-A99D-E7AD1EF7FA18}"/>
              </a:ext>
            </a:extLst>
          </p:cNvPr>
          <p:cNvSpPr txBox="1"/>
          <p:nvPr/>
        </p:nvSpPr>
        <p:spPr>
          <a:xfrm>
            <a:off x="1291923" y="976687"/>
            <a:ext cx="296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For USD</a:t>
            </a:r>
            <a:endParaRPr lang="en-US" sz="2800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B87437-AD37-472E-B1A7-F3055AA94D7E}"/>
              </a:ext>
            </a:extLst>
          </p:cNvPr>
          <p:cNvSpPr txBox="1"/>
          <p:nvPr/>
        </p:nvSpPr>
        <p:spPr>
          <a:xfrm>
            <a:off x="7053054" y="976687"/>
            <a:ext cx="296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For CAD</a:t>
            </a:r>
            <a:endParaRPr lang="en-US" sz="28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BEAB77-C1BB-46AB-80DE-E37027BA1E8C}"/>
              </a:ext>
            </a:extLst>
          </p:cNvPr>
          <p:cNvSpPr txBox="1"/>
          <p:nvPr/>
        </p:nvSpPr>
        <p:spPr>
          <a:xfrm>
            <a:off x="2981738" y="240734"/>
            <a:ext cx="596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For 1 </a:t>
            </a:r>
            <a:r>
              <a:rPr lang="fr-FR" sz="2800" b="1" dirty="0" err="1"/>
              <a:t>day</a:t>
            </a:r>
            <a:r>
              <a:rPr lang="fr-FR" sz="2800" b="1" dirty="0"/>
              <a:t> </a:t>
            </a:r>
            <a:r>
              <a:rPr lang="fr-FR" sz="2800" b="1" dirty="0" err="1"/>
              <a:t>increments</a:t>
            </a:r>
            <a:r>
              <a:rPr lang="fr-FR" sz="2800" b="1" dirty="0"/>
              <a:t> </a:t>
            </a:r>
            <a:r>
              <a:rPr lang="fr-FR" sz="2800" b="1" dirty="0" err="1"/>
              <a:t>only</a:t>
            </a:r>
            <a:endParaRPr lang="en-US" sz="28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C78F5E-798A-4DFC-BE8B-24FB9F21F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054" y="2085975"/>
            <a:ext cx="2286000" cy="13430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E876F99-65D7-479D-8598-52890D3AA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054" y="1613829"/>
            <a:ext cx="3895725" cy="2190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4895B6A-0161-4307-BB32-AA7E3719E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3477" y="3429000"/>
            <a:ext cx="5664744" cy="31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2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91496A5-C902-491B-A0EF-0666F06C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1117537"/>
            <a:ext cx="5128927" cy="284940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22F34D3-80C8-468A-B8A7-851C74E9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44" y="1090177"/>
            <a:ext cx="5340295" cy="29668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1CF211A-F21D-4C77-AE71-B3D5AD674B30}"/>
              </a:ext>
            </a:extLst>
          </p:cNvPr>
          <p:cNvSpPr txBox="1"/>
          <p:nvPr/>
        </p:nvSpPr>
        <p:spPr>
          <a:xfrm>
            <a:off x="1861766" y="566957"/>
            <a:ext cx="296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For USD</a:t>
            </a:r>
            <a:endParaRPr lang="en-US" sz="28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04E5F6-B2A4-40D8-ADC8-4DDBB01DEA7D}"/>
              </a:ext>
            </a:extLst>
          </p:cNvPr>
          <p:cNvSpPr txBox="1"/>
          <p:nvPr/>
        </p:nvSpPr>
        <p:spPr>
          <a:xfrm>
            <a:off x="7361747" y="566957"/>
            <a:ext cx="296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For CAD</a:t>
            </a:r>
            <a:endParaRPr lang="en-US" sz="28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B2CA1A-5C5F-4EFA-80C6-108F8ACC3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66941"/>
            <a:ext cx="5420139" cy="24284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0ABA641-E328-4F12-A893-0ED3CACA3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16" y="3849496"/>
            <a:ext cx="4737216" cy="263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787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813</TotalTime>
  <Words>269</Words>
  <Application>Microsoft Office PowerPoint</Application>
  <PresentationFormat>Grand écran</PresentationFormat>
  <Paragraphs>32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     Analysis of Interest Rates  With USD and CAD LIBORS</vt:lpstr>
      <vt:lpstr>About the LIBOR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MySelf</dc:creator>
  <cp:lastModifiedBy>MySelf</cp:lastModifiedBy>
  <cp:revision>49</cp:revision>
  <dcterms:created xsi:type="dcterms:W3CDTF">2018-12-02T23:45:36Z</dcterms:created>
  <dcterms:modified xsi:type="dcterms:W3CDTF">2018-12-08T15:30:40Z</dcterms:modified>
</cp:coreProperties>
</file>