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bb7f8afe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bb7f8afe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c57b2bd4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c57b2bd4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c57b2bd4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c57b2bd4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ccd4fa1e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ccd4fa1e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bb7f8afe3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bb7f8afe3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c3ebe13d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c3ebe13d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c3ebe13df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c3ebe13df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c3ebe13d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c3ebe13d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bb7f8afe3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bb7f8afe3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d63e42e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d63e42e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b7f8afe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bb7f8afe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d63e42eb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d63e42eb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c57b2bd4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c57b2bd4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bb7f8afe3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bb7f8afe3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bb7f8afe3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bb7f8afe3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c57b2bd4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c57b2bd4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c57b2bd4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c57b2bd4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ccda8559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8ccda8559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dca94223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dca94223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cac9d518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cac9d518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bb7f8afe3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bb7f8afe3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ccd4fa1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ccd4fa1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b7f8afe3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bb7f8afe3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bb7f8afe3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bb7f8afe3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bb7f8afe3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bb7f8afe3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1.b) namenode secondaire et datanodes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ccd4fa1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ccd4fa1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c57b2bd4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c57b2bd4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287850" y="494250"/>
            <a:ext cx="8559900" cy="4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3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16000" y="189200"/>
            <a:ext cx="5165100" cy="21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u="sng"/>
              <a:t>Projet 4:</a:t>
            </a:r>
            <a:endParaRPr b="0" sz="2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800"/>
              <a:t>Analyse des données en batch</a:t>
            </a:r>
            <a:endParaRPr b="1" sz="48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16000" y="4335450"/>
            <a:ext cx="54933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Par:</a:t>
            </a:r>
            <a:r>
              <a:rPr lang="fr"/>
              <a:t> </a:t>
            </a:r>
            <a:r>
              <a:rPr b="1" lang="fr" sz="2300">
                <a:solidFill>
                  <a:srgbClr val="000000"/>
                </a:solidFill>
              </a:rPr>
              <a:t>RASAMBATRA Freonel Carolio</a:t>
            </a:r>
            <a:endParaRPr b="1" sz="2300">
              <a:solidFill>
                <a:srgbClr val="000000"/>
              </a:solidFill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750" y="2096200"/>
            <a:ext cx="3689700" cy="2306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00" y="565200"/>
            <a:ext cx="7252374" cy="45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>
            <p:ph type="title"/>
          </p:nvPr>
        </p:nvSpPr>
        <p:spPr>
          <a:xfrm>
            <a:off x="650750" y="0"/>
            <a:ext cx="8493300" cy="5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a) Structure de notre data lake: </a:t>
            </a:r>
            <a:endParaRPr b="0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200225" y="0"/>
            <a:ext cx="83973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b) </a:t>
            </a:r>
            <a:r>
              <a:rPr lang="fr"/>
              <a:t>Sécurisation des données:</a:t>
            </a:r>
            <a:endParaRPr b="0" sz="2000"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456725" y="475500"/>
            <a:ext cx="788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fr" sz="1700"/>
              <a:t>No single point of failure: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fr" sz="1700"/>
              <a:t>3 datanodes sur lesquels les données sont distribuées en blocs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fr" sz="1700"/>
              <a:t>Namenode secondaire: préserver les données du namenode en faisant des checkpoints régulièrement (toutes les heures)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fr" sz="1700"/>
              <a:t>Snapshot: permet de sauvegarder l’état d’un répertoire à un instant t donné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AutoNum type="romanLcPeriod"/>
            </a:pPr>
            <a:r>
              <a:rPr lang="fr" sz="1700"/>
              <a:t>Rendre le répertoire “/data” snapshotable: </a:t>
            </a:r>
            <a:r>
              <a:rPr i="1" lang="fr" sz="1000">
                <a:solidFill>
                  <a:srgbClr val="274E13"/>
                </a:solidFill>
              </a:rPr>
              <a:t>hdfs dfsadmin -allowSnapshot /data</a:t>
            </a:r>
            <a:endParaRPr i="1" sz="1000">
              <a:solidFill>
                <a:srgbClr val="274E13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AutoNum type="romanLcPeriod"/>
            </a:pPr>
            <a:r>
              <a:rPr lang="fr" sz="1700"/>
              <a:t>Créer des snapshot régulières au rep “/data”: </a:t>
            </a:r>
            <a:r>
              <a:rPr i="1" lang="fr" sz="1000">
                <a:solidFill>
                  <a:srgbClr val="38761D"/>
                </a:solidFill>
              </a:rPr>
              <a:t>hdfs dfs -createSnapshot /data</a:t>
            </a:r>
            <a:endParaRPr i="1" sz="1000">
              <a:solidFill>
                <a:srgbClr val="38761D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AutoNum type="romanLcPeriod"/>
            </a:pPr>
            <a:r>
              <a:rPr lang="fr" sz="1700"/>
              <a:t>Restaurer: </a:t>
            </a:r>
            <a:r>
              <a:rPr i="1" lang="fr" sz="1000">
                <a:solidFill>
                  <a:srgbClr val="38761D"/>
                </a:solidFill>
              </a:rPr>
              <a:t>hdfs dfs -cp -f /data/.snapshot/s20200720-163848.488/* /data/</a:t>
            </a:r>
            <a:endParaRPr sz="1700">
              <a:solidFill>
                <a:srgbClr val="38761D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fr" sz="1700"/>
              <a:t>Interdire l’accès en écriture sur les deux répertoire contenant les données brutes et données sérialisés (master dataset):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AutoNum type="romanLcPeriod"/>
            </a:pPr>
            <a:r>
              <a:rPr lang="fr" sz="1700"/>
              <a:t>bash: </a:t>
            </a:r>
            <a:r>
              <a:rPr b="1" i="1" lang="fr" sz="1200">
                <a:solidFill>
                  <a:srgbClr val="38761D"/>
                </a:solidFill>
              </a:rPr>
              <a:t>hdfs dfs -chmod -R ugo-w /data/frwiki/raw /data/frwiki/frwiki-20200201/master/full</a:t>
            </a:r>
            <a:endParaRPr sz="1700"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16950"/>
            <a:ext cx="9144000" cy="132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0" y="492500"/>
            <a:ext cx="1689600" cy="3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fr" sz="1700"/>
              <a:t>Snapshot: </a:t>
            </a:r>
            <a:endParaRPr sz="1700"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550" y="855500"/>
            <a:ext cx="8322447" cy="428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>
            <p:ph type="title"/>
          </p:nvPr>
        </p:nvSpPr>
        <p:spPr>
          <a:xfrm>
            <a:off x="200225" y="0"/>
            <a:ext cx="83973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b) Sécurisation des données:</a:t>
            </a:r>
            <a:endParaRPr b="0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1405050"/>
            <a:ext cx="8520600" cy="11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600"/>
              <a:t>4</a:t>
            </a:r>
            <a:r>
              <a:rPr b="1" lang="fr" sz="4600"/>
              <a:t>. Sérialisation avec avro</a:t>
            </a:r>
            <a:endParaRPr b="1" sz="4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112625" y="0"/>
            <a:ext cx="85476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a) Sérialisation de l’history de contribution: </a:t>
            </a:r>
            <a:endParaRPr b="0" sz="2000"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25" y="565200"/>
            <a:ext cx="4618767" cy="45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25" y="617475"/>
            <a:ext cx="7161547" cy="4526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>
            <p:ph type="title"/>
          </p:nvPr>
        </p:nvSpPr>
        <p:spPr>
          <a:xfrm>
            <a:off x="112625" y="0"/>
            <a:ext cx="85476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a) Sérialisation de l’history de contribution: </a:t>
            </a:r>
            <a:r>
              <a:rPr lang="fr" sz="1800"/>
              <a:t>~8h</a:t>
            </a:r>
            <a:r>
              <a:rPr lang="fr"/>
              <a:t> </a:t>
            </a:r>
            <a:endParaRPr b="0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38" y="967900"/>
            <a:ext cx="9091725" cy="292524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>
            <p:ph type="title"/>
          </p:nvPr>
        </p:nvSpPr>
        <p:spPr>
          <a:xfrm>
            <a:off x="112625" y="0"/>
            <a:ext cx="85476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a) Sérialisation de l’history de contribution: </a:t>
            </a:r>
            <a:r>
              <a:rPr lang="fr" sz="1800"/>
              <a:t>~8h</a:t>
            </a:r>
            <a:r>
              <a:rPr lang="fr"/>
              <a:t> </a:t>
            </a:r>
            <a:endParaRPr b="0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25" y="617500"/>
            <a:ext cx="8237375" cy="445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>
            <p:ph type="title"/>
          </p:nvPr>
        </p:nvSpPr>
        <p:spPr>
          <a:xfrm>
            <a:off x="112625" y="0"/>
            <a:ext cx="85476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a) Sérialisation de l’history de contribution: </a:t>
            </a:r>
            <a:r>
              <a:rPr lang="fr" sz="1800"/>
              <a:t>~8h</a:t>
            </a:r>
            <a:r>
              <a:rPr lang="fr"/>
              <a:t> </a:t>
            </a:r>
            <a:endParaRPr b="0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12625" y="100125"/>
            <a:ext cx="85476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b. Sérialisation pagelinks:</a:t>
            </a:r>
            <a:endParaRPr b="0" sz="2000"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25" y="1014700"/>
            <a:ext cx="6976750" cy="29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5200"/>
            <a:ext cx="6667059" cy="457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 txBox="1"/>
          <p:nvPr>
            <p:ph type="title"/>
          </p:nvPr>
        </p:nvSpPr>
        <p:spPr>
          <a:xfrm>
            <a:off x="112625" y="0"/>
            <a:ext cx="8547600" cy="5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b. Sérialisation pagelinks: </a:t>
            </a:r>
            <a:r>
              <a:rPr lang="fr" sz="1500"/>
              <a:t>~37h</a:t>
            </a:r>
            <a:endParaRPr b="0"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241225" y="0"/>
            <a:ext cx="7030500" cy="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Sommaire:</a:t>
            </a:r>
            <a:endParaRPr u="sng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1241225" y="625725"/>
            <a:ext cx="7030500" cy="4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fr" sz="1600"/>
              <a:t>Introduction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fr" sz="1600"/>
              <a:t>Présentation du sujet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fr" sz="1600"/>
              <a:t>Sujet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fr" sz="1600"/>
              <a:t>Données d’entrées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fr" sz="1600"/>
              <a:t>Enjeux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fr" sz="1600"/>
              <a:t>Description de </a:t>
            </a:r>
            <a:r>
              <a:rPr b="1" lang="fr" sz="1600"/>
              <a:t>stockage</a:t>
            </a:r>
            <a:r>
              <a:rPr b="1" lang="fr" sz="1600"/>
              <a:t>: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fr" sz="1600"/>
              <a:t>Structure de stockage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fr" sz="1600"/>
              <a:t>Sécurisation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fr" sz="1600"/>
              <a:t>Sérialisation avec avro: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fr" sz="1600"/>
              <a:t>Sérialisation de history contribution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fr" sz="1600"/>
              <a:t>Sérialisation de pagelinks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fr" sz="1600"/>
              <a:t>Requêtes</a:t>
            </a:r>
            <a:r>
              <a:rPr b="1" lang="fr" sz="1600"/>
              <a:t> </a:t>
            </a:r>
            <a:r>
              <a:rPr b="1" lang="fr" sz="1600"/>
              <a:t>Spark SQL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fr" sz="1600"/>
              <a:t>Résultats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fr" sz="1600"/>
              <a:t>Architecture de notre système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fr" sz="1600"/>
              <a:t>Conclusion</a:t>
            </a:r>
            <a:endParaRPr b="1"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25" y="400488"/>
            <a:ext cx="8584067" cy="1595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675" y="1996425"/>
            <a:ext cx="7840316" cy="314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 txBox="1"/>
          <p:nvPr>
            <p:ph type="title"/>
          </p:nvPr>
        </p:nvSpPr>
        <p:spPr>
          <a:xfrm>
            <a:off x="112625" y="0"/>
            <a:ext cx="8547600" cy="4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b. Sérialisation pagelinks: </a:t>
            </a:r>
            <a:r>
              <a:rPr lang="fr" sz="1500"/>
              <a:t>~37h</a:t>
            </a:r>
            <a:endParaRPr b="0" sz="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311700" y="1911750"/>
            <a:ext cx="8520600" cy="11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600"/>
              <a:t>5</a:t>
            </a:r>
            <a:r>
              <a:rPr b="1" lang="fr" sz="4600"/>
              <a:t>. </a:t>
            </a:r>
            <a:r>
              <a:rPr b="1" lang="fr" sz="4600"/>
              <a:t>Requêtes</a:t>
            </a:r>
            <a:r>
              <a:rPr b="1" lang="fr" sz="4600"/>
              <a:t> Spark SQL</a:t>
            </a:r>
            <a:endParaRPr b="1" sz="4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112625" y="0"/>
            <a:ext cx="2740800" cy="3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800"/>
              <a:t>6</a:t>
            </a:r>
            <a:r>
              <a:rPr b="1" lang="fr" sz="2800"/>
              <a:t>.</a:t>
            </a:r>
            <a:r>
              <a:rPr b="1" lang="fr" sz="2800"/>
              <a:t> Résultats</a:t>
            </a:r>
            <a:r>
              <a:rPr b="1" lang="fr" sz="2800"/>
              <a:t>:</a:t>
            </a:r>
            <a:endParaRPr b="1" sz="1800"/>
          </a:p>
        </p:txBody>
      </p:sp>
      <p:pic>
        <p:nvPicPr>
          <p:cNvPr id="215" name="Google Shape;2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275" y="0"/>
            <a:ext cx="44527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4"/>
          <p:cNvSpPr txBox="1"/>
          <p:nvPr/>
        </p:nvSpPr>
        <p:spPr>
          <a:xfrm>
            <a:off x="0" y="404650"/>
            <a:ext cx="42276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Environ 8h pour 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exécuter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les requêtes Spark SQL.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03650"/>
            <a:ext cx="4741499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/>
          <p:nvPr/>
        </p:nvSpPr>
        <p:spPr>
          <a:xfrm>
            <a:off x="3579175" y="2559200"/>
            <a:ext cx="4805600" cy="1482900"/>
          </a:xfrm>
          <a:prstGeom prst="flowChartPunchedCar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5"/>
          <p:cNvSpPr txBox="1"/>
          <p:nvPr>
            <p:ph type="title"/>
          </p:nvPr>
        </p:nvSpPr>
        <p:spPr>
          <a:xfrm>
            <a:off x="1291275" y="0"/>
            <a:ext cx="7356300" cy="5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7</a:t>
            </a:r>
            <a:r>
              <a:rPr b="1" lang="fr" u="sng"/>
              <a:t>. </a:t>
            </a:r>
            <a:r>
              <a:rPr b="1" lang="fr" u="sng"/>
              <a:t>Architecture technique</a:t>
            </a:r>
            <a:r>
              <a:rPr b="1" lang="fr" u="sng"/>
              <a:t>: </a:t>
            </a:r>
            <a:endParaRPr b="1" sz="2000" u="sng"/>
          </a:p>
        </p:txBody>
      </p:sp>
      <p:sp>
        <p:nvSpPr>
          <p:cNvPr id="224" name="Google Shape;224;p35"/>
          <p:cNvSpPr/>
          <p:nvPr/>
        </p:nvSpPr>
        <p:spPr>
          <a:xfrm>
            <a:off x="4868200" y="1101300"/>
            <a:ext cx="1376700" cy="675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Namenode: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8000</a:t>
            </a:r>
            <a:endParaRPr/>
          </a:p>
        </p:txBody>
      </p:sp>
      <p:sp>
        <p:nvSpPr>
          <p:cNvPr id="225" name="Google Shape;225;p35"/>
          <p:cNvSpPr/>
          <p:nvPr/>
        </p:nvSpPr>
        <p:spPr>
          <a:xfrm>
            <a:off x="3766875" y="2915850"/>
            <a:ext cx="1439100" cy="988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Datanode 1: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50010</a:t>
            </a:r>
            <a:endParaRPr/>
          </a:p>
        </p:txBody>
      </p:sp>
      <p:sp>
        <p:nvSpPr>
          <p:cNvPr id="226" name="Google Shape;226;p35"/>
          <p:cNvSpPr/>
          <p:nvPr/>
        </p:nvSpPr>
        <p:spPr>
          <a:xfrm>
            <a:off x="5283350" y="2915850"/>
            <a:ext cx="1439100" cy="988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Datanode 2: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50011</a:t>
            </a:r>
            <a:endParaRPr/>
          </a:p>
        </p:txBody>
      </p:sp>
      <p:sp>
        <p:nvSpPr>
          <p:cNvPr id="227" name="Google Shape;227;p35"/>
          <p:cNvSpPr/>
          <p:nvPr/>
        </p:nvSpPr>
        <p:spPr>
          <a:xfrm>
            <a:off x="6799825" y="2915850"/>
            <a:ext cx="1439100" cy="988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Datanode 3: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50012</a:t>
            </a:r>
            <a:endParaRPr/>
          </a:p>
        </p:txBody>
      </p:sp>
      <p:sp>
        <p:nvSpPr>
          <p:cNvPr id="228" name="Google Shape;228;p35"/>
          <p:cNvSpPr/>
          <p:nvPr/>
        </p:nvSpPr>
        <p:spPr>
          <a:xfrm>
            <a:off x="7008175" y="1163850"/>
            <a:ext cx="2002200" cy="56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Secondary namenode: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5"/>
          <p:cNvSpPr/>
          <p:nvPr/>
        </p:nvSpPr>
        <p:spPr>
          <a:xfrm>
            <a:off x="362925" y="638250"/>
            <a:ext cx="1827000" cy="13014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Client: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Script Python</a:t>
            </a:r>
            <a:endParaRPr/>
          </a:p>
        </p:txBody>
      </p:sp>
      <p:cxnSp>
        <p:nvCxnSpPr>
          <p:cNvPr id="230" name="Google Shape;230;p35"/>
          <p:cNvCxnSpPr>
            <a:stCxn id="229" idx="6"/>
            <a:endCxn id="224" idx="1"/>
          </p:cNvCxnSpPr>
          <p:nvPr/>
        </p:nvCxnSpPr>
        <p:spPr>
          <a:xfrm>
            <a:off x="2189925" y="1288950"/>
            <a:ext cx="2678400" cy="1503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dash"/>
            <a:round/>
            <a:headEnd len="med" w="med" type="stealth"/>
            <a:tailEnd len="med" w="med" type="stealth"/>
          </a:ln>
        </p:spPr>
      </p:cxnSp>
      <p:cxnSp>
        <p:nvCxnSpPr>
          <p:cNvPr id="231" name="Google Shape;231;p35"/>
          <p:cNvCxnSpPr>
            <a:stCxn id="232" idx="6"/>
            <a:endCxn id="224" idx="1"/>
          </p:cNvCxnSpPr>
          <p:nvPr/>
        </p:nvCxnSpPr>
        <p:spPr>
          <a:xfrm flipH="1" rot="10800000">
            <a:off x="2029450" y="1439300"/>
            <a:ext cx="2838900" cy="14829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dash"/>
            <a:round/>
            <a:headEnd len="med" w="med" type="stealth"/>
            <a:tailEnd len="med" w="med" type="stealth"/>
          </a:ln>
        </p:spPr>
      </p:cxnSp>
      <p:cxnSp>
        <p:nvCxnSpPr>
          <p:cNvPr id="233" name="Google Shape;233;p35"/>
          <p:cNvCxnSpPr/>
          <p:nvPr/>
        </p:nvCxnSpPr>
        <p:spPr>
          <a:xfrm>
            <a:off x="3266300" y="638250"/>
            <a:ext cx="12600" cy="43551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35"/>
          <p:cNvSpPr/>
          <p:nvPr/>
        </p:nvSpPr>
        <p:spPr>
          <a:xfrm>
            <a:off x="202450" y="2271500"/>
            <a:ext cx="1827000" cy="13014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Client: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Spark SQL query</a:t>
            </a:r>
            <a:endParaRPr/>
          </a:p>
        </p:txBody>
      </p:sp>
      <p:grpSp>
        <p:nvGrpSpPr>
          <p:cNvPr id="234" name="Google Shape;234;p35"/>
          <p:cNvGrpSpPr/>
          <p:nvPr/>
        </p:nvGrpSpPr>
        <p:grpSpPr>
          <a:xfrm>
            <a:off x="1761775" y="3300650"/>
            <a:ext cx="1817400" cy="438400"/>
            <a:chOff x="1761775" y="3300650"/>
            <a:chExt cx="1817400" cy="438400"/>
          </a:xfrm>
        </p:grpSpPr>
        <p:cxnSp>
          <p:nvCxnSpPr>
            <p:cNvPr id="235" name="Google Shape;235;p35"/>
            <p:cNvCxnSpPr>
              <a:stCxn id="222" idx="1"/>
              <a:endCxn id="232" idx="5"/>
            </p:cNvCxnSpPr>
            <p:nvPr/>
          </p:nvCxnSpPr>
          <p:spPr>
            <a:xfrm flipH="1">
              <a:off x="1761775" y="3300650"/>
              <a:ext cx="1817400" cy="81600"/>
            </a:xfrm>
            <a:prstGeom prst="straightConnector1">
              <a:avLst/>
            </a:prstGeom>
            <a:noFill/>
            <a:ln cap="flat" cmpd="sng" w="76200">
              <a:solidFill>
                <a:srgbClr val="1155CC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236" name="Google Shape;236;p35"/>
            <p:cNvSpPr txBox="1"/>
            <p:nvPr/>
          </p:nvSpPr>
          <p:spPr>
            <a:xfrm>
              <a:off x="2042125" y="3441750"/>
              <a:ext cx="125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1155CC"/>
                  </a:solidFill>
                  <a:latin typeface="Roboto"/>
                  <a:ea typeface="Roboto"/>
                  <a:cs typeface="Roboto"/>
                  <a:sym typeface="Roboto"/>
                </a:rPr>
                <a:t>Lire</a:t>
              </a:r>
              <a:endParaRPr b="1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7" name="Google Shape;237;p35"/>
          <p:cNvGrpSpPr/>
          <p:nvPr/>
        </p:nvGrpSpPr>
        <p:grpSpPr>
          <a:xfrm>
            <a:off x="1089000" y="1729050"/>
            <a:ext cx="4805419" cy="1512091"/>
            <a:chOff x="1089000" y="1729050"/>
            <a:chExt cx="4805419" cy="1512091"/>
          </a:xfrm>
        </p:grpSpPr>
        <p:grpSp>
          <p:nvGrpSpPr>
            <p:cNvPr id="238" name="Google Shape;238;p35"/>
            <p:cNvGrpSpPr/>
            <p:nvPr/>
          </p:nvGrpSpPr>
          <p:grpSpPr>
            <a:xfrm>
              <a:off x="1089000" y="1729050"/>
              <a:ext cx="4805419" cy="1512091"/>
              <a:chOff x="1089000" y="1729050"/>
              <a:chExt cx="4805419" cy="1512091"/>
            </a:xfrm>
          </p:grpSpPr>
          <p:sp>
            <p:nvSpPr>
              <p:cNvPr id="239" name="Google Shape;239;p35"/>
              <p:cNvSpPr/>
              <p:nvPr/>
            </p:nvSpPr>
            <p:spPr>
              <a:xfrm>
                <a:off x="1089000" y="1729050"/>
                <a:ext cx="4805419" cy="1512091"/>
              </a:xfrm>
              <a:custGeom>
                <a:rect b="b" l="l" r="r" t="t"/>
                <a:pathLst>
                  <a:path extrusionOk="0" h="91365" w="158073">
                    <a:moveTo>
                      <a:pt x="158073" y="48815"/>
                    </a:moveTo>
                    <a:cubicBezTo>
                      <a:pt x="131959" y="40806"/>
                      <a:pt x="13905" y="-6333"/>
                      <a:pt x="1390" y="759"/>
                    </a:cubicBezTo>
                    <a:cubicBezTo>
                      <a:pt x="-11124" y="7851"/>
                      <a:pt x="69387" y="76264"/>
                      <a:pt x="82986" y="91365"/>
                    </a:cubicBezTo>
                  </a:path>
                </a:pathLst>
              </a:custGeom>
              <a:noFill/>
              <a:ln cap="flat" cmpd="sng" w="76200">
                <a:solidFill>
                  <a:srgbClr val="F1C23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sp>
          <p:sp>
            <p:nvSpPr>
              <p:cNvPr id="240" name="Google Shape;240;p35"/>
              <p:cNvSpPr txBox="1"/>
              <p:nvPr/>
            </p:nvSpPr>
            <p:spPr>
              <a:xfrm>
                <a:off x="4299875" y="2019550"/>
                <a:ext cx="1256700" cy="297300"/>
              </a:xfrm>
              <a:prstGeom prst="rect">
                <a:avLst/>
              </a:prstGeom>
              <a:noFill/>
              <a:ln cap="flat" cmpd="sng" w="9525">
                <a:solidFill>
                  <a:srgbClr val="F1C23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>
                    <a:latin typeface="Roboto"/>
                    <a:ea typeface="Roboto"/>
                    <a:cs typeface="Roboto"/>
                    <a:sym typeface="Roboto"/>
                  </a:rPr>
                  <a:t>Lire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41" name="Google Shape;241;p35"/>
            <p:cNvSpPr txBox="1"/>
            <p:nvPr/>
          </p:nvSpPr>
          <p:spPr>
            <a:xfrm>
              <a:off x="2395275" y="2571750"/>
              <a:ext cx="1256700" cy="297300"/>
            </a:xfrm>
            <a:prstGeom prst="rect">
              <a:avLst/>
            </a:prstGeom>
            <a:noFill/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latin typeface="Roboto"/>
                  <a:ea typeface="Roboto"/>
                  <a:cs typeface="Roboto"/>
                  <a:sym typeface="Roboto"/>
                </a:rPr>
                <a:t>Ecrire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2" name="Google Shape;242;p35"/>
          <p:cNvSpPr txBox="1"/>
          <p:nvPr/>
        </p:nvSpPr>
        <p:spPr>
          <a:xfrm>
            <a:off x="2527950" y="850650"/>
            <a:ext cx="20022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Récupérer</a:t>
            </a:r>
            <a:r>
              <a:rPr lang="fr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 la localisation des blocs</a:t>
            </a:r>
            <a:endParaRPr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35"/>
          <p:cNvSpPr txBox="1"/>
          <p:nvPr/>
        </p:nvSpPr>
        <p:spPr>
          <a:xfrm>
            <a:off x="4663700" y="4229925"/>
            <a:ext cx="26784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>
                <a:latin typeface="Roboto"/>
                <a:ea typeface="Roboto"/>
                <a:cs typeface="Roboto"/>
                <a:sym typeface="Roboto"/>
              </a:rPr>
              <a:t>HDFS</a:t>
            </a:r>
            <a:endParaRPr b="1" sz="3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35"/>
          <p:cNvSpPr txBox="1"/>
          <p:nvPr/>
        </p:nvSpPr>
        <p:spPr>
          <a:xfrm>
            <a:off x="127400" y="4307000"/>
            <a:ext cx="26784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>
                <a:latin typeface="Roboto"/>
                <a:ea typeface="Roboto"/>
                <a:cs typeface="Roboto"/>
                <a:sym typeface="Roboto"/>
              </a:rPr>
              <a:t>Clients</a:t>
            </a:r>
            <a:endParaRPr b="1" sz="3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5" name="Google Shape;24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0523" y="4048984"/>
            <a:ext cx="1439100" cy="1081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" y="220875"/>
            <a:ext cx="1054317" cy="98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1588" y="285452"/>
            <a:ext cx="1439100" cy="56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725" y="2523900"/>
            <a:ext cx="924357" cy="79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35"/>
          <p:cNvCxnSpPr>
            <a:stCxn id="224" idx="3"/>
            <a:endCxn id="228" idx="1"/>
          </p:cNvCxnSpPr>
          <p:nvPr/>
        </p:nvCxnSpPr>
        <p:spPr>
          <a:xfrm>
            <a:off x="6244900" y="1439250"/>
            <a:ext cx="763200" cy="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0" name="Google Shape;250;p35"/>
          <p:cNvCxnSpPr>
            <a:endCxn id="224" idx="2"/>
          </p:cNvCxnSpPr>
          <p:nvPr/>
        </p:nvCxnSpPr>
        <p:spPr>
          <a:xfrm rot="-5400000">
            <a:off x="4436650" y="1808400"/>
            <a:ext cx="1151100" cy="1088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triangle"/>
            <a:tailEnd len="med" w="med" type="none"/>
          </a:ln>
        </p:spPr>
      </p:cxnSp>
      <p:cxnSp>
        <p:nvCxnSpPr>
          <p:cNvPr id="251" name="Google Shape;251;p35"/>
          <p:cNvCxnSpPr>
            <a:stCxn id="227" idx="0"/>
            <a:endCxn id="224" idx="2"/>
          </p:cNvCxnSpPr>
          <p:nvPr/>
        </p:nvCxnSpPr>
        <p:spPr>
          <a:xfrm flipH="1" rot="5400000">
            <a:off x="5968675" y="1365150"/>
            <a:ext cx="1138500" cy="19629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triangle"/>
            <a:tailEnd len="med" w="med" type="none"/>
          </a:ln>
        </p:spPr>
      </p:cxnSp>
      <p:cxnSp>
        <p:nvCxnSpPr>
          <p:cNvPr id="252" name="Google Shape;252;p35"/>
          <p:cNvCxnSpPr>
            <a:stCxn id="226" idx="0"/>
            <a:endCxn id="224" idx="2"/>
          </p:cNvCxnSpPr>
          <p:nvPr/>
        </p:nvCxnSpPr>
        <p:spPr>
          <a:xfrm flipH="1" rot="5400000">
            <a:off x="5210450" y="2123400"/>
            <a:ext cx="1138500" cy="4464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>
            <p:ph type="title"/>
          </p:nvPr>
        </p:nvSpPr>
        <p:spPr>
          <a:xfrm>
            <a:off x="0" y="0"/>
            <a:ext cx="3216300" cy="8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7</a:t>
            </a:r>
            <a:r>
              <a:rPr b="1" lang="fr"/>
              <a:t>. Architecture fonctionnelle: </a:t>
            </a:r>
            <a:endParaRPr b="1"/>
          </a:p>
        </p:txBody>
      </p:sp>
      <p:grpSp>
        <p:nvGrpSpPr>
          <p:cNvPr id="258" name="Google Shape;258;p36"/>
          <p:cNvGrpSpPr/>
          <p:nvPr/>
        </p:nvGrpSpPr>
        <p:grpSpPr>
          <a:xfrm>
            <a:off x="137650" y="322275"/>
            <a:ext cx="8906250" cy="4142625"/>
            <a:chOff x="137650" y="322275"/>
            <a:chExt cx="8906250" cy="4142625"/>
          </a:xfrm>
        </p:grpSpPr>
        <p:grpSp>
          <p:nvGrpSpPr>
            <p:cNvPr id="259" name="Google Shape;259;p36"/>
            <p:cNvGrpSpPr/>
            <p:nvPr/>
          </p:nvGrpSpPr>
          <p:grpSpPr>
            <a:xfrm>
              <a:off x="137650" y="1575963"/>
              <a:ext cx="5416175" cy="2888863"/>
              <a:chOff x="137650" y="1575963"/>
              <a:chExt cx="5416175" cy="2888863"/>
            </a:xfrm>
          </p:grpSpPr>
          <p:pic>
            <p:nvPicPr>
              <p:cNvPr id="260" name="Google Shape;260;p3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759425" y="1575963"/>
                <a:ext cx="3794400" cy="2888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1" name="Google Shape;261;p36"/>
              <p:cNvSpPr/>
              <p:nvPr/>
            </p:nvSpPr>
            <p:spPr>
              <a:xfrm rot="-5400000">
                <a:off x="-1019600" y="2736700"/>
                <a:ext cx="2881800" cy="5673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 sz="2200"/>
                  <a:t>Wikipedia</a:t>
                </a:r>
                <a:endParaRPr b="1" sz="2200"/>
              </a:p>
            </p:txBody>
          </p:sp>
          <p:sp>
            <p:nvSpPr>
              <p:cNvPr id="262" name="Google Shape;262;p36"/>
              <p:cNvSpPr txBox="1"/>
              <p:nvPr/>
            </p:nvSpPr>
            <p:spPr>
              <a:xfrm>
                <a:off x="2917275" y="4229925"/>
                <a:ext cx="1493400" cy="2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600">
                    <a:latin typeface="Roboto"/>
                    <a:ea typeface="Roboto"/>
                    <a:cs typeface="Roboto"/>
                    <a:sym typeface="Roboto"/>
                  </a:rPr>
                  <a:t>HDFS</a:t>
                </a:r>
                <a:endParaRPr sz="16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263" name="Google Shape;263;p36"/>
              <p:cNvCxnSpPr>
                <a:stCxn id="261" idx="2"/>
              </p:cNvCxnSpPr>
              <p:nvPr/>
            </p:nvCxnSpPr>
            <p:spPr>
              <a:xfrm flipH="1" rot="10800000">
                <a:off x="704950" y="2127550"/>
                <a:ext cx="1059600" cy="89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4" name="Google Shape;264;p36"/>
              <p:cNvCxnSpPr>
                <a:stCxn id="261" idx="2"/>
                <a:endCxn id="260" idx="1"/>
              </p:cNvCxnSpPr>
              <p:nvPr/>
            </p:nvCxnSpPr>
            <p:spPr>
              <a:xfrm>
                <a:off x="704950" y="3020350"/>
                <a:ext cx="1054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" name="Google Shape;265;p36"/>
              <p:cNvCxnSpPr>
                <a:stCxn id="261" idx="2"/>
              </p:cNvCxnSpPr>
              <p:nvPr/>
            </p:nvCxnSpPr>
            <p:spPr>
              <a:xfrm>
                <a:off x="704950" y="3020350"/>
                <a:ext cx="1084800" cy="909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66" name="Google Shape;266;p36"/>
            <p:cNvCxnSpPr>
              <a:stCxn id="260" idx="0"/>
              <a:endCxn id="267" idx="4"/>
            </p:cNvCxnSpPr>
            <p:nvPr/>
          </p:nvCxnSpPr>
          <p:spPr>
            <a:xfrm flipH="1" rot="10800000">
              <a:off x="3656625" y="1088763"/>
              <a:ext cx="22200" cy="487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7" name="Google Shape;267;p36"/>
            <p:cNvSpPr/>
            <p:nvPr/>
          </p:nvSpPr>
          <p:spPr>
            <a:xfrm>
              <a:off x="2890575" y="322275"/>
              <a:ext cx="1576500" cy="7665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latin typeface="Roboto"/>
                  <a:ea typeface="Roboto"/>
                  <a:cs typeface="Roboto"/>
                  <a:sym typeface="Roboto"/>
                </a:rPr>
                <a:t>Python</a:t>
              </a:r>
              <a:endParaRPr/>
            </a:p>
          </p:txBody>
        </p:sp>
        <p:sp>
          <p:nvSpPr>
            <p:cNvPr id="268" name="Google Shape;268;p36"/>
            <p:cNvSpPr/>
            <p:nvPr/>
          </p:nvSpPr>
          <p:spPr>
            <a:xfrm>
              <a:off x="6332400" y="1575900"/>
              <a:ext cx="1001100" cy="28890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Spark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SQL</a:t>
              </a:r>
              <a:endParaRPr/>
            </a:p>
          </p:txBody>
        </p:sp>
        <p:sp>
          <p:nvSpPr>
            <p:cNvPr id="269" name="Google Shape;269;p36"/>
            <p:cNvSpPr/>
            <p:nvPr/>
          </p:nvSpPr>
          <p:spPr>
            <a:xfrm>
              <a:off x="8297200" y="2551050"/>
              <a:ext cx="746700" cy="938700"/>
            </a:xfrm>
            <a:prstGeom prst="smileyFace">
              <a:avLst>
                <a:gd fmla="val 4653" name="adj"/>
              </a:avLst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0" name="Google Shape;270;p36"/>
            <p:cNvCxnSpPr>
              <a:stCxn id="268" idx="1"/>
              <a:endCxn id="260" idx="3"/>
            </p:cNvCxnSpPr>
            <p:nvPr/>
          </p:nvCxnSpPr>
          <p:spPr>
            <a:xfrm rot="10800000">
              <a:off x="5553900" y="3020400"/>
              <a:ext cx="77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1" name="Google Shape;271;p36"/>
            <p:cNvCxnSpPr>
              <a:stCxn id="268" idx="3"/>
              <a:endCxn id="269" idx="2"/>
            </p:cNvCxnSpPr>
            <p:nvPr/>
          </p:nvCxnSpPr>
          <p:spPr>
            <a:xfrm>
              <a:off x="7333500" y="3020400"/>
              <a:ext cx="963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272" name="Google Shape;272;p36"/>
            <p:cNvSpPr txBox="1"/>
            <p:nvPr/>
          </p:nvSpPr>
          <p:spPr>
            <a:xfrm>
              <a:off x="663450" y="1977300"/>
              <a:ext cx="10887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latin typeface="Roboto"/>
                  <a:ea typeface="Roboto"/>
                  <a:cs typeface="Roboto"/>
                  <a:sym typeface="Roboto"/>
                </a:rPr>
                <a:t>Pages History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latin typeface="Roboto"/>
                  <a:ea typeface="Roboto"/>
                  <a:cs typeface="Roboto"/>
                  <a:sym typeface="Roboto"/>
                </a:rPr>
                <a:t>Pagelink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3" name="Google Shape;273;p36"/>
            <p:cNvSpPr txBox="1"/>
            <p:nvPr/>
          </p:nvSpPr>
          <p:spPr>
            <a:xfrm>
              <a:off x="5553825" y="2571750"/>
              <a:ext cx="9636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latin typeface="Roboto"/>
                  <a:ea typeface="Roboto"/>
                  <a:cs typeface="Roboto"/>
                  <a:sym typeface="Roboto"/>
                </a:rPr>
                <a:t>Execute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latin typeface="Roboto"/>
                  <a:ea typeface="Roboto"/>
                  <a:cs typeface="Roboto"/>
                  <a:sym typeface="Roboto"/>
                </a:rPr>
                <a:t>la requête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4" name="Google Shape;274;p36"/>
            <p:cNvSpPr txBox="1"/>
            <p:nvPr/>
          </p:nvSpPr>
          <p:spPr>
            <a:xfrm>
              <a:off x="7270950" y="2524425"/>
              <a:ext cx="1088700" cy="4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latin typeface="Roboto"/>
                  <a:ea typeface="Roboto"/>
                  <a:cs typeface="Roboto"/>
                  <a:sym typeface="Roboto"/>
                </a:rPr>
                <a:t>- Ecrire requêtes SQL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5" name="Google Shape;275;p36"/>
            <p:cNvSpPr txBox="1"/>
            <p:nvPr/>
          </p:nvSpPr>
          <p:spPr>
            <a:xfrm>
              <a:off x="7333500" y="3000750"/>
              <a:ext cx="1088700" cy="4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latin typeface="Roboto"/>
                  <a:ea typeface="Roboto"/>
                  <a:cs typeface="Roboto"/>
                  <a:sym typeface="Roboto"/>
                </a:rPr>
                <a:t>- </a:t>
              </a:r>
              <a:r>
                <a:rPr lang="fr" sz="1100">
                  <a:latin typeface="Roboto"/>
                  <a:ea typeface="Roboto"/>
                  <a:cs typeface="Roboto"/>
                  <a:sym typeface="Roboto"/>
                </a:rPr>
                <a:t>Récupérer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latin typeface="Roboto"/>
                  <a:ea typeface="Roboto"/>
                  <a:cs typeface="Roboto"/>
                  <a:sym typeface="Roboto"/>
                </a:rPr>
                <a:t>les </a:t>
              </a:r>
              <a:r>
                <a:rPr lang="fr" sz="1100">
                  <a:latin typeface="Roboto"/>
                  <a:ea typeface="Roboto"/>
                  <a:cs typeface="Roboto"/>
                  <a:sym typeface="Roboto"/>
                </a:rPr>
                <a:t>résultats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6" name="Google Shape;276;p36"/>
            <p:cNvSpPr txBox="1"/>
            <p:nvPr/>
          </p:nvSpPr>
          <p:spPr>
            <a:xfrm>
              <a:off x="3663975" y="974275"/>
              <a:ext cx="17415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latin typeface="Roboto"/>
                  <a:ea typeface="Roboto"/>
                  <a:cs typeface="Roboto"/>
                  <a:sym typeface="Roboto"/>
                </a:rPr>
                <a:t>sérialise les données brutes avec avro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type="title"/>
          </p:nvPr>
        </p:nvSpPr>
        <p:spPr>
          <a:xfrm>
            <a:off x="1241225" y="0"/>
            <a:ext cx="70305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8</a:t>
            </a:r>
            <a:r>
              <a:rPr b="1" lang="fr"/>
              <a:t>. Conclusion:</a:t>
            </a:r>
            <a:endParaRPr b="1" sz="2000"/>
          </a:p>
        </p:txBody>
      </p:sp>
      <p:sp>
        <p:nvSpPr>
          <p:cNvPr id="282" name="Google Shape;282;p37"/>
          <p:cNvSpPr txBox="1"/>
          <p:nvPr>
            <p:ph idx="1" type="body"/>
          </p:nvPr>
        </p:nvSpPr>
        <p:spPr>
          <a:xfrm>
            <a:off x="225275" y="431850"/>
            <a:ext cx="8497500" cy="46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fr" sz="1700"/>
              <a:t>On a vu que pendant la mise en place d’un data lake, il faut prévoir tout: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fr" sz="1700"/>
              <a:t>scénarios catastrophes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fr" sz="1700"/>
              <a:t>pannes de machine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fr" sz="1700"/>
              <a:t>utilisation et </a:t>
            </a:r>
            <a:r>
              <a:rPr lang="fr" sz="1700"/>
              <a:t>évolution</a:t>
            </a:r>
            <a:r>
              <a:rPr lang="fr" sz="1700"/>
              <a:t> des données dans le temps</a:t>
            </a:r>
            <a:endParaRPr sz="17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fr" sz="1700"/>
              <a:t>Optimisation</a:t>
            </a:r>
            <a:r>
              <a:rPr lang="fr" sz="1700"/>
              <a:t> du script de sérialisation est crucial!! 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fr" sz="1700"/>
              <a:t>Éviter</a:t>
            </a:r>
            <a:r>
              <a:rPr lang="fr" sz="1700"/>
              <a:t> d’encombrer </a:t>
            </a:r>
            <a:r>
              <a:rPr lang="fr" sz="1700"/>
              <a:t>mémoire</a:t>
            </a:r>
            <a:r>
              <a:rPr lang="fr" sz="1700"/>
              <a:t> pour le traitement sinon pas de données sérialisé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fr" sz="1700"/>
              <a:t>Traiter par lots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fr" sz="1700"/>
              <a:t>code optimisé peut faire </a:t>
            </a:r>
            <a:r>
              <a:rPr lang="fr" sz="1700"/>
              <a:t>de gagner beaucoup de sérialisation</a:t>
            </a:r>
            <a:endParaRPr sz="17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fr" sz="1700"/>
              <a:t>Requêtes</a:t>
            </a:r>
            <a:r>
              <a:rPr lang="fr" sz="1700"/>
              <a:t> sur de gros volumes de données très </a:t>
            </a:r>
            <a:r>
              <a:rPr lang="fr" sz="1700"/>
              <a:t>coûteuse</a:t>
            </a:r>
            <a:r>
              <a:rPr lang="fr" sz="1700"/>
              <a:t> en temps: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fr" sz="1700"/>
              <a:t>Intéressant</a:t>
            </a:r>
            <a:r>
              <a:rPr lang="fr" sz="1700"/>
              <a:t> </a:t>
            </a:r>
            <a:r>
              <a:rPr lang="fr" sz="1700"/>
              <a:t>d'optimiser</a:t>
            </a:r>
            <a:r>
              <a:rPr lang="fr" sz="1700"/>
              <a:t> le nombre de machines noeuds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fr" sz="1700"/>
              <a:t>Utiliser </a:t>
            </a:r>
            <a:r>
              <a:rPr i="1" lang="fr" sz="1700">
                <a:solidFill>
                  <a:srgbClr val="0000FF"/>
                </a:solidFill>
              </a:rPr>
              <a:t>persist()</a:t>
            </a:r>
            <a:r>
              <a:rPr lang="fr" sz="1700"/>
              <a:t> avec stockage level si nécessaire pour éviter de </a:t>
            </a:r>
            <a:r>
              <a:rPr lang="fr" sz="1700"/>
              <a:t>répéter</a:t>
            </a:r>
            <a:r>
              <a:rPr lang="fr" sz="1700"/>
              <a:t> les </a:t>
            </a:r>
            <a:r>
              <a:rPr lang="fr" sz="1700"/>
              <a:t>requêtes</a:t>
            </a:r>
            <a:r>
              <a:rPr lang="fr" sz="1700"/>
              <a:t> dans HDFS à chaque fois</a:t>
            </a:r>
            <a:endParaRPr sz="17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type="title"/>
          </p:nvPr>
        </p:nvSpPr>
        <p:spPr>
          <a:xfrm>
            <a:off x="311700" y="1576850"/>
            <a:ext cx="8520600" cy="118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800"/>
              <a:t>Annexe</a:t>
            </a:r>
            <a:endParaRPr b="1" sz="4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>
            <p:ph type="title"/>
          </p:nvPr>
        </p:nvSpPr>
        <p:spPr>
          <a:xfrm>
            <a:off x="112625" y="0"/>
            <a:ext cx="8547600" cy="3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800"/>
              <a:t>5. Résultats:</a:t>
            </a:r>
            <a:endParaRPr b="1" sz="1800"/>
          </a:p>
        </p:txBody>
      </p:sp>
      <p:pic>
        <p:nvPicPr>
          <p:cNvPr id="293" name="Google Shape;2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8425"/>
            <a:ext cx="8783299" cy="4785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"/>
          <p:cNvSpPr txBox="1"/>
          <p:nvPr>
            <p:ph type="title"/>
          </p:nvPr>
        </p:nvSpPr>
        <p:spPr>
          <a:xfrm>
            <a:off x="650750" y="0"/>
            <a:ext cx="8493300" cy="5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2.a) Description de stockage: </a:t>
            </a:r>
            <a:r>
              <a:rPr b="0" lang="fr" sz="2000"/>
              <a:t>Structure d</a:t>
            </a:r>
            <a:r>
              <a:rPr lang="fr" sz="2000"/>
              <a:t>e notre data lake</a:t>
            </a:r>
            <a:endParaRPr b="0" sz="2000"/>
          </a:p>
        </p:txBody>
      </p:sp>
      <p:sp>
        <p:nvSpPr>
          <p:cNvPr id="299" name="Google Shape;299;p40"/>
          <p:cNvSpPr txBox="1"/>
          <p:nvPr>
            <p:ph idx="1" type="body"/>
          </p:nvPr>
        </p:nvSpPr>
        <p:spPr>
          <a:xfrm>
            <a:off x="0" y="569400"/>
            <a:ext cx="9060600" cy="44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/data/ : Contient tous nos données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/data/.snapshot/s20200720-163848.488/* : contient le snapshot de tous nos données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/data/frwiki/ : contient tout ce qui provient de Wikipedia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/data/frwiki/raw/ : contient tous nos données brutes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/data/frwiki/raw/frwiki-20200201-pagelinks.sql : fichier brute contenant les liens entre les pages (11.04 GB)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/data/frwiki/raw/frwiki-20200201-stub-meta-history.xml : fichier brute contenant les informations et historique des  pages (70.72 GB)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/data/frwiki/frwiki-20200201/ : contient tout ce qui provient des données brutes du 1er février 2020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 /data/frwiki/frwiki-20200201/master/ : contient tous les jeux de données provenant des données brutes wikipédia du 1er février 2020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/data/frwiki/frwiki-20200201/master/pagelink.avsc : schéma avro utilisé pour sérialiser la pages link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/data/frwiki/frwiki-20200201/master/pageshistory.avsc : schéma avro utilisé pour sérialiser l’historique et les informations concernant les pages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/data/frwiki/frwiki-20200201/master/full/ : contient tous les données sérialisé (complet)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/data/frwiki/frwiki-20200201/master/full/frwiki-20200201-pagelinks-*.avro: pages links sérialisés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/data/frwiki/frwiki-20200201/master/full/frwiki-20200201-stub-meta-history-00520.avro : history sérialisé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/data/frwiki/frwiki-20200201/master/test : contient des échantillons de jeux de données sérialisés ==&gt; pour faire des tests de traitement ou d’observer des de nos données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1338150" y="235675"/>
            <a:ext cx="64677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="1" lang="fr"/>
              <a:t>Introduction:</a:t>
            </a:r>
            <a:endParaRPr b="1" sz="20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5075" y="963625"/>
            <a:ext cx="7884300" cy="3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De nos jours, les données constituent une ressource importante pour différentes sortes d’informations à condition de </a:t>
            </a:r>
            <a:r>
              <a:rPr lang="fr" sz="1700"/>
              <a:t>pouvoir</a:t>
            </a:r>
            <a:r>
              <a:rPr lang="fr" sz="1700"/>
              <a:t> bien </a:t>
            </a:r>
            <a:r>
              <a:rPr lang="fr" sz="1700"/>
              <a:t>l'exploiter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Plus on a de données pertinents, plus on est riche en informations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Grosse données implique des moyens de stockages et de sécurisations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Il faut aussi les exploiter à un temps acceptable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1241225" y="98000"/>
            <a:ext cx="7030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</a:t>
            </a:r>
            <a:r>
              <a:rPr lang="fr"/>
              <a:t> Présentation du sujet:</a:t>
            </a:r>
            <a:endParaRPr b="0" sz="200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5075" y="663200"/>
            <a:ext cx="7884300" cy="42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AutoNum type="alphaLcParenR"/>
            </a:pPr>
            <a:r>
              <a:rPr b="1" lang="fr" sz="2100" u="sng">
                <a:solidFill>
                  <a:srgbClr val="0000FF"/>
                </a:solidFill>
              </a:rPr>
              <a:t>Sujet:</a:t>
            </a:r>
            <a:endParaRPr b="1" sz="2100" u="sng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Déterminer le plus grand contributeur à un sujet donné à partir d’une base de donnée: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Origine de notre données est Wikipedia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fr" sz="1700"/>
              <a:t>Historique de contribution des articles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fr" sz="1700"/>
              <a:t>les liens entre les articles (pages)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Créer notre propre data lake : Dan &amp; Briggs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fr" sz="1700"/>
              <a:t>Stratégie de structure des stockage</a:t>
            </a:r>
            <a:endParaRPr sz="1700"/>
          </a:p>
          <a:p>
            <a:pPr indent="-336550" lvl="4" marL="22860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fr" sz="1700"/>
              <a:t>Sécurisation des données </a:t>
            </a:r>
            <a:endParaRPr sz="1700"/>
          </a:p>
          <a:p>
            <a:pPr indent="-336550" lvl="4" marL="22860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fr" sz="1700"/>
              <a:t>Distribution de stockage </a:t>
            </a:r>
            <a:endParaRPr sz="1700"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==&gt;HDFS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Sérialiser les données dans notre data lake: facilite leur lecture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Réaliser une requête pour trouver le candidat idéal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1164200" y="62525"/>
            <a:ext cx="75690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b) </a:t>
            </a:r>
            <a:r>
              <a:rPr lang="fr" sz="2000"/>
              <a:t>P</a:t>
            </a:r>
            <a:r>
              <a:rPr b="0" lang="fr" sz="2000"/>
              <a:t>résentation des données d’entrées</a:t>
            </a:r>
            <a:endParaRPr b="0" sz="2000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1006550" y="513000"/>
            <a:ext cx="7884300" cy="60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F</a:t>
            </a:r>
            <a:r>
              <a:rPr lang="fr" sz="1700"/>
              <a:t>ichier 1: “</a:t>
            </a:r>
            <a:r>
              <a:rPr b="1" i="1" lang="fr" sz="1700">
                <a:solidFill>
                  <a:srgbClr val="4A86E8"/>
                </a:solidFill>
              </a:rPr>
              <a:t>frwiki-20200201-stub-meta-history.xml</a:t>
            </a:r>
            <a:r>
              <a:rPr lang="fr" sz="1700"/>
              <a:t>” :(75,9 Go) historique des contributions aux articles ==&gt;  nb de contribution de chaque contributeurs</a:t>
            </a:r>
            <a:endParaRPr sz="1700"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75" y="1118400"/>
            <a:ext cx="6905625" cy="40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1303800" y="162700"/>
            <a:ext cx="75690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b) </a:t>
            </a:r>
            <a:r>
              <a:rPr lang="fr" sz="2000"/>
              <a:t>Présentation des données d’entrées</a:t>
            </a:r>
            <a:endParaRPr b="0" sz="2000"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1146150" y="800850"/>
            <a:ext cx="7884300" cy="6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Fichier 2: </a:t>
            </a:r>
            <a:r>
              <a:rPr lang="fr" sz="1700"/>
              <a:t>“</a:t>
            </a:r>
            <a:r>
              <a:rPr b="1" i="1" lang="fr" sz="1700">
                <a:solidFill>
                  <a:srgbClr val="4A86E8"/>
                </a:solidFill>
              </a:rPr>
              <a:t>frwiki-20200201-pagelinks.sql</a:t>
            </a:r>
            <a:r>
              <a:rPr lang="fr" sz="1700"/>
              <a:t>” :(</a:t>
            </a:r>
            <a:r>
              <a:rPr lang="fr" sz="1700"/>
              <a:t>11,9 Go</a:t>
            </a:r>
            <a:r>
              <a:rPr lang="fr" sz="1700"/>
              <a:t>) base de données MySql qui contient les lien entre tous les articles </a:t>
            </a:r>
            <a:endParaRPr sz="1700"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00" y="1564400"/>
            <a:ext cx="8795800" cy="30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1303800" y="98000"/>
            <a:ext cx="7030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c) Les enjeux</a:t>
            </a:r>
            <a:r>
              <a:rPr lang="fr" sz="2000"/>
              <a:t>:</a:t>
            </a:r>
            <a:endParaRPr b="0" sz="2000"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112625" y="663200"/>
            <a:ext cx="7884300" cy="42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fr" sz="1700"/>
              <a:t>Sécuriser les données:  HDFS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fr" sz="1700"/>
              <a:t>Accident de manipulation des données : revenir à un état donnée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fr" sz="1700"/>
              <a:t>Eviter à tout prix de perdre les données: v</a:t>
            </a:r>
            <a:r>
              <a:rPr lang="fr" sz="1700"/>
              <a:t>errouillage</a:t>
            </a:r>
            <a:r>
              <a:rPr lang="fr" sz="1700"/>
              <a:t> </a:t>
            </a:r>
            <a:r>
              <a:rPr lang="fr" sz="1700"/>
              <a:t>d'accès</a:t>
            </a:r>
            <a:r>
              <a:rPr lang="fr" sz="1700"/>
              <a:t> en écriture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fr" sz="1700"/>
              <a:t>No</a:t>
            </a:r>
            <a:r>
              <a:rPr lang="fr" sz="1700"/>
              <a:t> single point of failure: distribuer les stockage</a:t>
            </a:r>
            <a:r>
              <a:rPr lang="fr" sz="1700"/>
              <a:t> des données en les dupliquant sur plusieurs machines </a:t>
            </a:r>
            <a:r>
              <a:rPr lang="fr" sz="1700"/>
              <a:t>pour ne pas dépendre que d’une seule machine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fr" sz="1700"/>
              <a:t>Faciliter la </a:t>
            </a:r>
            <a:r>
              <a:rPr lang="fr" sz="1700"/>
              <a:t>lecture: Avro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fr" sz="1700"/>
              <a:t>Sérialisation les données une seule fois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fr" sz="1700"/>
              <a:t>Schéma donne une aperçu des données et préparer les requêtes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fr" sz="1700"/>
              <a:t>Prendre en compte toutes les articles relatifs au sujet: graphFrame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fr" sz="1700"/>
              <a:t>Considérer l’importance des articles grâce à ses liens entrants et sortants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fr" sz="1700"/>
              <a:t>utilisation structure de graphe orientée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1405050"/>
            <a:ext cx="8520600" cy="11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600"/>
              <a:t>3. Description de stockage</a:t>
            </a:r>
            <a:endParaRPr b="1" sz="4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650750" y="0"/>
            <a:ext cx="8493300" cy="5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a) </a:t>
            </a:r>
            <a:r>
              <a:rPr lang="fr"/>
              <a:t>Structure de notre data lake</a:t>
            </a:r>
            <a:r>
              <a:rPr lang="fr"/>
              <a:t>: </a:t>
            </a:r>
            <a:endParaRPr b="0" sz="2000"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0" y="488075"/>
            <a:ext cx="9060600" cy="45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/data/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Contient tous nos données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/data/.snapshot/s20200720-163848.488/*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contient le snapshot de tous nos données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/data/frwiki/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contient tout ce qui provient de Wikipedia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/data/frwiki/raw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 : contient tous nos données brutes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2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/data/frwiki/raw/frwiki-20200201-pagelinks.sql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fichier brute contenant les liens entre les pages (11.04 GB)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2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/data/frwiki/raw/frwiki-20200201-stub-meta-history.xml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fichier brute contenant les informations et historique des  pages (70.72 GB)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/data/frwiki/frwiki-20200201/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contient tout ce qui provient des données brutes du 1er février 2020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/data/frwiki/frwiki-20200201/master/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contient tous les jeux de données provenant des données brutes wikipédia du 1er février 2020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2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/data/frwiki/frwiki-20200201/master/pagelink.avsc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schéma avro utilisé pour sérialiser les liens des pages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2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/data/frwiki/frwiki-20200201/master/pageshistory.avsc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schéma avro utilisé pour sérialiser l’historique et les informations concernant les pages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/data/frwiki/frwiki-20200201/master/full/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contient tous les données sérialisé (complet)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2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/data/frwiki/frwiki-20200201/master/full/frwiki-20200201-pagelinks-*.avro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pages links sérialisés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2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/data/frwiki/frwiki-20200201/master/full/frwiki-20200201-stub-meta-history-*.avro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history sérialisé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/data/frwiki/frwiki-20200201/master/test/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contient des échantillons de jeux de données sérialisés ==&gt; pour faire des tests de traitement ou d’observer des de nos données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