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EC9E8C-D773-4943-A63C-A8EBB26DE7AB}">
  <a:tblStyle styleId="{DDEC9E8C-D773-4943-A63C-A8EBB26DE7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Nunito-italic.fntdata"/><Relationship Id="rId23" Type="http://schemas.openxmlformats.org/officeDocument/2006/relationships/slide" Target="slides/slide17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360b7f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360b7f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483d02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483d02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a7a95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a7a95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9641610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9641610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5efe62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a5efe62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5efe6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a5efe6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483d02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5483d02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6560f55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6560f55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641610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9641610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9a7a95a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9a7a95a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360b7f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360b7f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a7a95a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9a7a95a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9a7a95a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9a7a95a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a7a95a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9a7a95a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9a7a95a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9a7a95a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9a7a95a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9a7a95a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9a7a95a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9a7a95a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a7a95a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a7a95a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9a7a95a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9a7a95a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9641610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9641610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a5efe62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a5efe62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483d0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483d0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a5efe62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a5efe62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a5efe62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a5efe62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a5efe62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a5efe62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a5efe629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a5efe629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ajouter un noeud dans un cluster ES, on lance le ES sur la nouvelle machine et le jour est joué.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a89e550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a89e550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5efe629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5efe629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9641610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964161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2036207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2036207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360b7f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360b7f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360b7f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360b7f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360b7f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360b7f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03620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03620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560f55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560f55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a7a95a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9a7a95a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torm.apache.org/releases/2.1.0/Daemon-Fault-Tolerance.html" TargetMode="External"/><Relationship Id="rId4" Type="http://schemas.openxmlformats.org/officeDocument/2006/relationships/hyperlink" Target="https://storm.apache.org/releases/2.1.0/nimbus-ha-design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i.coindesk.com/v1/bpi/currentprice.json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lockchain.com/api/api_websocket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ain.api.btc.com/v3/block/000000000000000000010e8cc1ed3300c060923754c274e01759a2e3d05fcd94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2275" y="524450"/>
            <a:ext cx="8520600" cy="15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/>
              <a:t>Traitez des données en temps réel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0575" y="169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Projet 3: real-time data processing</a:t>
            </a:r>
            <a:endParaRPr sz="2700"/>
          </a:p>
        </p:txBody>
      </p:sp>
      <p:sp>
        <p:nvSpPr>
          <p:cNvPr id="130" name="Google Shape;130;p13"/>
          <p:cNvSpPr txBox="1"/>
          <p:nvPr/>
        </p:nvSpPr>
        <p:spPr>
          <a:xfrm>
            <a:off x="480650" y="3357700"/>
            <a:ext cx="3115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Calibri"/>
                <a:ea typeface="Calibri"/>
                <a:cs typeface="Calibri"/>
                <a:sym typeface="Calibri"/>
              </a:rPr>
              <a:t>Présenté par: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 RASAMBATRA Freonel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25" y="2355475"/>
            <a:ext cx="3769674" cy="26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11600" y="50075"/>
            <a:ext cx="85206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Solution : Flux de données</a:t>
            </a:r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47625" y="4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1809750"/>
                <a:gridCol w="1809750"/>
                <a:gridCol w="1809750"/>
                <a:gridCol w="1809750"/>
                <a:gridCol w="1809750"/>
              </a:tblGrid>
              <a:tr h="69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Source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Système</a:t>
                      </a:r>
                      <a:r>
                        <a:rPr b="1" lang="fr" sz="1600"/>
                        <a:t> de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messagerie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Traitement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Stockage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Visualisation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4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Kafka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Storm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ElasticSearch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Kibana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Topics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Topologie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Index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1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0" name="Google Shape;190;p22"/>
          <p:cNvSpPr/>
          <p:nvPr/>
        </p:nvSpPr>
        <p:spPr>
          <a:xfrm>
            <a:off x="211600" y="24528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Coindesk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5930750" y="24528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current_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price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228675" y="24528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bitcoin-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price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228675" y="41916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bitcoin-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transax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879525" y="2452850"/>
            <a:ext cx="1501800" cy="2577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bitcoinsAnalytics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11600" y="42667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Blockchain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930750" y="3359800"/>
            <a:ext cx="11964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bitcoin_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transactions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930750" y="4266750"/>
            <a:ext cx="1152600" cy="76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bitcoin_minages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7823525" y="2400650"/>
            <a:ext cx="1152600" cy="2417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Bord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1364200" y="3344600"/>
            <a:ext cx="876000" cy="529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278825" y="3344600"/>
            <a:ext cx="600600" cy="529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381425" y="3344600"/>
            <a:ext cx="549300" cy="529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127038" y="3344600"/>
            <a:ext cx="652800" cy="529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3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 Architecture fonctionnelle 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8" y="1485500"/>
            <a:ext cx="9081420" cy="274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3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2.b)  Architecture technique: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946"/>
            <a:ext cx="9144001" cy="358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597275" y="400825"/>
            <a:ext cx="29703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2.c) Kafka: 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5053700" y="175225"/>
            <a:ext cx="13140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Producer: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Coindesk</a:t>
            </a:r>
            <a:endParaRPr sz="1200"/>
          </a:p>
        </p:txBody>
      </p:sp>
      <p:sp>
        <p:nvSpPr>
          <p:cNvPr id="221" name="Google Shape;221;p25"/>
          <p:cNvSpPr/>
          <p:nvPr/>
        </p:nvSpPr>
        <p:spPr>
          <a:xfrm>
            <a:off x="7219325" y="175225"/>
            <a:ext cx="13140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Producer: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Blockchain</a:t>
            </a:r>
            <a:endParaRPr sz="1200"/>
          </a:p>
        </p:txBody>
      </p:sp>
      <p:grpSp>
        <p:nvGrpSpPr>
          <p:cNvPr id="222" name="Google Shape;222;p25"/>
          <p:cNvGrpSpPr/>
          <p:nvPr/>
        </p:nvGrpSpPr>
        <p:grpSpPr>
          <a:xfrm>
            <a:off x="4805600" y="1155209"/>
            <a:ext cx="4156800" cy="2560763"/>
            <a:chOff x="2252625" y="1580025"/>
            <a:chExt cx="4156800" cy="2562300"/>
          </a:xfrm>
        </p:grpSpPr>
        <p:sp>
          <p:nvSpPr>
            <p:cNvPr id="223" name="Google Shape;223;p25"/>
            <p:cNvSpPr/>
            <p:nvPr/>
          </p:nvSpPr>
          <p:spPr>
            <a:xfrm>
              <a:off x="2252625" y="1580025"/>
              <a:ext cx="4156800" cy="256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500"/>
                <a:t>Cluster Kafka: </a:t>
              </a:r>
              <a:r>
                <a:rPr lang="fr" sz="1200"/>
                <a:t>bitcoinStudy</a:t>
              </a:r>
              <a:endParaRPr sz="2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4" name="Google Shape;224;p25"/>
            <p:cNvGrpSpPr/>
            <p:nvPr/>
          </p:nvGrpSpPr>
          <p:grpSpPr>
            <a:xfrm>
              <a:off x="2434275" y="2089925"/>
              <a:ext cx="1457700" cy="1764600"/>
              <a:chOff x="7027125" y="2152500"/>
              <a:chExt cx="1457700" cy="1764600"/>
            </a:xfrm>
          </p:grpSpPr>
          <p:sp>
            <p:nvSpPr>
              <p:cNvPr id="225" name="Google Shape;225;p25"/>
              <p:cNvSpPr/>
              <p:nvPr/>
            </p:nvSpPr>
            <p:spPr>
              <a:xfrm>
                <a:off x="7027125" y="2152500"/>
                <a:ext cx="1457700" cy="17646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600" u="sng"/>
                  <a:t>Topic 1:</a:t>
                </a:r>
                <a:r>
                  <a:rPr lang="fr"/>
                  <a:t> </a:t>
                </a:r>
                <a:r>
                  <a:rPr lang="fr" sz="1200"/>
                  <a:t>bitcoin-price</a:t>
                </a:r>
                <a:endParaRPr sz="1200"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7142775" y="2930050"/>
                <a:ext cx="1226400" cy="3378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Partition 1</a:t>
                </a:r>
                <a:endParaRPr/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4572000" y="2089925"/>
              <a:ext cx="1457700" cy="1764600"/>
              <a:chOff x="441250" y="2202550"/>
              <a:chExt cx="1457700" cy="1764600"/>
            </a:xfrm>
          </p:grpSpPr>
          <p:sp>
            <p:nvSpPr>
              <p:cNvPr id="228" name="Google Shape;228;p25"/>
              <p:cNvSpPr/>
              <p:nvPr/>
            </p:nvSpPr>
            <p:spPr>
              <a:xfrm>
                <a:off x="441250" y="2202550"/>
                <a:ext cx="1457700" cy="17646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600" u="sng"/>
                  <a:t>Topic 2:</a:t>
                </a:r>
                <a:r>
                  <a:rPr lang="fr"/>
                  <a:t> </a:t>
                </a:r>
                <a:r>
                  <a:rPr lang="fr" sz="1200"/>
                  <a:t>bitcoin-transax</a:t>
                </a:r>
                <a:endParaRPr sz="1200"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556900" y="3583525"/>
                <a:ext cx="1226400" cy="3378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Partition n</a:t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556900" y="2803325"/>
                <a:ext cx="1226400" cy="3378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Partition 1</a:t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556900" y="3193425"/>
                <a:ext cx="1226400" cy="3378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Partition 2</a:t>
                </a:r>
                <a:endParaRPr/>
              </a:p>
            </p:txBody>
          </p:sp>
        </p:grpSp>
      </p:grpSp>
      <p:sp>
        <p:nvSpPr>
          <p:cNvPr id="232" name="Google Shape;232;p25"/>
          <p:cNvSpPr/>
          <p:nvPr/>
        </p:nvSpPr>
        <p:spPr>
          <a:xfrm>
            <a:off x="4929650" y="4283276"/>
            <a:ext cx="15621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</a:t>
            </a:r>
            <a:r>
              <a:rPr b="1" lang="fr" sz="1600" u="sng"/>
              <a:t>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currencyKafkaSpout</a:t>
            </a:r>
            <a:endParaRPr sz="1200"/>
          </a:p>
        </p:txBody>
      </p:sp>
      <p:sp>
        <p:nvSpPr>
          <p:cNvPr id="233" name="Google Shape;233;p25"/>
          <p:cNvSpPr/>
          <p:nvPr/>
        </p:nvSpPr>
        <p:spPr>
          <a:xfrm>
            <a:off x="6898025" y="4283276"/>
            <a:ext cx="19566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</a:t>
            </a:r>
            <a:r>
              <a:rPr b="1" lang="fr" sz="1600" u="sng"/>
              <a:t>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operationsKafkaSpout</a:t>
            </a:r>
            <a:endParaRPr sz="1200"/>
          </a:p>
        </p:txBody>
      </p:sp>
      <p:cxnSp>
        <p:nvCxnSpPr>
          <p:cNvPr id="234" name="Google Shape;234;p25"/>
          <p:cNvCxnSpPr>
            <a:stCxn id="220" idx="2"/>
            <a:endCxn id="225" idx="0"/>
          </p:cNvCxnSpPr>
          <p:nvPr/>
        </p:nvCxnSpPr>
        <p:spPr>
          <a:xfrm>
            <a:off x="5710700" y="800725"/>
            <a:ext cx="5400" cy="8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>
            <a:stCxn id="221" idx="2"/>
            <a:endCxn id="228" idx="0"/>
          </p:cNvCxnSpPr>
          <p:nvPr/>
        </p:nvCxnSpPr>
        <p:spPr>
          <a:xfrm flipH="1">
            <a:off x="7853825" y="800725"/>
            <a:ext cx="22500" cy="8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25" idx="2"/>
            <a:endCxn id="232" idx="0"/>
          </p:cNvCxnSpPr>
          <p:nvPr/>
        </p:nvCxnSpPr>
        <p:spPr>
          <a:xfrm flipH="1">
            <a:off x="5710700" y="3428345"/>
            <a:ext cx="5400" cy="85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>
            <a:stCxn id="229" idx="2"/>
            <a:endCxn id="233" idx="0"/>
          </p:cNvCxnSpPr>
          <p:nvPr/>
        </p:nvCxnSpPr>
        <p:spPr>
          <a:xfrm>
            <a:off x="7853825" y="3382547"/>
            <a:ext cx="22500" cy="90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47475" y="1238625"/>
            <a:ext cx="39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.d) Topologie Storm: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-25" y="156825"/>
            <a:ext cx="15666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currencyKafkaSpout</a:t>
            </a:r>
            <a:endParaRPr sz="1200"/>
          </a:p>
        </p:txBody>
      </p:sp>
      <p:sp>
        <p:nvSpPr>
          <p:cNvPr id="244" name="Google Shape;244;p26"/>
          <p:cNvSpPr/>
          <p:nvPr/>
        </p:nvSpPr>
        <p:spPr>
          <a:xfrm>
            <a:off x="-25" y="3289400"/>
            <a:ext cx="10422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chemeClr val="dk1"/>
                </a:solidFill>
              </a:rPr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operationsKafkaSpout</a:t>
            </a:r>
            <a:endParaRPr sz="1200"/>
          </a:p>
        </p:txBody>
      </p:sp>
      <p:sp>
        <p:nvSpPr>
          <p:cNvPr id="245" name="Google Shape;245;p26"/>
          <p:cNvSpPr/>
          <p:nvPr/>
        </p:nvSpPr>
        <p:spPr>
          <a:xfrm>
            <a:off x="3114475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stat-transactions</a:t>
            </a:r>
            <a:endParaRPr sz="1200"/>
          </a:p>
        </p:txBody>
      </p:sp>
      <p:sp>
        <p:nvSpPr>
          <p:cNvPr id="246" name="Google Shape;246;p26"/>
          <p:cNvSpPr/>
          <p:nvPr/>
        </p:nvSpPr>
        <p:spPr>
          <a:xfrm>
            <a:off x="5252950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join-minage-currency</a:t>
            </a:r>
            <a:endParaRPr sz="1200"/>
          </a:p>
        </p:txBody>
      </p:sp>
      <p:sp>
        <p:nvSpPr>
          <p:cNvPr id="247" name="Google Shape;247;p26"/>
          <p:cNvSpPr/>
          <p:nvPr/>
        </p:nvSpPr>
        <p:spPr>
          <a:xfrm>
            <a:off x="3114475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highest-mineur</a:t>
            </a:r>
            <a:endParaRPr sz="1200"/>
          </a:p>
        </p:txBody>
      </p:sp>
      <p:sp>
        <p:nvSpPr>
          <p:cNvPr id="248" name="Google Shape;248;p26"/>
          <p:cNvSpPr/>
          <p:nvPr/>
        </p:nvSpPr>
        <p:spPr>
          <a:xfrm>
            <a:off x="6980800" y="635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savingES-currencyPrice</a:t>
            </a:r>
            <a:endParaRPr sz="1200"/>
          </a:p>
        </p:txBody>
      </p:sp>
      <p:sp>
        <p:nvSpPr>
          <p:cNvPr id="249" name="Google Shape;249;p26"/>
          <p:cNvSpPr/>
          <p:nvPr/>
        </p:nvSpPr>
        <p:spPr>
          <a:xfrm>
            <a:off x="2312875" y="63525"/>
            <a:ext cx="18999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parseDeviseBolt</a:t>
            </a:r>
            <a:endParaRPr sz="1200"/>
          </a:p>
        </p:txBody>
      </p:sp>
      <p:cxnSp>
        <p:nvCxnSpPr>
          <p:cNvPr id="250" name="Google Shape;250;p26"/>
          <p:cNvCxnSpPr>
            <a:stCxn id="243" idx="3"/>
            <a:endCxn id="249" idx="2"/>
          </p:cNvCxnSpPr>
          <p:nvPr/>
        </p:nvCxnSpPr>
        <p:spPr>
          <a:xfrm>
            <a:off x="1566575" y="495225"/>
            <a:ext cx="74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6"/>
          <p:cNvCxnSpPr>
            <a:stCxn id="249" idx="6"/>
            <a:endCxn id="248" idx="2"/>
          </p:cNvCxnSpPr>
          <p:nvPr/>
        </p:nvCxnSpPr>
        <p:spPr>
          <a:xfrm>
            <a:off x="4212775" y="495225"/>
            <a:ext cx="2768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6"/>
          <p:cNvCxnSpPr>
            <a:stCxn id="253" idx="6"/>
            <a:endCxn id="247" idx="2"/>
          </p:cNvCxnSpPr>
          <p:nvPr/>
        </p:nvCxnSpPr>
        <p:spPr>
          <a:xfrm>
            <a:off x="2724613" y="3627800"/>
            <a:ext cx="390000" cy="10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6"/>
          <p:cNvCxnSpPr>
            <a:stCxn id="253" idx="6"/>
            <a:endCxn id="245" idx="2"/>
          </p:cNvCxnSpPr>
          <p:nvPr/>
        </p:nvCxnSpPr>
        <p:spPr>
          <a:xfrm flipH="1" rot="10800000">
            <a:off x="2724613" y="2648000"/>
            <a:ext cx="390000" cy="9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6"/>
          <p:cNvSpPr/>
          <p:nvPr/>
        </p:nvSpPr>
        <p:spPr>
          <a:xfrm>
            <a:off x="7714100" y="4200225"/>
            <a:ext cx="13515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savingES-minage</a:t>
            </a:r>
            <a:endParaRPr sz="1200"/>
          </a:p>
        </p:txBody>
      </p:sp>
      <p:sp>
        <p:nvSpPr>
          <p:cNvPr id="256" name="Google Shape;256;p26"/>
          <p:cNvSpPr/>
          <p:nvPr/>
        </p:nvSpPr>
        <p:spPr>
          <a:xfrm>
            <a:off x="5252950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join-transaction-currency</a:t>
            </a:r>
            <a:endParaRPr sz="1200"/>
          </a:p>
        </p:txBody>
      </p:sp>
      <p:cxnSp>
        <p:nvCxnSpPr>
          <p:cNvPr id="257" name="Google Shape;257;p26"/>
          <p:cNvCxnSpPr>
            <a:stCxn id="245" idx="6"/>
            <a:endCxn id="256" idx="2"/>
          </p:cNvCxnSpPr>
          <p:nvPr/>
        </p:nvCxnSpPr>
        <p:spPr>
          <a:xfrm>
            <a:off x="4681075" y="26480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6"/>
          <p:cNvCxnSpPr>
            <a:stCxn id="248" idx="6"/>
            <a:endCxn id="259" idx="2"/>
          </p:cNvCxnSpPr>
          <p:nvPr/>
        </p:nvCxnSpPr>
        <p:spPr>
          <a:xfrm>
            <a:off x="8547400" y="495225"/>
            <a:ext cx="68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6"/>
          <p:cNvCxnSpPr>
            <a:stCxn id="247" idx="6"/>
            <a:endCxn id="246" idx="2"/>
          </p:cNvCxnSpPr>
          <p:nvPr/>
        </p:nvCxnSpPr>
        <p:spPr>
          <a:xfrm>
            <a:off x="4681075" y="46334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6"/>
          <p:cNvCxnSpPr>
            <a:stCxn id="246" idx="6"/>
            <a:endCxn id="255" idx="2"/>
          </p:cNvCxnSpPr>
          <p:nvPr/>
        </p:nvCxnSpPr>
        <p:spPr>
          <a:xfrm flipH="1" rot="10800000">
            <a:off x="6819550" y="4631925"/>
            <a:ext cx="8946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6"/>
          <p:cNvSpPr txBox="1"/>
          <p:nvPr/>
        </p:nvSpPr>
        <p:spPr>
          <a:xfrm>
            <a:off x="4572000" y="417525"/>
            <a:ext cx="1200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updated:String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euro: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usd;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gbp: double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1524013" y="3196100"/>
            <a:ext cx="1200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OperationParsingBolt</a:t>
            </a:r>
            <a:endParaRPr sz="1200"/>
          </a:p>
        </p:txBody>
      </p:sp>
      <p:cxnSp>
        <p:nvCxnSpPr>
          <p:cNvPr id="263" name="Google Shape;263;p26"/>
          <p:cNvCxnSpPr>
            <a:stCxn id="256" idx="6"/>
            <a:endCxn id="264" idx="2"/>
          </p:cNvCxnSpPr>
          <p:nvPr/>
        </p:nvCxnSpPr>
        <p:spPr>
          <a:xfrm>
            <a:off x="6819550" y="2648025"/>
            <a:ext cx="67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6"/>
          <p:cNvCxnSpPr>
            <a:stCxn id="244" idx="3"/>
            <a:endCxn id="253" idx="2"/>
          </p:cNvCxnSpPr>
          <p:nvPr/>
        </p:nvCxnSpPr>
        <p:spPr>
          <a:xfrm>
            <a:off x="1042175" y="3627800"/>
            <a:ext cx="4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6"/>
          <p:cNvSpPr/>
          <p:nvPr/>
        </p:nvSpPr>
        <p:spPr>
          <a:xfrm>
            <a:off x="7499000" y="2216313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savingES-transx</a:t>
            </a:r>
            <a:endParaRPr sz="1200"/>
          </a:p>
        </p:txBody>
      </p:sp>
      <p:sp>
        <p:nvSpPr>
          <p:cNvPr id="266" name="Google Shape;266;p26"/>
          <p:cNvSpPr txBox="1"/>
          <p:nvPr/>
        </p:nvSpPr>
        <p:spPr>
          <a:xfrm>
            <a:off x="1560250" y="156825"/>
            <a:ext cx="67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943325" y="3196100"/>
            <a:ext cx="67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2812075" y="3432675"/>
            <a:ext cx="90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op:</a:t>
            </a:r>
            <a:r>
              <a:rPr lang="fr" sz="1100"/>
              <a:t> String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x</a:t>
            </a:r>
            <a:r>
              <a:rPr lang="fr" sz="1100"/>
              <a:t>: JSON</a:t>
            </a:r>
            <a:endParaRPr sz="1100"/>
          </a:p>
        </p:txBody>
      </p:sp>
      <p:sp>
        <p:nvSpPr>
          <p:cNvPr id="269" name="Google Shape;269;p26"/>
          <p:cNvSpPr txBox="1"/>
          <p:nvPr/>
        </p:nvSpPr>
        <p:spPr>
          <a:xfrm>
            <a:off x="3953538" y="1642425"/>
            <a:ext cx="20271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montantTotalTransx: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transactionMax: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nbTransaction: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until: long</a:t>
            </a:r>
            <a:endParaRPr sz="1100"/>
          </a:p>
        </p:txBody>
      </p:sp>
      <p:sp>
        <p:nvSpPr>
          <p:cNvPr id="270" name="Google Shape;270;p26"/>
          <p:cNvSpPr txBox="1"/>
          <p:nvPr/>
        </p:nvSpPr>
        <p:spPr>
          <a:xfrm>
            <a:off x="4051975" y="3432675"/>
            <a:ext cx="1830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btcDoneByMiner: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btcTotalForStudy: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grandMineur: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nbMinage: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until: Long</a:t>
            </a:r>
            <a:endParaRPr sz="1100"/>
          </a:p>
        </p:txBody>
      </p:sp>
      <p:sp>
        <p:nvSpPr>
          <p:cNvPr id="271" name="Google Shape;271;p26"/>
          <p:cNvSpPr txBox="1"/>
          <p:nvPr/>
        </p:nvSpPr>
        <p:spPr>
          <a:xfrm>
            <a:off x="5826538" y="1134825"/>
            <a:ext cx="26655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montantTotalTransactionBitcoin: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MontantTotalTransactionEuro;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transactionMaxBitcoin: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TransactionMaEuro;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timeIntervalInSecondUsed: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nbTransaction: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fromDate: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untilDate: date</a:t>
            </a:r>
            <a:endParaRPr sz="1100"/>
          </a:p>
        </p:txBody>
      </p:sp>
      <p:sp>
        <p:nvSpPr>
          <p:cNvPr id="272" name="Google Shape;272;p26"/>
          <p:cNvSpPr txBox="1"/>
          <p:nvPr/>
        </p:nvSpPr>
        <p:spPr>
          <a:xfrm>
            <a:off x="6132400" y="3099225"/>
            <a:ext cx="22689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btcDoneByMiner: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doneByMinerEuro:double,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grandMineur: String,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timeIntervalInSecondUsed: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btcTotalForStudy: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nbMinage: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fromDate: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untilDate: date</a:t>
            </a:r>
            <a:endParaRPr sz="1100"/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25" y="2949138"/>
            <a:ext cx="3714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325" y="3916275"/>
            <a:ext cx="3714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6"/>
          <p:cNvCxnSpPr>
            <a:stCxn id="264" idx="6"/>
          </p:cNvCxnSpPr>
          <p:nvPr/>
        </p:nvCxnSpPr>
        <p:spPr>
          <a:xfrm flipH="1" rot="10800000">
            <a:off x="9065600" y="2640513"/>
            <a:ext cx="3204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stCxn id="255" idx="6"/>
          </p:cNvCxnSpPr>
          <p:nvPr/>
        </p:nvCxnSpPr>
        <p:spPr>
          <a:xfrm flipH="1" rot="10800000">
            <a:off x="9065600" y="4628925"/>
            <a:ext cx="3978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-25" y="156825"/>
            <a:ext cx="15666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currencyKafkaSpout</a:t>
            </a:r>
            <a:endParaRPr sz="1200"/>
          </a:p>
        </p:txBody>
      </p:sp>
      <p:sp>
        <p:nvSpPr>
          <p:cNvPr id="282" name="Google Shape;282;p27"/>
          <p:cNvSpPr/>
          <p:nvPr/>
        </p:nvSpPr>
        <p:spPr>
          <a:xfrm>
            <a:off x="-25" y="3289400"/>
            <a:ext cx="10422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chemeClr val="dk1"/>
                </a:solidFill>
              </a:rPr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operationsKafkaSpout</a:t>
            </a:r>
            <a:endParaRPr sz="1200"/>
          </a:p>
        </p:txBody>
      </p:sp>
      <p:sp>
        <p:nvSpPr>
          <p:cNvPr id="283" name="Google Shape;283;p27"/>
          <p:cNvSpPr/>
          <p:nvPr/>
        </p:nvSpPr>
        <p:spPr>
          <a:xfrm>
            <a:off x="3114475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stat-transactions</a:t>
            </a:r>
            <a:endParaRPr sz="1200"/>
          </a:p>
        </p:txBody>
      </p:sp>
      <p:sp>
        <p:nvSpPr>
          <p:cNvPr id="284" name="Google Shape;284;p27"/>
          <p:cNvSpPr/>
          <p:nvPr/>
        </p:nvSpPr>
        <p:spPr>
          <a:xfrm>
            <a:off x="5252950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join-minage-currency</a:t>
            </a:r>
            <a:endParaRPr sz="1200"/>
          </a:p>
        </p:txBody>
      </p:sp>
      <p:sp>
        <p:nvSpPr>
          <p:cNvPr id="285" name="Google Shape;285;p27"/>
          <p:cNvSpPr/>
          <p:nvPr/>
        </p:nvSpPr>
        <p:spPr>
          <a:xfrm>
            <a:off x="3114475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highest-mineur</a:t>
            </a:r>
            <a:endParaRPr sz="1200"/>
          </a:p>
        </p:txBody>
      </p:sp>
      <p:sp>
        <p:nvSpPr>
          <p:cNvPr id="286" name="Google Shape;286;p27"/>
          <p:cNvSpPr/>
          <p:nvPr/>
        </p:nvSpPr>
        <p:spPr>
          <a:xfrm>
            <a:off x="6980800" y="635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savingES-currencyPrice</a:t>
            </a:r>
            <a:endParaRPr sz="1200"/>
          </a:p>
        </p:txBody>
      </p:sp>
      <p:sp>
        <p:nvSpPr>
          <p:cNvPr id="287" name="Google Shape;287;p27"/>
          <p:cNvSpPr/>
          <p:nvPr/>
        </p:nvSpPr>
        <p:spPr>
          <a:xfrm>
            <a:off x="2312875" y="63525"/>
            <a:ext cx="18999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parseDeviseBolt</a:t>
            </a:r>
            <a:endParaRPr sz="1200"/>
          </a:p>
        </p:txBody>
      </p:sp>
      <p:cxnSp>
        <p:nvCxnSpPr>
          <p:cNvPr id="288" name="Google Shape;288;p27"/>
          <p:cNvCxnSpPr>
            <a:stCxn id="281" idx="3"/>
            <a:endCxn id="287" idx="2"/>
          </p:cNvCxnSpPr>
          <p:nvPr/>
        </p:nvCxnSpPr>
        <p:spPr>
          <a:xfrm>
            <a:off x="1566575" y="495225"/>
            <a:ext cx="74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7"/>
          <p:cNvCxnSpPr>
            <a:stCxn id="287" idx="6"/>
            <a:endCxn id="286" idx="2"/>
          </p:cNvCxnSpPr>
          <p:nvPr/>
        </p:nvCxnSpPr>
        <p:spPr>
          <a:xfrm>
            <a:off x="4212775" y="495225"/>
            <a:ext cx="2768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7"/>
          <p:cNvCxnSpPr>
            <a:stCxn id="291" idx="6"/>
            <a:endCxn id="285" idx="2"/>
          </p:cNvCxnSpPr>
          <p:nvPr/>
        </p:nvCxnSpPr>
        <p:spPr>
          <a:xfrm>
            <a:off x="2724613" y="3627800"/>
            <a:ext cx="390000" cy="10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7"/>
          <p:cNvCxnSpPr>
            <a:stCxn id="291" idx="6"/>
            <a:endCxn id="283" idx="2"/>
          </p:cNvCxnSpPr>
          <p:nvPr/>
        </p:nvCxnSpPr>
        <p:spPr>
          <a:xfrm flipH="1" rot="10800000">
            <a:off x="2724613" y="2648000"/>
            <a:ext cx="390000" cy="9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7"/>
          <p:cNvSpPr/>
          <p:nvPr/>
        </p:nvSpPr>
        <p:spPr>
          <a:xfrm>
            <a:off x="7714100" y="4200225"/>
            <a:ext cx="13515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savingES-minage</a:t>
            </a:r>
            <a:endParaRPr sz="1200"/>
          </a:p>
        </p:txBody>
      </p:sp>
      <p:sp>
        <p:nvSpPr>
          <p:cNvPr id="294" name="Google Shape;294;p27"/>
          <p:cNvSpPr/>
          <p:nvPr/>
        </p:nvSpPr>
        <p:spPr>
          <a:xfrm>
            <a:off x="5252950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join-transaction-currency</a:t>
            </a:r>
            <a:endParaRPr sz="1200"/>
          </a:p>
        </p:txBody>
      </p:sp>
      <p:cxnSp>
        <p:nvCxnSpPr>
          <p:cNvPr id="295" name="Google Shape;295;p27"/>
          <p:cNvCxnSpPr>
            <a:stCxn id="283" idx="6"/>
            <a:endCxn id="294" idx="2"/>
          </p:cNvCxnSpPr>
          <p:nvPr/>
        </p:nvCxnSpPr>
        <p:spPr>
          <a:xfrm>
            <a:off x="4681075" y="26480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7"/>
          <p:cNvCxnSpPr>
            <a:stCxn id="286" idx="6"/>
            <a:endCxn id="297" idx="2"/>
          </p:cNvCxnSpPr>
          <p:nvPr/>
        </p:nvCxnSpPr>
        <p:spPr>
          <a:xfrm>
            <a:off x="8547400" y="495225"/>
            <a:ext cx="68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7"/>
          <p:cNvCxnSpPr>
            <a:stCxn id="285" idx="6"/>
            <a:endCxn id="284" idx="2"/>
          </p:cNvCxnSpPr>
          <p:nvPr/>
        </p:nvCxnSpPr>
        <p:spPr>
          <a:xfrm>
            <a:off x="4681075" y="46334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7"/>
          <p:cNvCxnSpPr>
            <a:stCxn id="284" idx="6"/>
            <a:endCxn id="293" idx="2"/>
          </p:cNvCxnSpPr>
          <p:nvPr/>
        </p:nvCxnSpPr>
        <p:spPr>
          <a:xfrm flipH="1" rot="10800000">
            <a:off x="6819550" y="4631925"/>
            <a:ext cx="8946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7"/>
          <p:cNvSpPr txBox="1"/>
          <p:nvPr/>
        </p:nvSpPr>
        <p:spPr>
          <a:xfrm>
            <a:off x="4456688" y="420150"/>
            <a:ext cx="1200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updated:String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euro: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usd;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gbp: double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524013" y="3196100"/>
            <a:ext cx="1200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OperationParsingBolt</a:t>
            </a:r>
            <a:endParaRPr sz="1200"/>
          </a:p>
        </p:txBody>
      </p:sp>
      <p:cxnSp>
        <p:nvCxnSpPr>
          <p:cNvPr id="301" name="Google Shape;301;p27"/>
          <p:cNvCxnSpPr>
            <a:stCxn id="294" idx="6"/>
            <a:endCxn id="302" idx="2"/>
          </p:cNvCxnSpPr>
          <p:nvPr/>
        </p:nvCxnSpPr>
        <p:spPr>
          <a:xfrm>
            <a:off x="6819550" y="2648025"/>
            <a:ext cx="67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>
            <a:stCxn id="282" idx="3"/>
            <a:endCxn id="291" idx="2"/>
          </p:cNvCxnSpPr>
          <p:nvPr/>
        </p:nvCxnSpPr>
        <p:spPr>
          <a:xfrm>
            <a:off x="1042175" y="3627800"/>
            <a:ext cx="4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7"/>
          <p:cNvSpPr/>
          <p:nvPr/>
        </p:nvSpPr>
        <p:spPr>
          <a:xfrm>
            <a:off x="7499000" y="2216313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savingES-transx</a:t>
            </a:r>
            <a:endParaRPr sz="1200"/>
          </a:p>
        </p:txBody>
      </p:sp>
      <p:sp>
        <p:nvSpPr>
          <p:cNvPr id="304" name="Google Shape;304;p27"/>
          <p:cNvSpPr txBox="1"/>
          <p:nvPr/>
        </p:nvSpPr>
        <p:spPr>
          <a:xfrm>
            <a:off x="1560250" y="156825"/>
            <a:ext cx="67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943325" y="3196100"/>
            <a:ext cx="67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2812075" y="3432675"/>
            <a:ext cx="90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op:</a:t>
            </a:r>
            <a:r>
              <a:rPr lang="fr" sz="1100"/>
              <a:t> String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x</a:t>
            </a:r>
            <a:r>
              <a:rPr lang="fr" sz="1100"/>
              <a:t>: JSON</a:t>
            </a:r>
            <a:endParaRPr sz="1100"/>
          </a:p>
        </p:txBody>
      </p:sp>
      <p:sp>
        <p:nvSpPr>
          <p:cNvPr id="307" name="Google Shape;307;p27"/>
          <p:cNvSpPr txBox="1"/>
          <p:nvPr/>
        </p:nvSpPr>
        <p:spPr>
          <a:xfrm>
            <a:off x="3953538" y="1642425"/>
            <a:ext cx="20271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montantTotalTransx: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transactionMax: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nbTransaction</a:t>
            </a:r>
            <a:r>
              <a:rPr lang="fr" sz="1100">
                <a:solidFill>
                  <a:schemeClr val="dk1"/>
                </a:solidFill>
              </a:rPr>
              <a:t>: int,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until: long</a:t>
            </a:r>
            <a:endParaRPr sz="1100"/>
          </a:p>
        </p:txBody>
      </p:sp>
      <p:sp>
        <p:nvSpPr>
          <p:cNvPr id="308" name="Google Shape;308;p27"/>
          <p:cNvSpPr txBox="1"/>
          <p:nvPr/>
        </p:nvSpPr>
        <p:spPr>
          <a:xfrm>
            <a:off x="4051975" y="3432675"/>
            <a:ext cx="1830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btcDoneByMiner: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btcTotalForStudy: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grandMineur: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nbMinage: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until: Long</a:t>
            </a:r>
            <a:endParaRPr sz="1100"/>
          </a:p>
        </p:txBody>
      </p:sp>
      <p:sp>
        <p:nvSpPr>
          <p:cNvPr id="309" name="Google Shape;309;p27"/>
          <p:cNvSpPr txBox="1"/>
          <p:nvPr/>
        </p:nvSpPr>
        <p:spPr>
          <a:xfrm>
            <a:off x="5826538" y="1134825"/>
            <a:ext cx="26655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montantTotalTransactionBitcoin: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MontantTotalTransactionEuro;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transactionMaxBitcoin: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TransactionMaEuro;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timeIntervalInSecondUsed: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nbTransaction: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fromDate: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untilDate: date</a:t>
            </a:r>
            <a:endParaRPr sz="1100"/>
          </a:p>
        </p:txBody>
      </p:sp>
      <p:sp>
        <p:nvSpPr>
          <p:cNvPr id="310" name="Google Shape;310;p27"/>
          <p:cNvSpPr txBox="1"/>
          <p:nvPr/>
        </p:nvSpPr>
        <p:spPr>
          <a:xfrm>
            <a:off x="6132400" y="3099225"/>
            <a:ext cx="22689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btcDoneByMiner: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doneByMinerEuro:double,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grandMineur: String,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timeIntervalInSecondUsed: Long,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btcTotalForStudy: double,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nbMinage: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fromDate: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untilDate: date</a:t>
            </a:r>
            <a:endParaRPr sz="1100"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25" y="2949138"/>
            <a:ext cx="3714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325" y="3916275"/>
            <a:ext cx="3714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7"/>
          <p:cNvCxnSpPr>
            <a:stCxn id="302" idx="6"/>
          </p:cNvCxnSpPr>
          <p:nvPr/>
        </p:nvCxnSpPr>
        <p:spPr>
          <a:xfrm flipH="1" rot="10800000">
            <a:off x="9065600" y="2640513"/>
            <a:ext cx="3204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7"/>
          <p:cNvCxnSpPr>
            <a:stCxn id="293" idx="6"/>
          </p:cNvCxnSpPr>
          <p:nvPr/>
        </p:nvCxnSpPr>
        <p:spPr>
          <a:xfrm flipH="1" rot="10800000">
            <a:off x="9065600" y="4628925"/>
            <a:ext cx="3978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7"/>
          <p:cNvSpPr/>
          <p:nvPr/>
        </p:nvSpPr>
        <p:spPr>
          <a:xfrm>
            <a:off x="4212775" y="495225"/>
            <a:ext cx="1042209" cy="2145206"/>
          </a:xfrm>
          <a:custGeom>
            <a:rect b="b" l="l" r="r" t="t"/>
            <a:pathLst>
              <a:path extrusionOk="0" h="86101" w="39045">
                <a:moveTo>
                  <a:pt x="0" y="0"/>
                </a:moveTo>
                <a:cubicBezTo>
                  <a:pt x="2920" y="11514"/>
                  <a:pt x="11013" y="54731"/>
                  <a:pt x="17520" y="69081"/>
                </a:cubicBezTo>
                <a:cubicBezTo>
                  <a:pt x="24028" y="83431"/>
                  <a:pt x="35458" y="83264"/>
                  <a:pt x="39045" y="8610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6" name="Google Shape;316;p27"/>
          <p:cNvSpPr/>
          <p:nvPr/>
        </p:nvSpPr>
        <p:spPr>
          <a:xfrm>
            <a:off x="4206775" y="495225"/>
            <a:ext cx="1042209" cy="4138229"/>
          </a:xfrm>
          <a:custGeom>
            <a:rect b="b" l="l" r="r" t="t"/>
            <a:pathLst>
              <a:path extrusionOk="0" h="86101" w="39045">
                <a:moveTo>
                  <a:pt x="0" y="0"/>
                </a:moveTo>
                <a:cubicBezTo>
                  <a:pt x="2920" y="11514"/>
                  <a:pt x="11013" y="54731"/>
                  <a:pt x="17520" y="69081"/>
                </a:cubicBezTo>
                <a:cubicBezTo>
                  <a:pt x="24028" y="83431"/>
                  <a:pt x="35458" y="83264"/>
                  <a:pt x="39045" y="8610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7" name="Google Shape;317;p27"/>
          <p:cNvSpPr txBox="1"/>
          <p:nvPr>
            <p:ph type="title"/>
          </p:nvPr>
        </p:nvSpPr>
        <p:spPr>
          <a:xfrm>
            <a:off x="-37075" y="1193850"/>
            <a:ext cx="39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2.d) Topologie Storm: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261475" y="413000"/>
            <a:ext cx="33663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2.d)  Topologie Storm: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775" y="0"/>
            <a:ext cx="5416100" cy="49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311700" y="50075"/>
            <a:ext cx="85206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2.e) Structures de données: Elasticsearch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1075"/>
            <a:ext cx="8839200" cy="185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00" y="3175569"/>
            <a:ext cx="8839201" cy="87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15221"/>
            <a:ext cx="8839202" cy="6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 txBox="1"/>
          <p:nvPr/>
        </p:nvSpPr>
        <p:spPr>
          <a:xfrm>
            <a:off x="2765750" y="825950"/>
            <a:ext cx="2840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Index Current_price</a:t>
            </a:r>
            <a:endParaRPr b="1"/>
          </a:p>
        </p:txBody>
      </p:sp>
      <p:sp>
        <p:nvSpPr>
          <p:cNvPr id="333" name="Google Shape;333;p29"/>
          <p:cNvSpPr txBox="1"/>
          <p:nvPr/>
        </p:nvSpPr>
        <p:spPr>
          <a:xfrm>
            <a:off x="2765750" y="2835563"/>
            <a:ext cx="2840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Index bitcoin_transactions</a:t>
            </a:r>
            <a:endParaRPr b="1"/>
          </a:p>
        </p:txBody>
      </p:sp>
      <p:sp>
        <p:nvSpPr>
          <p:cNvPr id="334" name="Google Shape;334;p29"/>
          <p:cNvSpPr txBox="1"/>
          <p:nvPr/>
        </p:nvSpPr>
        <p:spPr>
          <a:xfrm>
            <a:off x="2765750" y="4196800"/>
            <a:ext cx="2840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Index bitcoin_minages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311700" y="6257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Métriques demandées:</a:t>
            </a:r>
            <a:endParaRPr/>
          </a:p>
        </p:txBody>
      </p:sp>
      <p:graphicFrame>
        <p:nvGraphicFramePr>
          <p:cNvPr id="340" name="Google Shape;340;p30"/>
          <p:cNvGraphicFramePr/>
          <p:nvPr/>
        </p:nvGraphicFramePr>
        <p:xfrm>
          <a:off x="476950" y="8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275275"/>
                <a:gridCol w="797025"/>
                <a:gridCol w="563700"/>
                <a:gridCol w="1157975"/>
                <a:gridCol w="727025"/>
                <a:gridCol w="149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Cours BTC (€)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volume BTC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échangés / h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maximale des transactions réalisées / heure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mineurs qui se sont le plus enrichis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 jour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 mois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375"/>
            <a:ext cx="9144001" cy="468617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62575"/>
            <a:ext cx="8520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1-Cours_du_bitcoin_en_euro </a:t>
            </a:r>
            <a:r>
              <a:rPr lang="fr" sz="2100" u="sng"/>
              <a:t>:</a:t>
            </a:r>
            <a:endParaRPr sz="21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23975" y="33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r>
              <a:rPr lang="fr"/>
              <a:t>: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991000" y="231275"/>
            <a:ext cx="3716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Présentation du sujet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ce qui est demandé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Données d’entrées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enjeux</a:t>
            </a:r>
            <a:endParaRPr sz="1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Choix techniques: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Architecture fonctionnelle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Architecture </a:t>
            </a:r>
            <a:r>
              <a:rPr lang="fr" sz="1200"/>
              <a:t>technique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Topologie Storm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Flux de données sur ES</a:t>
            </a:r>
            <a:endParaRPr sz="1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Métriques: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Présentation du tableau de bord</a:t>
            </a:r>
            <a:endParaRPr sz="1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Présentations des différents scénarios: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Kafka / Zookeeper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Storm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ElasticSearch</a:t>
            </a:r>
            <a:endParaRPr sz="1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Conclusion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1400"/>
              <a:t>Questions / Reponses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311700" y="77325"/>
            <a:ext cx="8520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2-a)Volume_bitcoin_échangés_par_heure_(en_BTC)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5" y="472125"/>
            <a:ext cx="9083751" cy="4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311700" y="0"/>
            <a:ext cx="8520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2-b)Volume_bitcoin_échangés_par_heure_(en_euro)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075"/>
            <a:ext cx="9168723" cy="46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3-a)Valeur_maximale_des_transactions_réalisées_par_heure_(en_BTC)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550"/>
            <a:ext cx="9143998" cy="46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3-b)Valeur_maximale_des_transactions_réalisées_par_heure_(en_euro)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800"/>
            <a:ext cx="9144001" cy="465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4-a)mineurs_qui_se_sont_le_plus_enrichis_par_jour__(en_BTC)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250" y="394800"/>
            <a:ext cx="9255927" cy="4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4-b)mineurs_qui_se_sont_le_plus_enrichis_par_jour__(en_euro)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82" name="Google Shape;3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" y="499250"/>
            <a:ext cx="9081424" cy="464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4-c)mineurs_qui_se_sont_le_plus_enrichis_par_mois__(en_BTC)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800"/>
            <a:ext cx="9144001" cy="4691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62575" y="0"/>
            <a:ext cx="902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4-d)mineurs_qui_se_sont_le_plus_enrichis_par_mois__(en_euro)</a:t>
            </a:r>
            <a:r>
              <a:rPr lang="fr" sz="2100" u="sng"/>
              <a:t> :</a:t>
            </a:r>
            <a:endParaRPr sz="2100" u="sng"/>
          </a:p>
        </p:txBody>
      </p:sp>
      <p:pic>
        <p:nvPicPr>
          <p:cNvPr id="394" name="Google Shape;3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" y="457375"/>
            <a:ext cx="9020099" cy="461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311700" y="6257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Métriques demandées:</a:t>
            </a:r>
            <a:endParaRPr/>
          </a:p>
        </p:txBody>
      </p:sp>
      <p:graphicFrame>
        <p:nvGraphicFramePr>
          <p:cNvPr id="400" name="Google Shape;400;p40"/>
          <p:cNvGraphicFramePr/>
          <p:nvPr/>
        </p:nvGraphicFramePr>
        <p:xfrm>
          <a:off x="627125" y="8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339550"/>
                <a:gridCol w="983150"/>
                <a:gridCol w="695350"/>
                <a:gridCol w="672000"/>
                <a:gridCol w="8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Cours BTC (€)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volume BTC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échangés / h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  <a:tr h="3810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maximale des transactions réalisées / h</a:t>
                      </a:r>
                      <a:r>
                        <a:rPr lang="fr"/>
                        <a:t>eure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  <a:tr h="3810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mineurs qui se sont le plus enrichis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</a:t>
                      </a:r>
                      <a:r>
                        <a:rPr lang="fr"/>
                        <a:t> jour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  <a:tr h="3810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  <a:tr h="38100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</a:t>
                      </a:r>
                      <a:r>
                        <a:rPr lang="fr"/>
                        <a:t> mois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(BTC)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  <a:tr h="3810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(€)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41"/>
          <p:cNvGraphicFramePr/>
          <p:nvPr/>
        </p:nvGraphicFramePr>
        <p:xfrm>
          <a:off x="111000" y="710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1137875"/>
                <a:gridCol w="2540575"/>
                <a:gridCol w="2668600"/>
                <a:gridCol w="2574925"/>
              </a:tblGrid>
              <a:tr h="7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Kafka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(serveur kafka)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de single point of failure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répliquer</a:t>
                      </a:r>
                      <a:r>
                        <a:rPr lang="fr"/>
                        <a:t> les données de manière redondantes sur différentes serveurs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</a:t>
                      </a:r>
                      <a:r>
                        <a:rPr lang="fr"/>
                        <a:t>redémarrage des machines</a:t>
                      </a:r>
                      <a:r>
                        <a:rPr lang="fr"/>
                        <a:t>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</a:t>
                      </a:r>
                      <a:r>
                        <a:rPr lang="fr"/>
                        <a:t>redémarrer</a:t>
                      </a:r>
                      <a:r>
                        <a:rPr lang="fr"/>
                        <a:t>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</a:t>
                      </a:r>
                      <a:r>
                        <a:rPr lang="fr"/>
                        <a:t>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distribuer les tâches sur plusieurs serveurs Kafka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Utiliser des outils de supervison (</a:t>
                      </a:r>
                      <a:r>
                        <a:rPr lang="fr"/>
                        <a:t>supervisor</a:t>
                      </a:r>
                      <a:r>
                        <a:rPr lang="fr"/>
                        <a:t>) pour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érer zookeeper</a:t>
                      </a:r>
                      <a:r>
                        <a:rPr lang="fr"/>
                        <a:t>: </a:t>
                      </a:r>
                      <a:r>
                        <a:rPr lang="fr"/>
                        <a:t>redémarrage</a:t>
                      </a:r>
                      <a:r>
                        <a:rPr lang="fr"/>
                        <a:t>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6" name="Google Shape;406;p41"/>
          <p:cNvSpPr txBox="1"/>
          <p:nvPr>
            <p:ph type="title"/>
          </p:nvPr>
        </p:nvSpPr>
        <p:spPr>
          <a:xfrm>
            <a:off x="311700" y="87625"/>
            <a:ext cx="85206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4- scénarios: Kafka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226500"/>
            <a:ext cx="85206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Présentation du sujet: 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651900"/>
            <a:ext cx="8520600" cy="4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Récolter</a:t>
            </a:r>
            <a:r>
              <a:rPr lang="fr" sz="1600"/>
              <a:t> toutes les informations du bitcoins :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400"/>
              <a:t>Prix du bitcoins en Euro, Dollar, Livre Sterling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400"/>
              <a:t>Opérations en cours: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Transactions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Minages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Traiter ces informations pour visualiser en temps-réel:</a:t>
            </a:r>
            <a:endParaRPr sz="16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Le cours du bitcoin en euros.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Volume de bitcoins échangés par heure: 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en bitcoins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en euros.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La valeur maximale des transactions réalisées par heure: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en bitcoins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en euros.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Les mineurs qui se sont le plus enrichis: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par jour: </a:t>
            </a:r>
            <a:r>
              <a:rPr lang="fr" sz="1400"/>
              <a:t>en bitcoins et en euros.</a:t>
            </a:r>
            <a:endParaRPr sz="1400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par mois: en bitcoins et en euros.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311700" y="200250"/>
            <a:ext cx="85206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4- </a:t>
            </a:r>
            <a:r>
              <a:rPr lang="fr"/>
              <a:t>scénarios: Kafka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187800" y="863475"/>
            <a:ext cx="8644500" cy="4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Pour ajouter un serveur dans un cluster Kafka: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S</a:t>
            </a:r>
            <a:r>
              <a:rPr lang="fr" sz="1700"/>
              <a:t>erveur Kafka communique par zookeeper  --&gt; ajouter </a:t>
            </a:r>
            <a:r>
              <a:rPr lang="fr" sz="1700"/>
              <a:t>une ou plusieurs machine dans Zookeeper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700"/>
              <a:t>Définir le “</a:t>
            </a:r>
            <a:r>
              <a:rPr b="1" i="1" lang="fr" sz="1700">
                <a:solidFill>
                  <a:srgbClr val="6AA84F"/>
                </a:solidFill>
              </a:rPr>
              <a:t>broker.id</a:t>
            </a:r>
            <a:r>
              <a:rPr lang="fr" sz="1700"/>
              <a:t>” (int) des nouveaux server à partir de leur fichiers de configuration “ </a:t>
            </a:r>
            <a:r>
              <a:rPr i="1" lang="fr" sz="1400" u="sng">
                <a:solidFill>
                  <a:srgbClr val="0000FF"/>
                </a:solidFill>
              </a:rPr>
              <a:t>config/server.properties</a:t>
            </a:r>
            <a:r>
              <a:rPr lang="fr" sz="1700"/>
              <a:t>”.  Cet identifiant doit être unique pour chaque serveur.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Lancer le nouveau serveur Kafka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Répliquer les données: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700"/>
              <a:t>L'option </a:t>
            </a:r>
            <a:r>
              <a:rPr b="1" i="1" lang="fr" sz="1500">
                <a:solidFill>
                  <a:srgbClr val="38761D"/>
                </a:solidFill>
              </a:rPr>
              <a:t>--replication-factor</a:t>
            </a:r>
            <a:r>
              <a:rPr lang="fr" sz="1700"/>
              <a:t> permet d'augmenter le taux de réplication d'un topic, ici 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6AA84F"/>
                </a:solidFill>
              </a:rPr>
              <a:t>$ ./bin/kafka-topics.sh --create --zookeeper localhost:2181 --replication-factor 2 --partitions 1 --topic bitcoin-price</a:t>
            </a:r>
            <a:endParaRPr i="1">
              <a:solidFill>
                <a:srgbClr val="6AA84F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Si taux de réplication est de </a:t>
            </a:r>
            <a:r>
              <a:rPr b="1" lang="fr" sz="1700">
                <a:solidFill>
                  <a:srgbClr val="FF0000"/>
                </a:solidFill>
              </a:rPr>
              <a:t>N</a:t>
            </a:r>
            <a:r>
              <a:rPr lang="fr" sz="1700"/>
              <a:t>, l'architecture permettra de supporter la panne de </a:t>
            </a:r>
            <a:r>
              <a:rPr b="1" lang="fr" sz="1700">
                <a:solidFill>
                  <a:srgbClr val="FF0000"/>
                </a:solidFill>
              </a:rPr>
              <a:t>N-1</a:t>
            </a:r>
            <a:r>
              <a:rPr lang="fr" sz="1700"/>
              <a:t> serveurs.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43"/>
          <p:cNvGraphicFramePr/>
          <p:nvPr/>
        </p:nvGraphicFramePr>
        <p:xfrm>
          <a:off x="62575" y="16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1125975"/>
                <a:gridCol w="2425175"/>
                <a:gridCol w="2219225"/>
                <a:gridCol w="3132825"/>
              </a:tblGrid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Cluster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Scénario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Exigences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Solutions proposées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/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échec</a:t>
                      </a:r>
                      <a:r>
                        <a:rPr lang="fr" sz="1300"/>
                        <a:t> d’un traitement de tuples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 de perte de message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Gestion des erreurs: réémettre</a:t>
                      </a:r>
                      <a:r>
                        <a:rPr lang="fr" sz="1300"/>
                        <a:t> les tuples dont le traitement a échoué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/>
                        <a:t>un worker </a:t>
                      </a:r>
                      <a:r>
                        <a:rPr lang="fr" sz="1300"/>
                        <a:t>s'éteint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/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/>
                        <a:t>Supervisor le redémarre et si </a:t>
                      </a:r>
                      <a:r>
                        <a:rPr lang="fr" sz="1300"/>
                        <a:t>répétitif</a:t>
                      </a:r>
                      <a:r>
                        <a:rPr lang="fr" sz="1300"/>
                        <a:t>, nimbus ré-affecte ses </a:t>
                      </a:r>
                      <a:r>
                        <a:rPr lang="fr" sz="1300"/>
                        <a:t>tâche</a:t>
                      </a:r>
                      <a:r>
                        <a:rPr lang="fr" sz="1300"/>
                        <a:t> à un autre worker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</a:t>
                      </a:r>
                      <a:r>
                        <a:rPr lang="fr" sz="1300"/>
                        <a:t>edémarrage de bolts ou de la topologie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 de pertes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stocker les tuples en cours de traitement dans une base de données à laquelle pourront </a:t>
                      </a:r>
                      <a:r>
                        <a:rPr lang="fr" sz="1300"/>
                        <a:t>accéder</a:t>
                      </a:r>
                      <a:r>
                        <a:rPr lang="fr" sz="1300"/>
                        <a:t> tous les bolts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Augmentation quantité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Passer à l’échelle du Big data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distribuer les tâches d’un bolt sur plusieurs </a:t>
                      </a:r>
                      <a:r>
                        <a:rPr lang="fr" sz="1300"/>
                        <a:t>--&gt;</a:t>
                      </a:r>
                      <a:r>
                        <a:rPr lang="fr" sz="1300"/>
                        <a:t> tuple grouping + </a:t>
                      </a:r>
                      <a:r>
                        <a:rPr b="1" lang="fr" sz="1700"/>
                        <a:t>↗</a:t>
                      </a:r>
                      <a:r>
                        <a:rPr lang="fr" sz="1300"/>
                        <a:t> nb </a:t>
                      </a:r>
                      <a:r>
                        <a:rPr lang="fr" sz="1300"/>
                        <a:t>de executors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ou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 ou nimbus s’éteint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/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</a:t>
                      </a:r>
                      <a:r>
                        <a:rPr lang="fr" sz="1300" u="sng">
                          <a:solidFill>
                            <a:schemeClr val="hlink"/>
                          </a:solidFill>
                          <a:hlinkClick r:id="rId3"/>
                        </a:rPr>
                        <a:t>Supervisor les redemarre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Nimbus </a:t>
                      </a:r>
                      <a:r>
                        <a:rPr lang="fr" sz="1300"/>
                        <a:t>arrêté</a:t>
                      </a:r>
                      <a:r>
                        <a:rPr lang="fr" sz="1300"/>
                        <a:t> : worker continuent traitement des taches mais impossible de réaffecter les </a:t>
                      </a:r>
                      <a:r>
                        <a:rPr lang="fr" sz="1300"/>
                        <a:t>tâches</a:t>
                      </a:r>
                      <a:r>
                        <a:rPr lang="fr" sz="1300"/>
                        <a:t> des workers ou de</a:t>
                      </a:r>
                      <a:r>
                        <a:rPr lang="fr" sz="1300"/>
                        <a:t> soumettre</a:t>
                      </a:r>
                      <a:r>
                        <a:rPr lang="fr" sz="1300"/>
                        <a:t> de nouvelles topologies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mettre </a:t>
                      </a:r>
                      <a:r>
                        <a:rPr lang="fr" sz="1300" u="sng">
                          <a:solidFill>
                            <a:schemeClr val="hlink"/>
                          </a:solidFill>
                          <a:hlinkClick r:id="rId4"/>
                        </a:rPr>
                        <a:t>second nimbus en backup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311700" y="237900"/>
            <a:ext cx="85206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4- scénarios: Storm</a:t>
            </a:r>
            <a:endParaRPr/>
          </a:p>
        </p:txBody>
      </p:sp>
      <p:sp>
        <p:nvSpPr>
          <p:cNvPr id="423" name="Google Shape;423;p44"/>
          <p:cNvSpPr txBox="1"/>
          <p:nvPr>
            <p:ph idx="1" type="body"/>
          </p:nvPr>
        </p:nvSpPr>
        <p:spPr>
          <a:xfrm>
            <a:off x="186475" y="713400"/>
            <a:ext cx="85206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Pour re-</a:t>
            </a:r>
            <a:r>
              <a:rPr lang="fr" sz="1500"/>
              <a:t>émettre</a:t>
            </a:r>
            <a:r>
              <a:rPr lang="fr" sz="1500"/>
              <a:t> les tuples dont le traitement a échoué :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500"/>
              <a:t>Tracer le spout ayant </a:t>
            </a:r>
            <a:r>
              <a:rPr lang="fr" sz="1500"/>
              <a:t>émis</a:t>
            </a:r>
            <a:r>
              <a:rPr lang="fr" sz="1500"/>
              <a:t> le tuple: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500"/>
              <a:t>en ajoutant un </a:t>
            </a:r>
            <a:r>
              <a:rPr b="1" lang="fr" sz="1500" u="sng"/>
              <a:t>identifiant aux tuples</a:t>
            </a:r>
            <a:r>
              <a:rPr lang="fr" sz="1500"/>
              <a:t> émis par les spout ==&gt; Ceci se fait à l'appel de la méthode </a:t>
            </a:r>
            <a:r>
              <a:rPr b="1" i="1" lang="fr" sz="1500">
                <a:solidFill>
                  <a:srgbClr val="6AA84F"/>
                </a:solidFill>
              </a:rPr>
              <a:t>emit()</a:t>
            </a:r>
            <a:r>
              <a:rPr lang="fr" sz="1500"/>
              <a:t> dans le spout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Les bolts indiquent le succès ou l'échec du traitement de chaque tuple à l'aide des méthodes </a:t>
            </a:r>
            <a:r>
              <a:rPr b="1" lang="fr" sz="1500">
                <a:solidFill>
                  <a:srgbClr val="6AA84F"/>
                </a:solidFill>
              </a:rPr>
              <a:t>ack() </a:t>
            </a:r>
            <a:r>
              <a:rPr lang="fr" sz="1500"/>
              <a:t>et </a:t>
            </a:r>
            <a:r>
              <a:rPr b="1" lang="fr" sz="1500">
                <a:solidFill>
                  <a:srgbClr val="6AA84F"/>
                </a:solidFill>
              </a:rPr>
              <a:t>fail()</a:t>
            </a:r>
            <a:r>
              <a:rPr lang="f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méthode </a:t>
            </a:r>
            <a:r>
              <a:rPr b="1" i="1" lang="fr" sz="1500">
                <a:solidFill>
                  <a:srgbClr val="6AA84F"/>
                </a:solidFill>
              </a:rPr>
              <a:t>fail()</a:t>
            </a:r>
            <a:r>
              <a:rPr lang="fr" sz="1500"/>
              <a:t> du spout ayant émis un tuple sera appelée dès que le tuple ou l'un de ses descendants sera en échec.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Parallélisations des </a:t>
            </a:r>
            <a:r>
              <a:rPr lang="fr" sz="1500"/>
              <a:t>tâches</a:t>
            </a:r>
            <a:r>
              <a:rPr lang="fr" sz="1500"/>
              <a:t>: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500"/>
              <a:t>augmenter le nb d' executors et optimiser le paramètre </a:t>
            </a:r>
            <a:r>
              <a:rPr i="1" lang="fr" sz="1500">
                <a:solidFill>
                  <a:srgbClr val="1155CC"/>
                </a:solidFill>
              </a:rPr>
              <a:t>parallelism_hint</a:t>
            </a:r>
            <a:r>
              <a:rPr lang="fr" sz="1500"/>
              <a:t> aux méthodes </a:t>
            </a:r>
            <a:r>
              <a:rPr b="1" i="1" lang="fr" sz="1500">
                <a:solidFill>
                  <a:srgbClr val="6AA84F"/>
                </a:solidFill>
              </a:rPr>
              <a:t>setBolt()</a:t>
            </a:r>
            <a:r>
              <a:rPr lang="fr" sz="1500"/>
              <a:t> et </a:t>
            </a:r>
            <a:r>
              <a:rPr b="1" i="1" lang="fr" sz="1500">
                <a:solidFill>
                  <a:srgbClr val="6AA84F"/>
                </a:solidFill>
              </a:rPr>
              <a:t>setSpout()</a:t>
            </a:r>
            <a:r>
              <a:rPr lang="fr" sz="1500"/>
              <a:t> 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Optimiser les tuples grouping: shuffle, fields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24" name="Google Shape;4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13" y="-12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248" y="3765050"/>
            <a:ext cx="57950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45"/>
          <p:cNvGraphicFramePr/>
          <p:nvPr/>
        </p:nvGraphicFramePr>
        <p:xfrm>
          <a:off x="111000" y="1035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{DDEC9E8C-D773-4943-A63C-A8EBB26DE7AB}</a:tableStyleId>
              </a:tblPr>
              <a:tblGrid>
                <a:gridCol w="1000225"/>
                <a:gridCol w="2678225"/>
                <a:gridCol w="2668600"/>
                <a:gridCol w="2574925"/>
              </a:tblGrid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Elasticsearch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du un cluster 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résistance</a:t>
                      </a:r>
                      <a:r>
                        <a:rPr lang="fr"/>
                        <a:t> au pannes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réplica shards sur différents noeuds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réparti</a:t>
                      </a:r>
                      <a:r>
                        <a:rPr lang="fr"/>
                        <a:t>r les charges sur des serveurs ES par les shards: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nb_noeuds = nb_shards_prim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zookeeper sous supervison (supervisord): redemarrage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31" name="Google Shape;431;p45"/>
          <p:cNvSpPr txBox="1"/>
          <p:nvPr>
            <p:ph type="title"/>
          </p:nvPr>
        </p:nvSpPr>
        <p:spPr>
          <a:xfrm>
            <a:off x="311688" y="272400"/>
            <a:ext cx="85206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4- scénarios: ElasticSearch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819150" y="58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Conclusion</a:t>
            </a:r>
            <a:endParaRPr/>
          </a:p>
        </p:txBody>
      </p:sp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819150" y="1537400"/>
            <a:ext cx="7505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On a vu le cours du bitcoin fluctue avec des tendances imprévisible: pendant 24 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Beaucoup de transactions observés avec des montants très élevé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Mieux vaut observer les pendant au minimum un an avant de songer à </a:t>
            </a:r>
            <a:r>
              <a:rPr lang="fr" sz="2000"/>
              <a:t>investir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Traitement</a:t>
            </a:r>
            <a:r>
              <a:rPr lang="fr" sz="2000"/>
              <a:t> en temps réel: suivant le flux de données entrants, nécessite une optimisation des machines utilisées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361775" y="1546300"/>
            <a:ext cx="8520600" cy="12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Question ?</a:t>
            </a:r>
            <a:endParaRPr b="1"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>
            <p:ph type="title"/>
          </p:nvPr>
        </p:nvSpPr>
        <p:spPr>
          <a:xfrm>
            <a:off x="300350" y="230925"/>
            <a:ext cx="45720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Storm topology</a:t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91975" y="755925"/>
            <a:ext cx="15666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Spout: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current-prices</a:t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91975" y="3289400"/>
            <a:ext cx="1042200" cy="67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Spout: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operations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3114475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filter-transactions</a:t>
            </a:r>
            <a:endParaRPr/>
          </a:p>
        </p:txBody>
      </p:sp>
      <p:sp>
        <p:nvSpPr>
          <p:cNvPr id="451" name="Google Shape;451;p48"/>
          <p:cNvSpPr/>
          <p:nvPr/>
        </p:nvSpPr>
        <p:spPr>
          <a:xfrm>
            <a:off x="5252950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highest-mineur</a:t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3114475" y="42017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filter-block</a:t>
            </a:r>
            <a:endParaRPr/>
          </a:p>
        </p:txBody>
      </p:sp>
      <p:sp>
        <p:nvSpPr>
          <p:cNvPr id="453" name="Google Shape;453;p48"/>
          <p:cNvSpPr/>
          <p:nvPr/>
        </p:nvSpPr>
        <p:spPr>
          <a:xfrm>
            <a:off x="6705475" y="4018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save-Price</a:t>
            </a:r>
            <a:endParaRPr/>
          </a:p>
        </p:txBody>
      </p:sp>
      <p:sp>
        <p:nvSpPr>
          <p:cNvPr id="454" name="Google Shape;454;p48"/>
          <p:cNvSpPr/>
          <p:nvPr/>
        </p:nvSpPr>
        <p:spPr>
          <a:xfrm>
            <a:off x="3083575" y="662625"/>
            <a:ext cx="16284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Parser-price</a:t>
            </a:r>
            <a:endParaRPr/>
          </a:p>
        </p:txBody>
      </p:sp>
      <p:cxnSp>
        <p:nvCxnSpPr>
          <p:cNvPr id="455" name="Google Shape;455;p48"/>
          <p:cNvCxnSpPr>
            <a:stCxn id="448" idx="3"/>
            <a:endCxn id="454" idx="2"/>
          </p:cNvCxnSpPr>
          <p:nvPr/>
        </p:nvCxnSpPr>
        <p:spPr>
          <a:xfrm>
            <a:off x="1658575" y="1094325"/>
            <a:ext cx="142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8"/>
          <p:cNvCxnSpPr>
            <a:stCxn id="454" idx="6"/>
            <a:endCxn id="453" idx="2"/>
          </p:cNvCxnSpPr>
          <p:nvPr/>
        </p:nvCxnSpPr>
        <p:spPr>
          <a:xfrm flipH="1" rot="10800000">
            <a:off x="4711975" y="833625"/>
            <a:ext cx="1993500" cy="26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8"/>
          <p:cNvCxnSpPr>
            <a:stCxn id="458" idx="6"/>
            <a:endCxn id="452" idx="2"/>
          </p:cNvCxnSpPr>
          <p:nvPr/>
        </p:nvCxnSpPr>
        <p:spPr>
          <a:xfrm>
            <a:off x="2724613" y="3627800"/>
            <a:ext cx="390000" cy="10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8"/>
          <p:cNvCxnSpPr>
            <a:stCxn id="458" idx="6"/>
            <a:endCxn id="450" idx="2"/>
          </p:cNvCxnSpPr>
          <p:nvPr/>
        </p:nvCxnSpPr>
        <p:spPr>
          <a:xfrm flipH="1" rot="10800000">
            <a:off x="2724613" y="2648000"/>
            <a:ext cx="390000" cy="9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48"/>
          <p:cNvSpPr/>
          <p:nvPr/>
        </p:nvSpPr>
        <p:spPr>
          <a:xfrm>
            <a:off x="7499000" y="4201725"/>
            <a:ext cx="13515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save-mineur</a:t>
            </a:r>
            <a:endParaRPr/>
          </a:p>
        </p:txBody>
      </p:sp>
      <p:sp>
        <p:nvSpPr>
          <p:cNvPr id="461" name="Google Shape;461;p48"/>
          <p:cNvSpPr/>
          <p:nvPr/>
        </p:nvSpPr>
        <p:spPr>
          <a:xfrm>
            <a:off x="5252950" y="2216325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Stat-transactions</a:t>
            </a:r>
            <a:endParaRPr/>
          </a:p>
        </p:txBody>
      </p:sp>
      <p:cxnSp>
        <p:nvCxnSpPr>
          <p:cNvPr id="462" name="Google Shape;462;p48"/>
          <p:cNvCxnSpPr>
            <a:stCxn id="450" idx="6"/>
            <a:endCxn id="461" idx="2"/>
          </p:cNvCxnSpPr>
          <p:nvPr/>
        </p:nvCxnSpPr>
        <p:spPr>
          <a:xfrm>
            <a:off x="4681075" y="26480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8"/>
          <p:cNvCxnSpPr>
            <a:stCxn id="454" idx="6"/>
            <a:endCxn id="464" idx="1"/>
          </p:cNvCxnSpPr>
          <p:nvPr/>
        </p:nvCxnSpPr>
        <p:spPr>
          <a:xfrm>
            <a:off x="4711975" y="1094325"/>
            <a:ext cx="2908800" cy="127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8"/>
          <p:cNvCxnSpPr>
            <a:stCxn id="453" idx="6"/>
            <a:endCxn id="466" idx="2"/>
          </p:cNvCxnSpPr>
          <p:nvPr/>
        </p:nvCxnSpPr>
        <p:spPr>
          <a:xfrm>
            <a:off x="8272075" y="833525"/>
            <a:ext cx="68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8"/>
          <p:cNvCxnSpPr>
            <a:stCxn id="452" idx="6"/>
            <a:endCxn id="451" idx="2"/>
          </p:cNvCxnSpPr>
          <p:nvPr/>
        </p:nvCxnSpPr>
        <p:spPr>
          <a:xfrm>
            <a:off x="4681075" y="4633425"/>
            <a:ext cx="57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8"/>
          <p:cNvCxnSpPr>
            <a:stCxn id="451" idx="6"/>
            <a:endCxn id="460" idx="2"/>
          </p:cNvCxnSpPr>
          <p:nvPr/>
        </p:nvCxnSpPr>
        <p:spPr>
          <a:xfrm>
            <a:off x="6819550" y="4633425"/>
            <a:ext cx="67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8"/>
          <p:cNvSpPr txBox="1"/>
          <p:nvPr/>
        </p:nvSpPr>
        <p:spPr>
          <a:xfrm>
            <a:off x="4681075" y="43125"/>
            <a:ext cx="1425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updated:String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euro: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usd; double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gbp: double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1524013" y="3196100"/>
            <a:ext cx="1200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Parser-op</a:t>
            </a:r>
            <a:endParaRPr/>
          </a:p>
        </p:txBody>
      </p:sp>
      <p:cxnSp>
        <p:nvCxnSpPr>
          <p:cNvPr id="470" name="Google Shape;470;p48"/>
          <p:cNvCxnSpPr>
            <a:stCxn id="461" idx="6"/>
            <a:endCxn id="464" idx="2"/>
          </p:cNvCxnSpPr>
          <p:nvPr/>
        </p:nvCxnSpPr>
        <p:spPr>
          <a:xfrm>
            <a:off x="6819550" y="2648025"/>
            <a:ext cx="571800" cy="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8"/>
          <p:cNvCxnSpPr>
            <a:stCxn id="449" idx="3"/>
            <a:endCxn id="458" idx="2"/>
          </p:cNvCxnSpPr>
          <p:nvPr/>
        </p:nvCxnSpPr>
        <p:spPr>
          <a:xfrm>
            <a:off x="1134175" y="3627800"/>
            <a:ext cx="38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8"/>
          <p:cNvSpPr/>
          <p:nvPr/>
        </p:nvSpPr>
        <p:spPr>
          <a:xfrm>
            <a:off x="7391450" y="2244038"/>
            <a:ext cx="1566600" cy="863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save-transactions</a:t>
            </a:r>
            <a:endParaRPr/>
          </a:p>
        </p:txBody>
      </p:sp>
      <p:cxnSp>
        <p:nvCxnSpPr>
          <p:cNvPr id="472" name="Google Shape;472;p48"/>
          <p:cNvCxnSpPr>
            <a:stCxn id="454" idx="6"/>
            <a:endCxn id="460" idx="1"/>
          </p:cNvCxnSpPr>
          <p:nvPr/>
        </p:nvCxnSpPr>
        <p:spPr>
          <a:xfrm>
            <a:off x="4711975" y="1094325"/>
            <a:ext cx="2985000" cy="323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8"/>
          <p:cNvSpPr txBox="1"/>
          <p:nvPr/>
        </p:nvSpPr>
        <p:spPr>
          <a:xfrm>
            <a:off x="1825225" y="647813"/>
            <a:ext cx="1091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1134175" y="3196100"/>
            <a:ext cx="67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475" name="Google Shape;475;p48"/>
          <p:cNvSpPr txBox="1"/>
          <p:nvPr/>
        </p:nvSpPr>
        <p:spPr>
          <a:xfrm>
            <a:off x="2812075" y="3377775"/>
            <a:ext cx="901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op:</a:t>
            </a:r>
            <a:r>
              <a:rPr lang="fr" sz="1200"/>
              <a:t> 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JSON</a:t>
            </a:r>
            <a:endParaRPr sz="1200"/>
          </a:p>
        </p:txBody>
      </p:sp>
      <p:sp>
        <p:nvSpPr>
          <p:cNvPr id="476" name="Google Shape;476;p48"/>
          <p:cNvSpPr txBox="1"/>
          <p:nvPr/>
        </p:nvSpPr>
        <p:spPr>
          <a:xfrm>
            <a:off x="4254163" y="1748625"/>
            <a:ext cx="135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tempstamp:Long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hash: 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somme; double</a:t>
            </a:r>
            <a:endParaRPr sz="1200"/>
          </a:p>
        </p:txBody>
      </p:sp>
      <p:sp>
        <p:nvSpPr>
          <p:cNvPr id="477" name="Google Shape;477;p48"/>
          <p:cNvSpPr txBox="1"/>
          <p:nvPr/>
        </p:nvSpPr>
        <p:spPr>
          <a:xfrm>
            <a:off x="3713575" y="3640700"/>
            <a:ext cx="2432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tempstamp:Long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hash: 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montantTotalBTC: double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mineur: String</a:t>
            </a:r>
            <a:endParaRPr sz="1200"/>
          </a:p>
        </p:txBody>
      </p:sp>
      <p:sp>
        <p:nvSpPr>
          <p:cNvPr id="478" name="Google Shape;478;p48"/>
          <p:cNvSpPr txBox="1"/>
          <p:nvPr/>
        </p:nvSpPr>
        <p:spPr>
          <a:xfrm>
            <a:off x="5975800" y="1750848"/>
            <a:ext cx="22593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date:String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transactionsMax: double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montantTotalTransx: double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tupleCount: Int</a:t>
            </a:r>
            <a:endParaRPr sz="1200"/>
          </a:p>
        </p:txBody>
      </p:sp>
      <p:sp>
        <p:nvSpPr>
          <p:cNvPr id="479" name="Google Shape;479;p48"/>
          <p:cNvSpPr txBox="1"/>
          <p:nvPr/>
        </p:nvSpPr>
        <p:spPr>
          <a:xfrm>
            <a:off x="6405100" y="3903675"/>
            <a:ext cx="1830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date:String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grandMineur:String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sommeMinée: double</a:t>
            </a:r>
            <a:endParaRPr sz="1200"/>
          </a:p>
        </p:txBody>
      </p:sp>
      <p:pic>
        <p:nvPicPr>
          <p:cNvPr id="480" name="Google Shape;4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75" y="2403663"/>
            <a:ext cx="3714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275" y="4419113"/>
            <a:ext cx="371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type="title"/>
          </p:nvPr>
        </p:nvSpPr>
        <p:spPr>
          <a:xfrm>
            <a:off x="311700" y="3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 Architecture fonctionnelle </a:t>
            </a:r>
            <a:endParaRPr/>
          </a:p>
        </p:txBody>
      </p:sp>
      <p:pic>
        <p:nvPicPr>
          <p:cNvPr id="487" name="Google Shape;4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825"/>
            <a:ext cx="9143997" cy="277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166675"/>
            <a:ext cx="85206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Présentation du sujet: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242450" y="592075"/>
            <a:ext cx="4477200" cy="4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API Coindesk: donne les cours du bitcoin </a:t>
            </a:r>
            <a:r>
              <a:rPr lang="fr" sz="1600"/>
              <a:t>==&gt;</a:t>
            </a:r>
            <a:r>
              <a:rPr lang="fr" sz="1600"/>
              <a:t> format JSON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hlink"/>
                </a:solidFill>
                <a:hlinkClick r:id="rId3"/>
              </a:rPr>
              <a:t>http://api.coindesk.com/v1/bpi/currentprice.json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Récupération</a:t>
            </a:r>
            <a:r>
              <a:rPr lang="fr" sz="1600"/>
              <a:t> par minutes </a:t>
            </a:r>
            <a:r>
              <a:rPr lang="fr" sz="1600"/>
              <a:t>équivaut</a:t>
            </a:r>
            <a:r>
              <a:rPr lang="fr" sz="1600"/>
              <a:t> à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~ 0,03 message / 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Intérêt</a:t>
            </a:r>
            <a:r>
              <a:rPr lang="fr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date instant t: type 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“rate_float”: type de double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400"/>
              <a:t>euro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400"/>
              <a:t>usd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400"/>
              <a:t>gbp</a:t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5" y="592075"/>
            <a:ext cx="4091127" cy="4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630525" y="87600"/>
            <a:ext cx="4513500" cy="6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Présentation du sujet: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793075" y="579575"/>
            <a:ext cx="4104900" cy="4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API Blockchain: donne les opérations en temps en temps réel ==&gt; format JSON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websocket: </a:t>
            </a:r>
            <a:r>
              <a:rPr lang="fr" sz="1700" u="sng">
                <a:solidFill>
                  <a:schemeClr val="hlink"/>
                </a:solidFill>
                <a:hlinkClick r:id="rId3"/>
              </a:rPr>
              <a:t>wss://ws.blockchain.info/inv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Opération </a:t>
            </a:r>
            <a:r>
              <a:rPr b="1" lang="fr" sz="2100"/>
              <a:t>Transaction</a:t>
            </a:r>
            <a:r>
              <a:rPr lang="fr" sz="1700"/>
              <a:t>: “utx”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Flux ~ 3,1 messages / 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Intérêt: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type d’opération</a:t>
            </a:r>
            <a:r>
              <a:rPr lang="fr" sz="1500"/>
              <a:t> op: type string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montant de la transaction: type de double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x(out) -&gt; out(value) / 100000000.0</a:t>
            </a:r>
            <a:endParaRPr sz="15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305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489675" y="275300"/>
            <a:ext cx="45021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Présentation du sujet: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572000" y="750875"/>
            <a:ext cx="45021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Opérations: </a:t>
            </a:r>
            <a:r>
              <a:rPr b="1" lang="fr" sz="2100"/>
              <a:t>“block”</a:t>
            </a:r>
            <a:endParaRPr b="1"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Intérêt: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type d’opération op: type string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“toalBTCSent”: type de double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hash: type string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identité du mineur “foundBy”: type str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Si description vide, on le récupère sur un autre API: </a:t>
            </a:r>
            <a:r>
              <a:rPr lang="fr" sz="1700" u="sng">
                <a:solidFill>
                  <a:schemeClr val="hlink"/>
                </a:solidFill>
                <a:hlinkClick r:id="rId3"/>
              </a:rPr>
              <a:t>https://chain.api.btc.com/v3/block/hash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Si toujours vide =&gt; Miner = “anonymous”</a:t>
            </a:r>
            <a:endParaRPr sz="17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5" y="11325"/>
            <a:ext cx="4281000" cy="51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262775"/>
            <a:ext cx="8520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fr"/>
              <a:t>c) Les enjeux:</a:t>
            </a:r>
            <a:endParaRPr b="1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61600" y="926075"/>
            <a:ext cx="84111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Dit Tableau de bord dit </a:t>
            </a:r>
            <a:r>
              <a:rPr lang="fr" sz="1700"/>
              <a:t>observation</a:t>
            </a:r>
            <a:r>
              <a:rPr lang="fr" sz="1700"/>
              <a:t> du résultat en temps-réel: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traiter les données à la même </a:t>
            </a:r>
            <a:r>
              <a:rPr lang="fr" sz="1700"/>
              <a:t>vitesse</a:t>
            </a:r>
            <a:r>
              <a:rPr lang="fr" sz="1700"/>
              <a:t> qu’elles arrivent → latence faible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s’adapter aux volumes (possibilité très élevés) → passage à l’échelle de manière horizontale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Contrainte est de mettre en place une architecture robuste: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Tolérant aux pannes: pas de single point of failure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déployables sur de grosses volumes de données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ne pas perdre de données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Gérer</a:t>
            </a:r>
            <a:r>
              <a:rPr lang="fr" sz="1700"/>
              <a:t> les erreurs : anomalie ou ….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1700" y="50075"/>
            <a:ext cx="8520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c) Les enjeux: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11450" y="544500"/>
            <a:ext cx="597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Surveiller le moment opportun pour investir dans le Bitcoins: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Croisement des info prix + opérations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Observer les tendances des opérations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Découvrir les plus grand utilisateur du Bitcoin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Analyse en temps réel peut s’appliquer à surveiller dans d’autres activité, comme par exemple: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Supervision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Bourse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...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Adaptation au niveau de l’API et le JSON</a:t>
            </a:r>
            <a:endParaRPr sz="17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0" y="2202400"/>
            <a:ext cx="3837800" cy="2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61775" y="357450"/>
            <a:ext cx="85206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Lexique: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001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Kafka: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Producer: produit les messages qui passeront à travers le cluster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Consumer: consomme les messages dans les fils d’attentes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Partitions: canaux de fils de messages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Storm: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Spouts: génèrent les tuples (messages)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Bolts: traitent les tuples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Topologie: graphe pour représenter les connexions entre les spouts et les bolts.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Zookeeper: gestionnaire de cluster présent dans Kafka et Storm. Il synchronise les différents éléments du cluster.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