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y="5143500" cx="9144000"/>
  <p:notesSz cx="6858000" cy="9144000"/>
  <p:embeddedFontLst>
    <p:embeddedFont>
      <p:font typeface="Roboto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949FA1E-4ED2-4D9C-9586-1FDE16C5F10C}">
  <a:tblStyle styleId="{4949FA1E-4ED2-4D9C-9586-1FDE16C5F1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oboto-bold.fntdata"/><Relationship Id="rId47" Type="http://schemas.openxmlformats.org/officeDocument/2006/relationships/font" Target="fonts/Roboto-regular.fntdata"/><Relationship Id="rId49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434fdc6fb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9434fdc6fb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edad6cf0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edad6cf0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1.b) namenode secondaire et datanodes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edad6cf0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edad6cf0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c57b2bd4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c57b2bd4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434fdc6f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434fdc6f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9434fdc6f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9434fdc6f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9434fdc6f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9434fdc6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bb7f8afe3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bb7f8afe3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434fdc6f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9434fdc6f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9434fdc6fb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9434fdc6f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bb7f8afe3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bb7f8afe3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9434fdc6fb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9434fdc6fb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9434fdc6fb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9434fdc6fb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9434fdc6fb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9434fdc6fb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9434fdc6fb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9434fdc6fb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9434fdc6fb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9434fdc6fb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9434fdc6fb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9434fdc6fb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8bb7f8afe3_0_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8bb7f8afe3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c57b2bd4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8c57b2bd4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434fdc6fb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434fdc6fb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9434fdc6fb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9434fdc6fb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bb7f8afe3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bb7f8afe3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9434fdc6fb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9434fdc6fb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434fdc6fb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434fdc6fb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c57b2bd4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c57b2bd4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8c57b2bd4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8c57b2bd4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9434fdc6fb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9434fdc6fb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8c57b2bd4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8c57b2bd4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ccda8559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ccda8559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9434fdc6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9434fdc6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9434fdc6fb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9434fdc6fb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1.b) namenode secondaire et datanodes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9434fdc6fb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9434fdc6fb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1.b) namenode secondaire et datanodes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ccd4fa1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ccd4fa1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8bb7f8afe3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8bb7f8afe3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82c5472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82c5472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bb7f8afe3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bb7f8afe3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1.b) namenode secondaire et datanodes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ccd4fa1e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ccd4fa1e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ed322e827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ed322e827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1.b) namenode secondaire et datanodes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edad6cf0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edad6cf0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1.b) namenode secondaire et datanodes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287850" y="494250"/>
            <a:ext cx="8559900" cy="40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3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5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2.png"/><Relationship Id="rId4" Type="http://schemas.openxmlformats.org/officeDocument/2006/relationships/image" Target="../media/image24.png"/><Relationship Id="rId5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3.png"/><Relationship Id="rId4" Type="http://schemas.openxmlformats.org/officeDocument/2006/relationships/image" Target="../media/image27.png"/><Relationship Id="rId5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1.png"/><Relationship Id="rId4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storm.apache.org/releases/2.1.0/Daemon-Fault-Tolerance.html" TargetMode="External"/><Relationship Id="rId4" Type="http://schemas.openxmlformats.org/officeDocument/2006/relationships/hyperlink" Target="https://storm.apache.org/releases/2.1.0/nimbus-ha-design.htm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8.png"/><Relationship Id="rId4" Type="http://schemas.openxmlformats.org/officeDocument/2006/relationships/image" Target="../media/image2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116000" y="362925"/>
            <a:ext cx="9144000" cy="236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u="sng"/>
              <a:t>Projet </a:t>
            </a:r>
            <a:r>
              <a:rPr lang="fr" sz="2200" u="sng"/>
              <a:t>5</a:t>
            </a:r>
            <a:r>
              <a:rPr b="0" lang="fr" sz="2200" u="sng"/>
              <a:t>:</a:t>
            </a:r>
            <a:endParaRPr b="0" sz="22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800"/>
              <a:t>Développement d’une architecture Big Data complète</a:t>
            </a:r>
            <a:endParaRPr b="1" sz="48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116000" y="4335450"/>
            <a:ext cx="54933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/>
              <a:t>Par:</a:t>
            </a:r>
            <a:r>
              <a:rPr lang="fr"/>
              <a:t> </a:t>
            </a:r>
            <a:r>
              <a:rPr b="1" lang="fr" sz="2300">
                <a:solidFill>
                  <a:srgbClr val="000000"/>
                </a:solidFill>
              </a:rPr>
              <a:t>RASAMBATRA Freonel Carolio</a:t>
            </a:r>
            <a:endParaRPr b="1" sz="2300">
              <a:solidFill>
                <a:srgbClr val="000000"/>
              </a:solidFill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9175" y="2724775"/>
            <a:ext cx="3689700" cy="2306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50" y="0"/>
            <a:ext cx="9144000" cy="4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/>
              <a:t>d</a:t>
            </a:r>
            <a:r>
              <a:rPr lang="fr" sz="2300"/>
              <a:t>) Serving layer: MongoDB : </a:t>
            </a:r>
            <a:endParaRPr b="0" sz="1300"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0275" y="2680475"/>
            <a:ext cx="2963725" cy="230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2875" y="1426775"/>
            <a:ext cx="5942200" cy="378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67113" y="93275"/>
            <a:ext cx="5476875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0" y="0"/>
            <a:ext cx="2052300" cy="9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/>
              <a:t>b</a:t>
            </a:r>
            <a:r>
              <a:rPr lang="fr" sz="2200"/>
              <a:t>) Architecture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/>
              <a:t> technique:</a:t>
            </a:r>
            <a:endParaRPr b="1" sz="1200"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9975" y="0"/>
            <a:ext cx="6942200" cy="495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311700" y="1405050"/>
            <a:ext cx="8520600" cy="15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600"/>
              <a:t>4</a:t>
            </a:r>
            <a:r>
              <a:rPr b="1" lang="fr" sz="4600"/>
              <a:t>. </a:t>
            </a:r>
            <a:r>
              <a:rPr b="1" lang="fr" sz="4600"/>
              <a:t>Mise en oeuvre de la solution proposée</a:t>
            </a:r>
            <a:endParaRPr b="1" sz="4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50" y="0"/>
            <a:ext cx="4929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/>
              <a:t>a) </a:t>
            </a:r>
            <a:r>
              <a:rPr lang="fr" sz="2300"/>
              <a:t>Système file de message: Kafka</a:t>
            </a:r>
            <a:endParaRPr b="0" sz="1300"/>
          </a:p>
        </p:txBody>
      </p:sp>
      <p:sp>
        <p:nvSpPr>
          <p:cNvPr id="159" name="Google Shape;159;p25"/>
          <p:cNvSpPr/>
          <p:nvPr/>
        </p:nvSpPr>
        <p:spPr>
          <a:xfrm>
            <a:off x="6777900" y="-50"/>
            <a:ext cx="1314000" cy="625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 u="sng"/>
              <a:t>Producer:</a:t>
            </a:r>
            <a:endParaRPr b="1" sz="16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Twitter</a:t>
            </a:r>
            <a:endParaRPr sz="1200"/>
          </a:p>
        </p:txBody>
      </p:sp>
      <p:sp>
        <p:nvSpPr>
          <p:cNvPr id="160" name="Google Shape;160;p25"/>
          <p:cNvSpPr/>
          <p:nvPr/>
        </p:nvSpPr>
        <p:spPr>
          <a:xfrm>
            <a:off x="6507000" y="862950"/>
            <a:ext cx="2637000" cy="2560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/>
              <a:t>Cluster Kafka:</a:t>
            </a:r>
            <a:endParaRPr sz="25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twitterApp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grpSp>
        <p:nvGrpSpPr>
          <p:cNvPr id="161" name="Google Shape;161;p25"/>
          <p:cNvGrpSpPr/>
          <p:nvPr/>
        </p:nvGrpSpPr>
        <p:grpSpPr>
          <a:xfrm>
            <a:off x="6829368" y="1572597"/>
            <a:ext cx="1211057" cy="1763541"/>
            <a:chOff x="441250" y="2202550"/>
            <a:chExt cx="1457700" cy="1764600"/>
          </a:xfrm>
        </p:grpSpPr>
        <p:sp>
          <p:nvSpPr>
            <p:cNvPr id="162" name="Google Shape;162;p25"/>
            <p:cNvSpPr/>
            <p:nvPr/>
          </p:nvSpPr>
          <p:spPr>
            <a:xfrm>
              <a:off x="441250" y="2202550"/>
              <a:ext cx="1457700" cy="17646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600" u="sng"/>
                <a:t>Topic :</a:t>
              </a:r>
              <a:r>
                <a:rPr lang="fr"/>
                <a:t> </a:t>
              </a:r>
              <a:r>
                <a:rPr lang="fr" sz="1200"/>
                <a:t>tweetsTopic</a:t>
              </a:r>
              <a:endParaRPr sz="1200"/>
            </a:p>
          </p:txBody>
        </p:sp>
        <p:sp>
          <p:nvSpPr>
            <p:cNvPr id="163" name="Google Shape;163;p25"/>
            <p:cNvSpPr/>
            <p:nvPr/>
          </p:nvSpPr>
          <p:spPr>
            <a:xfrm>
              <a:off x="556900" y="3583525"/>
              <a:ext cx="1226400" cy="3378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/>
                <a:t>Partition n</a:t>
              </a:r>
              <a:endParaRPr/>
            </a:p>
          </p:txBody>
        </p:sp>
        <p:sp>
          <p:nvSpPr>
            <p:cNvPr id="164" name="Google Shape;164;p25"/>
            <p:cNvSpPr/>
            <p:nvPr/>
          </p:nvSpPr>
          <p:spPr>
            <a:xfrm>
              <a:off x="556900" y="2803325"/>
              <a:ext cx="1226400" cy="3378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/>
                <a:t>Partition 1</a:t>
              </a:r>
              <a:endParaRPr/>
            </a:p>
          </p:txBody>
        </p:sp>
        <p:sp>
          <p:nvSpPr>
            <p:cNvPr id="165" name="Google Shape;165;p25"/>
            <p:cNvSpPr/>
            <p:nvPr/>
          </p:nvSpPr>
          <p:spPr>
            <a:xfrm>
              <a:off x="556900" y="3193425"/>
              <a:ext cx="1226400" cy="3378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/>
                <a:t>Partition 2</a:t>
              </a:r>
              <a:endParaRPr/>
            </a:p>
          </p:txBody>
        </p:sp>
      </p:grpSp>
      <p:sp>
        <p:nvSpPr>
          <p:cNvPr id="166" name="Google Shape;166;p25"/>
          <p:cNvSpPr/>
          <p:nvPr/>
        </p:nvSpPr>
        <p:spPr>
          <a:xfrm>
            <a:off x="5726050" y="4283301"/>
            <a:ext cx="1562100" cy="625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 u="sng"/>
              <a:t>Consumer:</a:t>
            </a:r>
            <a:endParaRPr b="1" sz="16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tweets</a:t>
            </a:r>
            <a:r>
              <a:rPr lang="fr" sz="1200"/>
              <a:t>KafkaSpout</a:t>
            </a:r>
            <a:endParaRPr sz="1200"/>
          </a:p>
        </p:txBody>
      </p:sp>
      <p:sp>
        <p:nvSpPr>
          <p:cNvPr id="167" name="Google Shape;167;p25"/>
          <p:cNvSpPr/>
          <p:nvPr/>
        </p:nvSpPr>
        <p:spPr>
          <a:xfrm>
            <a:off x="7721500" y="4283275"/>
            <a:ext cx="1422600" cy="625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 u="sng"/>
              <a:t>Consumer:</a:t>
            </a:r>
            <a:endParaRPr b="1" sz="16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connecteurSpark</a:t>
            </a:r>
            <a:endParaRPr sz="1200"/>
          </a:p>
        </p:txBody>
      </p:sp>
      <p:cxnSp>
        <p:nvCxnSpPr>
          <p:cNvPr id="168" name="Google Shape;168;p25"/>
          <p:cNvCxnSpPr>
            <a:stCxn id="159" idx="2"/>
            <a:endCxn id="162" idx="0"/>
          </p:cNvCxnSpPr>
          <p:nvPr/>
        </p:nvCxnSpPr>
        <p:spPr>
          <a:xfrm>
            <a:off x="7434900" y="625450"/>
            <a:ext cx="0" cy="947100"/>
          </a:xfrm>
          <a:prstGeom prst="straightConnector1">
            <a:avLst/>
          </a:prstGeom>
          <a:noFill/>
          <a:ln cap="flat" cmpd="sng" w="28575">
            <a:solidFill>
              <a:srgbClr val="233A4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25"/>
          <p:cNvCxnSpPr>
            <a:stCxn id="163" idx="2"/>
            <a:endCxn id="166" idx="0"/>
          </p:cNvCxnSpPr>
          <p:nvPr/>
        </p:nvCxnSpPr>
        <p:spPr>
          <a:xfrm flipH="1">
            <a:off x="6506997" y="3290341"/>
            <a:ext cx="927900" cy="993000"/>
          </a:xfrm>
          <a:prstGeom prst="straightConnector1">
            <a:avLst/>
          </a:prstGeom>
          <a:noFill/>
          <a:ln cap="flat" cmpd="sng" w="28575">
            <a:solidFill>
              <a:srgbClr val="233A4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25"/>
          <p:cNvCxnSpPr>
            <a:stCxn id="163" idx="2"/>
            <a:endCxn id="167" idx="0"/>
          </p:cNvCxnSpPr>
          <p:nvPr/>
        </p:nvCxnSpPr>
        <p:spPr>
          <a:xfrm>
            <a:off x="7434897" y="3290341"/>
            <a:ext cx="997800" cy="993000"/>
          </a:xfrm>
          <a:prstGeom prst="straightConnector1">
            <a:avLst/>
          </a:prstGeom>
          <a:noFill/>
          <a:ln cap="flat" cmpd="sng" w="28575">
            <a:solidFill>
              <a:srgbClr val="233A44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" y="713400"/>
            <a:ext cx="5726000" cy="40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50" y="0"/>
            <a:ext cx="60945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/>
              <a:t>a) </a:t>
            </a:r>
            <a:r>
              <a:rPr lang="fr" sz="2300"/>
              <a:t>Système</a:t>
            </a:r>
            <a:r>
              <a:rPr lang="fr" sz="2300"/>
              <a:t> file de message: Kafka manager</a:t>
            </a:r>
            <a:endParaRPr b="0" sz="1300"/>
          </a:p>
        </p:txBody>
      </p:sp>
      <p:pic>
        <p:nvPicPr>
          <p:cNvPr id="177" name="Google Shape;1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25" y="790725"/>
            <a:ext cx="8839200" cy="2075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50" y="0"/>
            <a:ext cx="91440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/>
              <a:t>b) </a:t>
            </a:r>
            <a:r>
              <a:rPr b="1" lang="fr" sz="2300"/>
              <a:t>speed-layer:</a:t>
            </a:r>
            <a:r>
              <a:rPr lang="fr" sz="2300"/>
              <a:t>  pipeline Storm (java) </a:t>
            </a:r>
            <a:endParaRPr b="0" sz="1300"/>
          </a:p>
        </p:txBody>
      </p:sp>
      <p:sp>
        <p:nvSpPr>
          <p:cNvPr id="183" name="Google Shape;183;p27"/>
          <p:cNvSpPr/>
          <p:nvPr/>
        </p:nvSpPr>
        <p:spPr>
          <a:xfrm>
            <a:off x="187800" y="1516350"/>
            <a:ext cx="1503000" cy="4287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b="1" lang="fr" sz="1200" u="sng">
                <a:solidFill>
                  <a:srgbClr val="FFFFFF"/>
                </a:solidFill>
              </a:rPr>
              <a:t>Spout:</a:t>
            </a:r>
            <a:endParaRPr b="1" sz="12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tweetsKafkaSpout</a:t>
            </a:r>
            <a:endParaRPr sz="1200"/>
          </a:p>
        </p:txBody>
      </p:sp>
      <p:sp>
        <p:nvSpPr>
          <p:cNvPr id="184" name="Google Shape;184;p27"/>
          <p:cNvSpPr/>
          <p:nvPr/>
        </p:nvSpPr>
        <p:spPr>
          <a:xfrm>
            <a:off x="2869600" y="1439850"/>
            <a:ext cx="1702500" cy="5817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u="sng"/>
              <a:t>Bolt:</a:t>
            </a:r>
            <a:endParaRPr b="1" sz="12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counterTweets</a:t>
            </a:r>
            <a:endParaRPr sz="1200"/>
          </a:p>
        </p:txBody>
      </p:sp>
      <p:cxnSp>
        <p:nvCxnSpPr>
          <p:cNvPr id="185" name="Google Shape;185;p27"/>
          <p:cNvCxnSpPr>
            <a:stCxn id="184" idx="6"/>
            <a:endCxn id="186" idx="2"/>
          </p:cNvCxnSpPr>
          <p:nvPr/>
        </p:nvCxnSpPr>
        <p:spPr>
          <a:xfrm>
            <a:off x="4572100" y="1730700"/>
            <a:ext cx="894900" cy="0"/>
          </a:xfrm>
          <a:prstGeom prst="straightConnector1">
            <a:avLst/>
          </a:prstGeom>
          <a:noFill/>
          <a:ln cap="flat" cmpd="sng" w="38100">
            <a:solidFill>
              <a:srgbClr val="233A4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27"/>
          <p:cNvCxnSpPr>
            <a:stCxn id="183" idx="3"/>
            <a:endCxn id="184" idx="2"/>
          </p:cNvCxnSpPr>
          <p:nvPr/>
        </p:nvCxnSpPr>
        <p:spPr>
          <a:xfrm>
            <a:off x="1690800" y="1730700"/>
            <a:ext cx="1178700" cy="0"/>
          </a:xfrm>
          <a:prstGeom prst="straightConnector1">
            <a:avLst/>
          </a:prstGeom>
          <a:noFill/>
          <a:ln cap="flat" cmpd="sng" w="38100">
            <a:solidFill>
              <a:srgbClr val="233A4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" name="Google Shape;186;p27"/>
          <p:cNvSpPr/>
          <p:nvPr/>
        </p:nvSpPr>
        <p:spPr>
          <a:xfrm>
            <a:off x="5467000" y="1439850"/>
            <a:ext cx="1637700" cy="581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u="sng"/>
              <a:t>Bolt:</a:t>
            </a:r>
            <a:endParaRPr b="1" sz="12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mongoSender</a:t>
            </a:r>
            <a:endParaRPr sz="1200"/>
          </a:p>
        </p:txBody>
      </p:sp>
      <p:sp>
        <p:nvSpPr>
          <p:cNvPr id="188" name="Google Shape;188;p27"/>
          <p:cNvSpPr txBox="1"/>
          <p:nvPr/>
        </p:nvSpPr>
        <p:spPr>
          <a:xfrm>
            <a:off x="1690800" y="1265375"/>
            <a:ext cx="6795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JSON</a:t>
            </a:r>
            <a:endParaRPr/>
          </a:p>
        </p:txBody>
      </p:sp>
      <p:sp>
        <p:nvSpPr>
          <p:cNvPr id="189" name="Google Shape;189;p27"/>
          <p:cNvSpPr txBox="1"/>
          <p:nvPr/>
        </p:nvSpPr>
        <p:spPr>
          <a:xfrm>
            <a:off x="6470050" y="95150"/>
            <a:ext cx="2673900" cy="10686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 u="sng"/>
              <a:t>StatTweetBolt:</a:t>
            </a:r>
            <a:endParaRPr b="1" sz="13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/>
              <a:t>1. </a:t>
            </a:r>
            <a:r>
              <a:rPr lang="fr" sz="1300"/>
              <a:t>Parse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/>
              <a:t>2. LinkedHashmap &lt;</a:t>
            </a:r>
            <a:r>
              <a:rPr i="1" lang="fr" sz="1300">
                <a:solidFill>
                  <a:srgbClr val="0000FF"/>
                </a:solidFill>
              </a:rPr>
              <a:t>Str, int</a:t>
            </a:r>
            <a:r>
              <a:rPr lang="fr" sz="1300"/>
              <a:t>&gt;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/>
              <a:t>3. JSONArray[{htag: </a:t>
            </a:r>
            <a:r>
              <a:rPr i="1" lang="fr" sz="1300">
                <a:solidFill>
                  <a:srgbClr val="0000FF"/>
                </a:solidFill>
              </a:rPr>
              <a:t>str</a:t>
            </a:r>
            <a:r>
              <a:rPr lang="fr" sz="1300"/>
              <a:t>, qtité: </a:t>
            </a:r>
            <a:r>
              <a:rPr i="1" lang="fr" sz="1300">
                <a:solidFill>
                  <a:srgbClr val="0000FF"/>
                </a:solidFill>
              </a:rPr>
              <a:t>int</a:t>
            </a:r>
            <a:r>
              <a:rPr lang="fr" sz="1300"/>
              <a:t>}]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90" name="Google Shape;190;p27"/>
          <p:cNvSpPr txBox="1"/>
          <p:nvPr/>
        </p:nvSpPr>
        <p:spPr>
          <a:xfrm>
            <a:off x="3911513" y="863975"/>
            <a:ext cx="2012700" cy="8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nbTotalMessagesPosted</a:t>
            </a:r>
            <a:r>
              <a:rPr lang="fr" sz="1100"/>
              <a:t>: int,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hashtags: JSONArray,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date_debut: Date,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date_fin: Date</a:t>
            </a:r>
            <a:endParaRPr sz="1100"/>
          </a:p>
        </p:txBody>
      </p:sp>
      <p:grpSp>
        <p:nvGrpSpPr>
          <p:cNvPr id="191" name="Google Shape;191;p27"/>
          <p:cNvGrpSpPr/>
          <p:nvPr/>
        </p:nvGrpSpPr>
        <p:grpSpPr>
          <a:xfrm>
            <a:off x="1829438" y="1516350"/>
            <a:ext cx="901500" cy="631813"/>
            <a:chOff x="5615000" y="1520138"/>
            <a:chExt cx="901500" cy="631813"/>
          </a:xfrm>
        </p:grpSpPr>
        <p:sp>
          <p:nvSpPr>
            <p:cNvPr id="192" name="Google Shape;192;p27"/>
            <p:cNvSpPr txBox="1"/>
            <p:nvPr/>
          </p:nvSpPr>
          <p:spPr>
            <a:xfrm>
              <a:off x="5615000" y="1959950"/>
              <a:ext cx="901500" cy="19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100"/>
                <a:t>5minutes</a:t>
              </a:r>
              <a:endParaRPr sz="1100"/>
            </a:p>
          </p:txBody>
        </p:sp>
        <p:pic>
          <p:nvPicPr>
            <p:cNvPr id="193" name="Google Shape;193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91550" y="1520138"/>
              <a:ext cx="371475" cy="4286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94" name="Google Shape;194;p27"/>
          <p:cNvCxnSpPr/>
          <p:nvPr/>
        </p:nvCxnSpPr>
        <p:spPr>
          <a:xfrm flipH="1" rot="10800000">
            <a:off x="7104800" y="1726938"/>
            <a:ext cx="867000" cy="7500"/>
          </a:xfrm>
          <a:prstGeom prst="straightConnector1">
            <a:avLst/>
          </a:prstGeom>
          <a:noFill/>
          <a:ln cap="flat" cmpd="sng" w="38100">
            <a:solidFill>
              <a:srgbClr val="233A4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5" name="Google Shape;195;p27"/>
          <p:cNvSpPr txBox="1"/>
          <p:nvPr/>
        </p:nvSpPr>
        <p:spPr>
          <a:xfrm>
            <a:off x="50" y="350100"/>
            <a:ext cx="19023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 u="sng">
                <a:solidFill>
                  <a:srgbClr val="7F6000"/>
                </a:solidFill>
                <a:latin typeface="Roboto"/>
                <a:ea typeface="Roboto"/>
                <a:cs typeface="Roboto"/>
                <a:sym typeface="Roboto"/>
              </a:rPr>
              <a:t>Topologie storm:</a:t>
            </a:r>
            <a:endParaRPr sz="1700" u="sng">
              <a:solidFill>
                <a:srgbClr val="7F6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6" name="Google Shape;196;p27"/>
          <p:cNvGrpSpPr/>
          <p:nvPr/>
        </p:nvGrpSpPr>
        <p:grpSpPr>
          <a:xfrm>
            <a:off x="40863" y="2377438"/>
            <a:ext cx="8642265" cy="2813687"/>
            <a:chOff x="40863" y="2330163"/>
            <a:chExt cx="8642265" cy="2813687"/>
          </a:xfrm>
        </p:grpSpPr>
        <p:pic>
          <p:nvPicPr>
            <p:cNvPr id="197" name="Google Shape;197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0875" y="2682600"/>
              <a:ext cx="8642253" cy="2461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8" name="Google Shape;198;p2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0863" y="2330163"/>
              <a:ext cx="5381625" cy="3524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/>
          <p:nvPr>
            <p:ph type="title"/>
          </p:nvPr>
        </p:nvSpPr>
        <p:spPr>
          <a:xfrm>
            <a:off x="50" y="0"/>
            <a:ext cx="91440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/>
              <a:t>b) </a:t>
            </a:r>
            <a:r>
              <a:rPr b="1" lang="fr" sz="2300"/>
              <a:t>speed-layer:</a:t>
            </a:r>
            <a:r>
              <a:rPr lang="fr" sz="2300"/>
              <a:t>  pipeline Storm</a:t>
            </a:r>
            <a:endParaRPr b="0" sz="1300"/>
          </a:p>
        </p:txBody>
      </p:sp>
      <p:sp>
        <p:nvSpPr>
          <p:cNvPr id="204" name="Google Shape;204;p28"/>
          <p:cNvSpPr txBox="1"/>
          <p:nvPr/>
        </p:nvSpPr>
        <p:spPr>
          <a:xfrm>
            <a:off x="5418850" y="0"/>
            <a:ext cx="19023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 u="sng">
                <a:solidFill>
                  <a:srgbClr val="7F6000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b="1" lang="fr" sz="1700" u="sng">
                <a:solidFill>
                  <a:srgbClr val="7F6000"/>
                </a:solidFill>
                <a:latin typeface="Roboto"/>
                <a:ea typeface="Roboto"/>
                <a:cs typeface="Roboto"/>
                <a:sym typeface="Roboto"/>
              </a:rPr>
              <a:t>torm UI:</a:t>
            </a:r>
            <a:endParaRPr b="1" sz="1700" u="sng">
              <a:solidFill>
                <a:srgbClr val="7F6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5" name="Google Shape;20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75" y="428700"/>
            <a:ext cx="8961652" cy="465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 txBox="1"/>
          <p:nvPr>
            <p:ph type="title"/>
          </p:nvPr>
        </p:nvSpPr>
        <p:spPr>
          <a:xfrm>
            <a:off x="50" y="0"/>
            <a:ext cx="9144000" cy="4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c</a:t>
            </a:r>
            <a:r>
              <a:rPr lang="fr" sz="2400"/>
              <a:t>) </a:t>
            </a:r>
            <a:r>
              <a:rPr lang="fr" sz="2400"/>
              <a:t>Batch layer: Connection kafka-&gt;HDFS : Spark Streaming (Scala)</a:t>
            </a:r>
            <a:endParaRPr b="0" sz="1400"/>
          </a:p>
        </p:txBody>
      </p:sp>
      <p:pic>
        <p:nvPicPr>
          <p:cNvPr id="211" name="Google Shape;21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1875" y="413100"/>
            <a:ext cx="7542124" cy="47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9"/>
          <p:cNvSpPr/>
          <p:nvPr/>
        </p:nvSpPr>
        <p:spPr>
          <a:xfrm>
            <a:off x="331650" y="1386600"/>
            <a:ext cx="1026300" cy="317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upstream (df)</a:t>
            </a:r>
            <a:endParaRPr sz="1000"/>
          </a:p>
        </p:txBody>
      </p:sp>
      <p:sp>
        <p:nvSpPr>
          <p:cNvPr id="213" name="Google Shape;213;p29"/>
          <p:cNvSpPr/>
          <p:nvPr/>
        </p:nvSpPr>
        <p:spPr>
          <a:xfrm>
            <a:off x="376050" y="2365200"/>
            <a:ext cx="937500" cy="413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df (df)</a:t>
            </a:r>
            <a:endParaRPr/>
          </a:p>
        </p:txBody>
      </p:sp>
      <p:sp>
        <p:nvSpPr>
          <p:cNvPr id="214" name="Google Shape;214;p29"/>
          <p:cNvSpPr/>
          <p:nvPr/>
        </p:nvSpPr>
        <p:spPr>
          <a:xfrm>
            <a:off x="0" y="350400"/>
            <a:ext cx="1602000" cy="763500"/>
          </a:xfrm>
          <a:prstGeom prst="striped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Kafka topic: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“</a:t>
            </a:r>
            <a:r>
              <a:rPr i="1" lang="fr">
                <a:solidFill>
                  <a:srgbClr val="0000FF"/>
                </a:solidFill>
              </a:rPr>
              <a:t>tweetsTopic</a:t>
            </a:r>
            <a:r>
              <a:rPr lang="fr"/>
              <a:t>”</a:t>
            </a:r>
            <a:endParaRPr/>
          </a:p>
        </p:txBody>
      </p:sp>
      <p:cxnSp>
        <p:nvCxnSpPr>
          <p:cNvPr id="215" name="Google Shape;215;p29"/>
          <p:cNvCxnSpPr>
            <a:endCxn id="212" idx="0"/>
          </p:cNvCxnSpPr>
          <p:nvPr/>
        </p:nvCxnSpPr>
        <p:spPr>
          <a:xfrm flipH="1">
            <a:off x="844800" y="963600"/>
            <a:ext cx="18600" cy="423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29"/>
          <p:cNvCxnSpPr>
            <a:stCxn id="212" idx="2"/>
            <a:endCxn id="213" idx="0"/>
          </p:cNvCxnSpPr>
          <p:nvPr/>
        </p:nvCxnSpPr>
        <p:spPr>
          <a:xfrm>
            <a:off x="844800" y="1704000"/>
            <a:ext cx="0" cy="661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29"/>
          <p:cNvSpPr txBox="1"/>
          <p:nvPr/>
        </p:nvSpPr>
        <p:spPr>
          <a:xfrm>
            <a:off x="50" y="1704000"/>
            <a:ext cx="13578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00FF"/>
                </a:solidFill>
              </a:rPr>
              <a:t>convert SchemaType,</a:t>
            </a:r>
            <a:endParaRPr sz="9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00FF"/>
                </a:solidFill>
              </a:rPr>
              <a:t>filter,</a:t>
            </a:r>
            <a:endParaRPr sz="9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00FF"/>
                </a:solidFill>
              </a:rPr>
              <a:t>add columns date, h</a:t>
            </a:r>
            <a:endParaRPr sz="900">
              <a:solidFill>
                <a:srgbClr val="FF00FF"/>
              </a:solidFill>
            </a:endParaRPr>
          </a:p>
        </p:txBody>
      </p:sp>
      <p:sp>
        <p:nvSpPr>
          <p:cNvPr id="218" name="Google Shape;218;p29"/>
          <p:cNvSpPr txBox="1"/>
          <p:nvPr/>
        </p:nvSpPr>
        <p:spPr>
          <a:xfrm>
            <a:off x="10600" y="1044450"/>
            <a:ext cx="852900" cy="2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00FF"/>
                </a:solidFill>
              </a:rPr>
              <a:t>readStream</a:t>
            </a:r>
            <a:endParaRPr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29"/>
          <p:cNvSpPr/>
          <p:nvPr/>
        </p:nvSpPr>
        <p:spPr>
          <a:xfrm>
            <a:off x="87600" y="3522300"/>
            <a:ext cx="1460400" cy="486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downstreams (df)</a:t>
            </a:r>
            <a:endParaRPr/>
          </a:p>
        </p:txBody>
      </p:sp>
      <p:cxnSp>
        <p:nvCxnSpPr>
          <p:cNvPr id="220" name="Google Shape;220;p29"/>
          <p:cNvCxnSpPr>
            <a:stCxn id="213" idx="2"/>
            <a:endCxn id="219" idx="0"/>
          </p:cNvCxnSpPr>
          <p:nvPr/>
        </p:nvCxnSpPr>
        <p:spPr>
          <a:xfrm flipH="1">
            <a:off x="817800" y="2778300"/>
            <a:ext cx="27000" cy="744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" name="Google Shape;221;p29"/>
          <p:cNvSpPr txBox="1"/>
          <p:nvPr/>
        </p:nvSpPr>
        <p:spPr>
          <a:xfrm>
            <a:off x="198400" y="4069200"/>
            <a:ext cx="6651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FF"/>
                </a:solidFill>
              </a:rPr>
              <a:t>append,</a:t>
            </a:r>
            <a:endParaRPr sz="10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FF"/>
                </a:solidFill>
              </a:rPr>
              <a:t>avro</a:t>
            </a:r>
            <a:endParaRPr sz="1000">
              <a:solidFill>
                <a:srgbClr val="FF00FF"/>
              </a:solidFill>
            </a:endParaRPr>
          </a:p>
        </p:txBody>
      </p:sp>
      <p:grpSp>
        <p:nvGrpSpPr>
          <p:cNvPr id="222" name="Google Shape;222;p29"/>
          <p:cNvGrpSpPr/>
          <p:nvPr/>
        </p:nvGrpSpPr>
        <p:grpSpPr>
          <a:xfrm>
            <a:off x="427952" y="2847309"/>
            <a:ext cx="746081" cy="447892"/>
            <a:chOff x="5615000" y="1520138"/>
            <a:chExt cx="901500" cy="631813"/>
          </a:xfrm>
        </p:grpSpPr>
        <p:sp>
          <p:nvSpPr>
            <p:cNvPr id="223" name="Google Shape;223;p29"/>
            <p:cNvSpPr txBox="1"/>
            <p:nvPr/>
          </p:nvSpPr>
          <p:spPr>
            <a:xfrm>
              <a:off x="5615000" y="1959950"/>
              <a:ext cx="901500" cy="19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100"/>
                <a:t>5minute</a:t>
              </a:r>
              <a:endParaRPr sz="1100"/>
            </a:p>
          </p:txBody>
        </p:sp>
        <p:pic>
          <p:nvPicPr>
            <p:cNvPr id="224" name="Google Shape;224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91550" y="1520138"/>
              <a:ext cx="371475" cy="4286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5" name="Google Shape;225;p29"/>
          <p:cNvSpPr/>
          <p:nvPr/>
        </p:nvSpPr>
        <p:spPr>
          <a:xfrm>
            <a:off x="374563" y="4438500"/>
            <a:ext cx="852900" cy="413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HDFS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(avro)</a:t>
            </a:r>
            <a:endParaRPr/>
          </a:p>
        </p:txBody>
      </p:sp>
      <p:cxnSp>
        <p:nvCxnSpPr>
          <p:cNvPr id="226" name="Google Shape;226;p29"/>
          <p:cNvCxnSpPr>
            <a:stCxn id="219" idx="2"/>
            <a:endCxn id="225" idx="0"/>
          </p:cNvCxnSpPr>
          <p:nvPr/>
        </p:nvCxnSpPr>
        <p:spPr>
          <a:xfrm flipH="1">
            <a:off x="801000" y="4008300"/>
            <a:ext cx="16800" cy="430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7" name="Google Shape;227;p29"/>
          <p:cNvSpPr txBox="1"/>
          <p:nvPr/>
        </p:nvSpPr>
        <p:spPr>
          <a:xfrm>
            <a:off x="-8100" y="2818050"/>
            <a:ext cx="8529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00FF"/>
                </a:solidFill>
              </a:rPr>
              <a:t>writeStream</a:t>
            </a:r>
            <a:r>
              <a:rPr lang="fr" sz="900">
                <a:solidFill>
                  <a:srgbClr val="FF00FF"/>
                </a:solidFill>
              </a:rPr>
              <a:t>,</a:t>
            </a:r>
            <a:endParaRPr sz="9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00FF"/>
                </a:solidFill>
              </a:rPr>
              <a:t>partition</a:t>
            </a:r>
            <a:endParaRPr sz="900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 txBox="1"/>
          <p:nvPr>
            <p:ph type="title"/>
          </p:nvPr>
        </p:nvSpPr>
        <p:spPr>
          <a:xfrm>
            <a:off x="50" y="0"/>
            <a:ext cx="9144000" cy="4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/>
              <a:t>c</a:t>
            </a:r>
            <a:r>
              <a:rPr lang="fr" sz="2500"/>
              <a:t>) Batch layer: Description du stockage et sérialisation: </a:t>
            </a:r>
            <a:endParaRPr b="0" sz="1500"/>
          </a:p>
        </p:txBody>
      </p:sp>
      <p:pic>
        <p:nvPicPr>
          <p:cNvPr id="233" name="Google Shape;23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00" y="916775"/>
            <a:ext cx="6157125" cy="414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6500" y="413100"/>
            <a:ext cx="4729675" cy="25028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5" name="Google Shape;235;p30"/>
          <p:cNvSpPr txBox="1"/>
          <p:nvPr/>
        </p:nvSpPr>
        <p:spPr>
          <a:xfrm>
            <a:off x="6732850" y="2915900"/>
            <a:ext cx="24114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Structure data lake: HDFS</a:t>
            </a:r>
            <a:endParaRPr b="1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30"/>
          <p:cNvSpPr txBox="1"/>
          <p:nvPr/>
        </p:nvSpPr>
        <p:spPr>
          <a:xfrm>
            <a:off x="114900" y="578800"/>
            <a:ext cx="31764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>
                <a:latin typeface="Roboto"/>
                <a:ea typeface="Roboto"/>
                <a:cs typeface="Roboto"/>
                <a:sym typeface="Roboto"/>
              </a:rPr>
              <a:t>Schéma avro: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 “</a:t>
            </a:r>
            <a:r>
              <a:rPr i="1" lang="fr" sz="1200">
                <a:latin typeface="Roboto"/>
                <a:ea typeface="Roboto"/>
                <a:cs typeface="Roboto"/>
                <a:sym typeface="Roboto"/>
              </a:rPr>
              <a:t>schemaTweets.avsc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”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"/>
          <p:cNvSpPr txBox="1"/>
          <p:nvPr>
            <p:ph type="title"/>
          </p:nvPr>
        </p:nvSpPr>
        <p:spPr>
          <a:xfrm>
            <a:off x="0" y="75075"/>
            <a:ext cx="9144000" cy="4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/>
              <a:t>c</a:t>
            </a:r>
            <a:r>
              <a:rPr lang="fr" sz="2500"/>
              <a:t>) Batch layer: Description du stockage et sérialisation:</a:t>
            </a:r>
            <a:endParaRPr sz="2500"/>
          </a:p>
        </p:txBody>
      </p:sp>
      <p:pic>
        <p:nvPicPr>
          <p:cNvPr id="242" name="Google Shape;24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20663"/>
            <a:ext cx="8839202" cy="3927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6294850" y="0"/>
            <a:ext cx="2950500" cy="4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 u="sng"/>
              <a:t>Sommaire</a:t>
            </a:r>
            <a:endParaRPr b="1" sz="2500" u="sng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0" y="0"/>
            <a:ext cx="7141500" cy="48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fr" sz="1400"/>
              <a:t>Introduction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fr" sz="1400"/>
              <a:t>Présentation du sujet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fr"/>
              <a:t>Sujet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fr"/>
              <a:t>Données d’entrées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fr"/>
              <a:t>Enjeux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fr" sz="1400"/>
              <a:t>Architecture de la solution proposée: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fr"/>
              <a:t>Architecture fonctionnelle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fr"/>
              <a:t>Architecture technique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fr" sz="1400"/>
              <a:t>Mise en oeuvre de la solution proposée: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fr"/>
              <a:t>System file de message Kafka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fr"/>
              <a:t>Speed layer: pipeline Storm 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fr"/>
              <a:t>Batch layer: </a:t>
            </a:r>
            <a:r>
              <a:rPr b="1" lang="fr"/>
              <a:t>Description</a:t>
            </a:r>
            <a:r>
              <a:rPr b="1" lang="fr"/>
              <a:t> de notre stockage et traitement</a:t>
            </a:r>
            <a:r>
              <a:rPr b="1" lang="fr"/>
              <a:t> distribué avec Spark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fr"/>
              <a:t>Serving layer: Speed-view / Batch view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fr" sz="1400"/>
              <a:t>Résultats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fr" sz="1400"/>
              <a:t>Différent scénarios:</a:t>
            </a:r>
            <a:endParaRPr b="1" sz="14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Gestion des pannes- </a:t>
            </a:r>
            <a:r>
              <a:rPr b="1" lang="fr"/>
              <a:t>Gestion des erreurs - s</a:t>
            </a:r>
            <a:r>
              <a:rPr b="1" lang="fr"/>
              <a:t>écurisation des données - Mise en place d’une architecture robuste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fr" sz="1400"/>
              <a:t>Conclusion</a:t>
            </a:r>
            <a:endParaRPr b="1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/>
          <p:nvPr>
            <p:ph type="title"/>
          </p:nvPr>
        </p:nvSpPr>
        <p:spPr>
          <a:xfrm>
            <a:off x="50" y="0"/>
            <a:ext cx="9144000" cy="4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/>
              <a:t>c</a:t>
            </a:r>
            <a:r>
              <a:rPr lang="fr" sz="2200"/>
              <a:t>) Batch layer: Description du stockage et sérialisation: </a:t>
            </a:r>
            <a:endParaRPr sz="2200"/>
          </a:p>
        </p:txBody>
      </p:sp>
      <p:pic>
        <p:nvPicPr>
          <p:cNvPr id="248" name="Google Shape;24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9350"/>
            <a:ext cx="7233400" cy="265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200" y="3082750"/>
            <a:ext cx="8520861" cy="206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/>
          <p:nvPr>
            <p:ph type="title"/>
          </p:nvPr>
        </p:nvSpPr>
        <p:spPr>
          <a:xfrm>
            <a:off x="50" y="0"/>
            <a:ext cx="9144000" cy="4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c</a:t>
            </a:r>
            <a:r>
              <a:rPr lang="fr" sz="2400"/>
              <a:t>) Batch layer: Tweet processing HDFS-&gt;mongoDB : Spark (Scala)</a:t>
            </a:r>
            <a:endParaRPr sz="2400"/>
          </a:p>
        </p:txBody>
      </p:sp>
      <p:sp>
        <p:nvSpPr>
          <p:cNvPr id="255" name="Google Shape;255;p33"/>
          <p:cNvSpPr/>
          <p:nvPr/>
        </p:nvSpPr>
        <p:spPr>
          <a:xfrm>
            <a:off x="331650" y="1386600"/>
            <a:ext cx="1026300" cy="317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df </a:t>
            </a:r>
            <a:r>
              <a:rPr lang="fr" sz="1000"/>
              <a:t>(df)</a:t>
            </a:r>
            <a:endParaRPr sz="1000"/>
          </a:p>
        </p:txBody>
      </p:sp>
      <p:sp>
        <p:nvSpPr>
          <p:cNvPr id="256" name="Google Shape;256;p33"/>
          <p:cNvSpPr/>
          <p:nvPr/>
        </p:nvSpPr>
        <p:spPr>
          <a:xfrm>
            <a:off x="58500" y="2234138"/>
            <a:ext cx="1566300" cy="413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exploded_</a:t>
            </a:r>
            <a:r>
              <a:rPr lang="fr"/>
              <a:t>df (df)</a:t>
            </a:r>
            <a:endParaRPr/>
          </a:p>
        </p:txBody>
      </p:sp>
      <p:cxnSp>
        <p:nvCxnSpPr>
          <p:cNvPr id="257" name="Google Shape;257;p33"/>
          <p:cNvCxnSpPr>
            <a:stCxn id="258" idx="2"/>
            <a:endCxn id="255" idx="0"/>
          </p:cNvCxnSpPr>
          <p:nvPr/>
        </p:nvCxnSpPr>
        <p:spPr>
          <a:xfrm>
            <a:off x="844800" y="1058550"/>
            <a:ext cx="0" cy="32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" name="Google Shape;259;p33"/>
          <p:cNvCxnSpPr>
            <a:stCxn id="255" idx="2"/>
            <a:endCxn id="256" idx="0"/>
          </p:cNvCxnSpPr>
          <p:nvPr/>
        </p:nvCxnSpPr>
        <p:spPr>
          <a:xfrm flipH="1">
            <a:off x="841500" y="1704000"/>
            <a:ext cx="3300" cy="530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0" name="Google Shape;260;p33"/>
          <p:cNvSpPr txBox="1"/>
          <p:nvPr/>
        </p:nvSpPr>
        <p:spPr>
          <a:xfrm>
            <a:off x="937475" y="2810425"/>
            <a:ext cx="13578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00FF"/>
                </a:solidFill>
              </a:rPr>
              <a:t>groupBy(htag),</a:t>
            </a:r>
            <a:endParaRPr sz="9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00FF"/>
                </a:solidFill>
              </a:rPr>
              <a:t>order, </a:t>
            </a:r>
            <a:endParaRPr sz="9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00FF"/>
                </a:solidFill>
              </a:rPr>
              <a:t>limit(10)</a:t>
            </a:r>
            <a:endParaRPr sz="900">
              <a:solidFill>
                <a:srgbClr val="FF00FF"/>
              </a:solidFill>
            </a:endParaRPr>
          </a:p>
        </p:txBody>
      </p:sp>
      <p:sp>
        <p:nvSpPr>
          <p:cNvPr id="261" name="Google Shape;261;p33"/>
          <p:cNvSpPr txBox="1"/>
          <p:nvPr/>
        </p:nvSpPr>
        <p:spPr>
          <a:xfrm>
            <a:off x="863500" y="1068450"/>
            <a:ext cx="7461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00FF"/>
                </a:solidFill>
              </a:rPr>
              <a:t>read avro,</a:t>
            </a:r>
            <a:endParaRPr sz="900">
              <a:solidFill>
                <a:srgbClr val="FF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00FF"/>
                </a:solidFill>
              </a:rPr>
              <a:t>filter lang</a:t>
            </a:r>
            <a:endParaRPr sz="900">
              <a:solidFill>
                <a:srgbClr val="FF00FF"/>
              </a:solidFill>
            </a:endParaRPr>
          </a:p>
        </p:txBody>
      </p:sp>
      <p:sp>
        <p:nvSpPr>
          <p:cNvPr id="262" name="Google Shape;262;p33"/>
          <p:cNvSpPr/>
          <p:nvPr/>
        </p:nvSpPr>
        <p:spPr>
          <a:xfrm>
            <a:off x="114600" y="3459600"/>
            <a:ext cx="1460400" cy="486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htag_df</a:t>
            </a:r>
            <a:r>
              <a:rPr lang="fr"/>
              <a:t>(df)</a:t>
            </a:r>
            <a:endParaRPr/>
          </a:p>
        </p:txBody>
      </p:sp>
      <p:cxnSp>
        <p:nvCxnSpPr>
          <p:cNvPr id="263" name="Google Shape;263;p33"/>
          <p:cNvCxnSpPr>
            <a:stCxn id="256" idx="2"/>
            <a:endCxn id="262" idx="0"/>
          </p:cNvCxnSpPr>
          <p:nvPr/>
        </p:nvCxnSpPr>
        <p:spPr>
          <a:xfrm>
            <a:off x="841650" y="2647238"/>
            <a:ext cx="3300" cy="812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4" name="Google Shape;264;p33"/>
          <p:cNvSpPr txBox="1"/>
          <p:nvPr/>
        </p:nvSpPr>
        <p:spPr>
          <a:xfrm>
            <a:off x="1035750" y="3945600"/>
            <a:ext cx="15663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FF"/>
                </a:solidFill>
              </a:rPr>
              <a:t>Save:</a:t>
            </a:r>
            <a:endParaRPr sz="10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FF"/>
                </a:solidFill>
              </a:rPr>
              <a:t>db = twitter,</a:t>
            </a:r>
            <a:endParaRPr sz="10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FF"/>
                </a:solidFill>
              </a:rPr>
              <a:t>collection = batchview</a:t>
            </a:r>
            <a:endParaRPr sz="1000">
              <a:solidFill>
                <a:srgbClr val="FF00FF"/>
              </a:solidFill>
            </a:endParaRPr>
          </a:p>
        </p:txBody>
      </p:sp>
      <p:sp>
        <p:nvSpPr>
          <p:cNvPr id="265" name="Google Shape;265;p33"/>
          <p:cNvSpPr/>
          <p:nvPr/>
        </p:nvSpPr>
        <p:spPr>
          <a:xfrm>
            <a:off x="-24900" y="4501200"/>
            <a:ext cx="1725600" cy="413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MongoDB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(localhost:27017)</a:t>
            </a:r>
            <a:endParaRPr/>
          </a:p>
        </p:txBody>
      </p:sp>
      <p:cxnSp>
        <p:nvCxnSpPr>
          <p:cNvPr id="266" name="Google Shape;266;p33"/>
          <p:cNvCxnSpPr>
            <a:stCxn id="262" idx="2"/>
            <a:endCxn id="265" idx="0"/>
          </p:cNvCxnSpPr>
          <p:nvPr/>
        </p:nvCxnSpPr>
        <p:spPr>
          <a:xfrm flipH="1">
            <a:off x="837900" y="3945600"/>
            <a:ext cx="6900" cy="55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7" name="Google Shape;267;p33"/>
          <p:cNvSpPr txBox="1"/>
          <p:nvPr/>
        </p:nvSpPr>
        <p:spPr>
          <a:xfrm>
            <a:off x="689400" y="1851825"/>
            <a:ext cx="13578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00FF"/>
                </a:solidFill>
              </a:rPr>
              <a:t>select htag column, </a:t>
            </a:r>
            <a:endParaRPr sz="900">
              <a:solidFill>
                <a:srgbClr val="FF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00FF"/>
                </a:solidFill>
              </a:rPr>
              <a:t>explode</a:t>
            </a:r>
            <a:endParaRPr sz="900">
              <a:solidFill>
                <a:srgbClr val="FF00FF"/>
              </a:solidFill>
            </a:endParaRPr>
          </a:p>
        </p:txBody>
      </p:sp>
      <p:sp>
        <p:nvSpPr>
          <p:cNvPr id="258" name="Google Shape;258;p33"/>
          <p:cNvSpPr/>
          <p:nvPr/>
        </p:nvSpPr>
        <p:spPr>
          <a:xfrm>
            <a:off x="331650" y="741150"/>
            <a:ext cx="1026300" cy="317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heure=10</a:t>
            </a:r>
            <a:r>
              <a:rPr lang="fr" sz="1000"/>
              <a:t> (dir)</a:t>
            </a:r>
            <a:endParaRPr sz="1000"/>
          </a:p>
        </p:txBody>
      </p:sp>
      <p:pic>
        <p:nvPicPr>
          <p:cNvPr id="268" name="Google Shape;26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1300" y="632000"/>
            <a:ext cx="5124450" cy="1076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9" name="Google Shape;269;p33"/>
          <p:cNvCxnSpPr>
            <a:endCxn id="258" idx="0"/>
          </p:cNvCxnSpPr>
          <p:nvPr/>
        </p:nvCxnSpPr>
        <p:spPr>
          <a:xfrm>
            <a:off x="838500" y="412950"/>
            <a:ext cx="6300" cy="32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0" name="Google Shape;270;p33"/>
          <p:cNvSpPr txBox="1"/>
          <p:nvPr/>
        </p:nvSpPr>
        <p:spPr>
          <a:xfrm>
            <a:off x="801000" y="431100"/>
            <a:ext cx="11346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00FF"/>
                </a:solidFill>
              </a:rPr>
              <a:t>date=2020-08-24,</a:t>
            </a:r>
            <a:endParaRPr sz="900">
              <a:solidFill>
                <a:srgbClr val="FF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00FF"/>
                </a:solidFill>
              </a:rPr>
              <a:t>map</a:t>
            </a:r>
            <a:endParaRPr sz="900">
              <a:solidFill>
                <a:srgbClr val="FF00FF"/>
              </a:solidFill>
            </a:endParaRPr>
          </a:p>
        </p:txBody>
      </p:sp>
      <p:pic>
        <p:nvPicPr>
          <p:cNvPr id="271" name="Google Shape;27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4150" y="1771875"/>
            <a:ext cx="5078754" cy="33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72100" y="349000"/>
            <a:ext cx="7202850" cy="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4"/>
          <p:cNvSpPr txBox="1"/>
          <p:nvPr>
            <p:ph type="title"/>
          </p:nvPr>
        </p:nvSpPr>
        <p:spPr>
          <a:xfrm>
            <a:off x="50" y="0"/>
            <a:ext cx="9144000" cy="4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d</a:t>
            </a:r>
            <a:r>
              <a:rPr lang="fr" sz="2400"/>
              <a:t>) Serving layer: MongoDB : batchView </a:t>
            </a:r>
            <a:endParaRPr b="0" sz="1400"/>
          </a:p>
        </p:txBody>
      </p:sp>
      <p:pic>
        <p:nvPicPr>
          <p:cNvPr id="278" name="Google Shape;27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464250"/>
            <a:ext cx="7086600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44200"/>
            <a:ext cx="3495675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90000" y="2496825"/>
            <a:ext cx="5554001" cy="264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/>
          <p:nvPr>
            <p:ph type="title"/>
          </p:nvPr>
        </p:nvSpPr>
        <p:spPr>
          <a:xfrm>
            <a:off x="50" y="0"/>
            <a:ext cx="9144000" cy="4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d</a:t>
            </a:r>
            <a:r>
              <a:rPr lang="fr" sz="2400"/>
              <a:t>) Serving layer: MongoDB : batchView </a:t>
            </a:r>
            <a:endParaRPr b="0" sz="1400"/>
          </a:p>
        </p:txBody>
      </p:sp>
      <p:pic>
        <p:nvPicPr>
          <p:cNvPr id="286" name="Google Shape;28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00" y="578025"/>
            <a:ext cx="8782050" cy="41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6"/>
          <p:cNvSpPr txBox="1"/>
          <p:nvPr>
            <p:ph type="title"/>
          </p:nvPr>
        </p:nvSpPr>
        <p:spPr>
          <a:xfrm>
            <a:off x="50" y="0"/>
            <a:ext cx="9144000" cy="4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d</a:t>
            </a:r>
            <a:r>
              <a:rPr lang="fr" sz="2400"/>
              <a:t>) Serving layer: MongoDB : speedView</a:t>
            </a:r>
            <a:endParaRPr b="0" sz="1400"/>
          </a:p>
        </p:txBody>
      </p:sp>
      <p:pic>
        <p:nvPicPr>
          <p:cNvPr id="292" name="Google Shape;29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" y="1276350"/>
            <a:ext cx="6067425" cy="386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800" y="413100"/>
            <a:ext cx="8458200" cy="57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7475" y="988650"/>
            <a:ext cx="3076525" cy="111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7"/>
          <p:cNvSpPr txBox="1"/>
          <p:nvPr>
            <p:ph type="title"/>
          </p:nvPr>
        </p:nvSpPr>
        <p:spPr>
          <a:xfrm>
            <a:off x="50" y="0"/>
            <a:ext cx="9144000" cy="4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d</a:t>
            </a:r>
            <a:r>
              <a:rPr lang="fr" sz="2400"/>
              <a:t>) Serving layer: MongoDB : speedView</a:t>
            </a:r>
            <a:endParaRPr b="0" sz="1400"/>
          </a:p>
        </p:txBody>
      </p:sp>
      <p:pic>
        <p:nvPicPr>
          <p:cNvPr id="300" name="Google Shape;30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65500"/>
            <a:ext cx="7181150" cy="319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8"/>
          <p:cNvSpPr txBox="1"/>
          <p:nvPr>
            <p:ph type="title"/>
          </p:nvPr>
        </p:nvSpPr>
        <p:spPr>
          <a:xfrm>
            <a:off x="112625" y="0"/>
            <a:ext cx="2277600" cy="35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800"/>
              <a:t>5</a:t>
            </a:r>
            <a:r>
              <a:rPr b="1" lang="fr" sz="2800"/>
              <a:t>.</a:t>
            </a:r>
            <a:r>
              <a:rPr b="1" lang="fr" sz="2800"/>
              <a:t> Résultats</a:t>
            </a:r>
            <a:r>
              <a:rPr b="1" lang="fr" sz="2800"/>
              <a:t>:</a:t>
            </a:r>
            <a:endParaRPr b="1" sz="1800"/>
          </a:p>
        </p:txBody>
      </p:sp>
      <p:pic>
        <p:nvPicPr>
          <p:cNvPr id="306" name="Google Shape;30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0225" y="0"/>
            <a:ext cx="6696000" cy="251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571750"/>
            <a:ext cx="6702007" cy="251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/>
          <p:nvPr>
            <p:ph type="title"/>
          </p:nvPr>
        </p:nvSpPr>
        <p:spPr>
          <a:xfrm>
            <a:off x="311700" y="1911750"/>
            <a:ext cx="8520600" cy="11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600"/>
              <a:t>6</a:t>
            </a:r>
            <a:r>
              <a:rPr b="1" lang="fr" sz="4600"/>
              <a:t>. Présentation des différentes scénarios</a:t>
            </a:r>
            <a:endParaRPr b="1" sz="4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0"/>
          <p:cNvSpPr txBox="1"/>
          <p:nvPr>
            <p:ph idx="4294967295" type="title"/>
          </p:nvPr>
        </p:nvSpPr>
        <p:spPr>
          <a:xfrm>
            <a:off x="87575" y="0"/>
            <a:ext cx="9144000" cy="4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6- scénarios: Kafka</a:t>
            </a:r>
            <a:endParaRPr b="0" sz="1400"/>
          </a:p>
        </p:txBody>
      </p:sp>
      <p:graphicFrame>
        <p:nvGraphicFramePr>
          <p:cNvPr id="318" name="Google Shape;318;p40"/>
          <p:cNvGraphicFramePr/>
          <p:nvPr/>
        </p:nvGraphicFramePr>
        <p:xfrm>
          <a:off x="111013" y="6407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{4949FA1E-4ED2-4D9C-9586-1FDE16C5F10C}</a:tableStyleId>
              </a:tblPr>
              <a:tblGrid>
                <a:gridCol w="1137875"/>
                <a:gridCol w="2540575"/>
                <a:gridCol w="2668600"/>
                <a:gridCol w="2574925"/>
              </a:tblGrid>
              <a:tr h="77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Cluster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Scénario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Exigences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Solutions proposées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671550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Kafka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Panne d’une ou plusieurs machines (serveur kafka)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Pas de single point of failure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répliquer les données de manière redondantes sur différentes serveurs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6715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MAJ nécessitant redémarrage des machines du cluster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000000"/>
                          </a:solidFill>
                        </a:rPr>
                        <a:t>Pas d’interruption de service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avoir plusieurs machines et les redémarrer une par une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6715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Augmentation quantité de données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Passer à l’échelle de données élevées massives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rgbClr val="000000"/>
                          </a:solidFill>
                        </a:rPr>
                        <a:t>distribuer les tâches sur plusieurs serveurs Kafka 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67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Zookeeper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Erreur-plantage Zookeeper⇒ s’éteint brusquement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Tolérant au fail-fast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Utiliser des outils de supervision (supervisord) pour </a:t>
                      </a:r>
                      <a:r>
                        <a:rPr lang="fr">
                          <a:solidFill>
                            <a:srgbClr val="000000"/>
                          </a:solidFill>
                        </a:rPr>
                        <a:t>gérer zookeeper</a:t>
                      </a:r>
                      <a:r>
                        <a:rPr lang="fr"/>
                        <a:t>: redémarrage automatique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1"/>
          <p:cNvSpPr txBox="1"/>
          <p:nvPr>
            <p:ph type="title"/>
          </p:nvPr>
        </p:nvSpPr>
        <p:spPr>
          <a:xfrm>
            <a:off x="50" y="0"/>
            <a:ext cx="9144000" cy="4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6</a:t>
            </a:r>
            <a:r>
              <a:rPr lang="fr" sz="2400"/>
              <a:t>- scénarios: Kafka</a:t>
            </a:r>
            <a:endParaRPr b="0" sz="1400"/>
          </a:p>
        </p:txBody>
      </p:sp>
      <p:sp>
        <p:nvSpPr>
          <p:cNvPr id="324" name="Google Shape;324;p41"/>
          <p:cNvSpPr txBox="1"/>
          <p:nvPr/>
        </p:nvSpPr>
        <p:spPr>
          <a:xfrm>
            <a:off x="150200" y="550625"/>
            <a:ext cx="8644500" cy="36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595959"/>
                </a:solidFill>
              </a:rPr>
              <a:t>Pour ajouter un serveur dans un cluster Kafka:</a:t>
            </a:r>
            <a:endParaRPr sz="1600">
              <a:solidFill>
                <a:srgbClr val="595959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-"/>
            </a:pPr>
            <a:r>
              <a:rPr lang="fr" sz="1600">
                <a:solidFill>
                  <a:srgbClr val="595959"/>
                </a:solidFill>
              </a:rPr>
              <a:t>Serveur Kafka communique par zookeeper  --&gt; ajouter une ou plusieurs machine dans Zookeeper</a:t>
            </a:r>
            <a:endParaRPr sz="16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fr" sz="1600">
                <a:solidFill>
                  <a:srgbClr val="595959"/>
                </a:solidFill>
              </a:rPr>
              <a:t>Définir le “</a:t>
            </a:r>
            <a:r>
              <a:rPr b="1" i="1" lang="fr" sz="1600">
                <a:solidFill>
                  <a:srgbClr val="6AA84F"/>
                </a:solidFill>
              </a:rPr>
              <a:t>broker.id</a:t>
            </a:r>
            <a:r>
              <a:rPr lang="fr" sz="1600">
                <a:solidFill>
                  <a:srgbClr val="595959"/>
                </a:solidFill>
              </a:rPr>
              <a:t>” (int) des nouveaux server à partir de leur fichiers de configuration “ </a:t>
            </a:r>
            <a:r>
              <a:rPr i="1" lang="fr" sz="1300" u="sng">
                <a:solidFill>
                  <a:srgbClr val="0000FF"/>
                </a:solidFill>
              </a:rPr>
              <a:t>config/server.properties</a:t>
            </a:r>
            <a:r>
              <a:rPr lang="fr" sz="1600">
                <a:solidFill>
                  <a:srgbClr val="595959"/>
                </a:solidFill>
              </a:rPr>
              <a:t>”.  Cet identifiant doit être unique pour chaque serveur.</a:t>
            </a:r>
            <a:endParaRPr sz="1600">
              <a:solidFill>
                <a:srgbClr val="595959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-"/>
            </a:pPr>
            <a:r>
              <a:rPr lang="fr" sz="1600">
                <a:solidFill>
                  <a:srgbClr val="595959"/>
                </a:solidFill>
              </a:rPr>
              <a:t>Lancer le nouveau serveur Kafka</a:t>
            </a:r>
            <a:endParaRPr sz="16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595959"/>
                </a:solidFill>
              </a:rPr>
              <a:t>Répliquer les données:</a:t>
            </a:r>
            <a:endParaRPr sz="16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fr" sz="1600">
                <a:solidFill>
                  <a:srgbClr val="595959"/>
                </a:solidFill>
              </a:rPr>
              <a:t>L'option </a:t>
            </a:r>
            <a:r>
              <a:rPr b="1" i="1" lang="fr">
                <a:solidFill>
                  <a:srgbClr val="38761D"/>
                </a:solidFill>
              </a:rPr>
              <a:t>--replication-factor</a:t>
            </a:r>
            <a:r>
              <a:rPr lang="fr" sz="1600">
                <a:solidFill>
                  <a:srgbClr val="595959"/>
                </a:solidFill>
              </a:rPr>
              <a:t> permet d'augmenter le taux de réplication d'un topic, ici :</a:t>
            </a:r>
            <a:endParaRPr sz="1600">
              <a:solidFill>
                <a:srgbClr val="595959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200">
                <a:solidFill>
                  <a:srgbClr val="6AA84F"/>
                </a:solidFill>
              </a:rPr>
              <a:t>$ ./bin/kafka-topics.sh --create --zookeeper localhost:2181 --replication-factor 2 --partitions 1 --topic </a:t>
            </a:r>
            <a:r>
              <a:rPr i="1" lang="fr" sz="1200">
                <a:solidFill>
                  <a:srgbClr val="6AA84F"/>
                </a:solidFill>
              </a:rPr>
              <a:t>tweetsTopic</a:t>
            </a:r>
            <a:endParaRPr i="1" sz="1200">
              <a:solidFill>
                <a:srgbClr val="6AA84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600"/>
              <a:buChar char="-"/>
            </a:pPr>
            <a:r>
              <a:rPr lang="fr" sz="1600">
                <a:solidFill>
                  <a:srgbClr val="595959"/>
                </a:solidFill>
              </a:rPr>
              <a:t>Si taux de réplication est de </a:t>
            </a:r>
            <a:r>
              <a:rPr b="1" lang="fr" sz="1600">
                <a:solidFill>
                  <a:srgbClr val="FF0000"/>
                </a:solidFill>
              </a:rPr>
              <a:t>N</a:t>
            </a:r>
            <a:r>
              <a:rPr lang="fr" sz="1600">
                <a:solidFill>
                  <a:srgbClr val="595959"/>
                </a:solidFill>
              </a:rPr>
              <a:t>, l'architecture permettra de supporter la panne de </a:t>
            </a:r>
            <a:r>
              <a:rPr b="1" lang="fr" sz="1600">
                <a:solidFill>
                  <a:srgbClr val="FF0000"/>
                </a:solidFill>
              </a:rPr>
              <a:t>N-1</a:t>
            </a:r>
            <a:r>
              <a:rPr lang="fr" sz="1600">
                <a:solidFill>
                  <a:srgbClr val="595959"/>
                </a:solidFill>
              </a:rPr>
              <a:t> serveurs.</a:t>
            </a:r>
            <a:endParaRPr sz="16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idx="4294967295" type="body"/>
          </p:nvPr>
        </p:nvSpPr>
        <p:spPr>
          <a:xfrm>
            <a:off x="100100" y="525550"/>
            <a:ext cx="8710200" cy="43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Dans les sociétés dont l’activité est pilotée par des informations, les données constituent une ressource d’information crucial et source de vérité, donc il ne faut pas les perdre.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Suivant les cas, il peut être nécessaire d’avoir l’état de la situation en temps-réel afin de pouvoir anticiper certaines choses alors que des traitement plus précis peuvent prendre beaucoup de temps 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C’est dans cette optique que l’architecture lambda répond à ces besoins en permettant: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fr"/>
              <a:t>Temps de traitement acceptable ~ temps réel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fr"/>
              <a:t>Supporter des quantités de charges qui peuvent êtres énormes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fr"/>
              <a:t>Prise des précautions nécessaires pour </a:t>
            </a:r>
            <a:r>
              <a:rPr b="1" lang="fr"/>
              <a:t>ne pas perdre de données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fr"/>
              <a:t>Protéger contre les </a:t>
            </a:r>
            <a:r>
              <a:rPr b="1" lang="fr"/>
              <a:t>pannes et erreurs</a:t>
            </a:r>
            <a:endParaRPr b="1"/>
          </a:p>
        </p:txBody>
      </p:sp>
      <p:sp>
        <p:nvSpPr>
          <p:cNvPr id="99" name="Google Shape;99;p15"/>
          <p:cNvSpPr txBox="1"/>
          <p:nvPr>
            <p:ph idx="4294967295" type="title"/>
          </p:nvPr>
        </p:nvSpPr>
        <p:spPr>
          <a:xfrm>
            <a:off x="1338150" y="98025"/>
            <a:ext cx="5219400" cy="32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b="1" lang="fr"/>
              <a:t>Introduction:</a:t>
            </a:r>
            <a:endParaRPr b="1"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9" name="Google Shape;329;p42"/>
          <p:cNvGraphicFramePr/>
          <p:nvPr/>
        </p:nvGraphicFramePr>
        <p:xfrm>
          <a:off x="62575" y="1627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{4949FA1E-4ED2-4D9C-9586-1FDE16C5F10C}</a:tableStyleId>
              </a:tblPr>
              <a:tblGrid>
                <a:gridCol w="1125975"/>
                <a:gridCol w="2425175"/>
                <a:gridCol w="2219225"/>
                <a:gridCol w="3132825"/>
              </a:tblGrid>
              <a:tr h="43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Cluster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Scénario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Exigences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Solutions proposées</a:t>
                      </a:r>
                      <a:endParaRPr sz="1300"/>
                    </a:p>
                  </a:txBody>
                  <a:tcPr marT="91425" marB="91425" marR="91425" marL="91425" anchor="ctr"/>
                </a:tc>
              </a:tr>
              <a:tr h="67155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300">
                          <a:solidFill>
                            <a:srgbClr val="000000"/>
                          </a:solidFill>
                        </a:rPr>
                        <a:t>Storm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échec d’un traitement de tuples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Pas de perte de message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solidFill>
                            <a:srgbClr val="000000"/>
                          </a:solidFill>
                        </a:rPr>
                        <a:t>Gestion des erreurs: </a:t>
                      </a:r>
                      <a:r>
                        <a:rPr lang="fr" sz="1300"/>
                        <a:t>réémettre les tuples dont le traitement a échoué</a:t>
                      </a:r>
                      <a:endParaRPr sz="1300"/>
                    </a:p>
                  </a:txBody>
                  <a:tcPr marT="91425" marB="91425" marR="91425" marL="91425" anchor="ctr"/>
                </a:tc>
              </a:tr>
              <a:tr h="6715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300">
                          <a:solidFill>
                            <a:srgbClr val="000000"/>
                          </a:solidFill>
                        </a:rPr>
                        <a:t>un worker s'éteint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300">
                          <a:solidFill>
                            <a:srgbClr val="000000"/>
                          </a:solidFill>
                        </a:rPr>
                        <a:t>Pas de single point of failure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300">
                          <a:solidFill>
                            <a:srgbClr val="000000"/>
                          </a:solidFill>
                        </a:rPr>
                        <a:t>Supervisor le redémarre et si répétitif, nimbus ré-affecte ses tâche à un autre worker</a:t>
                      </a:r>
                      <a:endParaRPr sz="1300"/>
                    </a:p>
                  </a:txBody>
                  <a:tcPr marT="91425" marB="91425" marR="91425" marL="91425" anchor="ctr"/>
                </a:tc>
              </a:tr>
              <a:tr h="6715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Redémarrage de bolts ou de la topologie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solidFill>
                            <a:srgbClr val="000000"/>
                          </a:solidFill>
                        </a:rPr>
                        <a:t>Pas de pertes de données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stocker les tuples en cours de traitement dans une base de données à laquelle pourront accéder tous les bolts</a:t>
                      </a:r>
                      <a:endParaRPr sz="1300"/>
                    </a:p>
                  </a:txBody>
                  <a:tcPr marT="91425" marB="91425" marR="91425" marL="91425" anchor="ctr"/>
                </a:tc>
              </a:tr>
              <a:tr h="6715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Augmentation quantité de données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Passer à l’échelle du Big data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solidFill>
                            <a:srgbClr val="000000"/>
                          </a:solidFill>
                        </a:rPr>
                        <a:t>distribuer les tâches d’un bolt sur plusieurs --&gt; tuple grouping + </a:t>
                      </a:r>
                      <a:r>
                        <a:rPr b="1" lang="fr" sz="1700">
                          <a:solidFill>
                            <a:srgbClr val="000000"/>
                          </a:solidFill>
                        </a:rPr>
                        <a:t>↗</a:t>
                      </a:r>
                      <a:r>
                        <a:rPr lang="fr" sz="1300">
                          <a:solidFill>
                            <a:srgbClr val="000000"/>
                          </a:solidFill>
                        </a:rPr>
                        <a:t> nb de executors</a:t>
                      </a:r>
                      <a:endParaRPr sz="1300"/>
                    </a:p>
                  </a:txBody>
                  <a:tcPr marT="91425" marB="91425" marR="91425" marL="91425" anchor="ctr"/>
                </a:tc>
              </a:tr>
              <a:tr h="67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Zookeeper</a:t>
                      </a:r>
                      <a:endParaRPr sz="13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ou</a:t>
                      </a:r>
                      <a:endParaRPr sz="13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Storm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Zookeeper ou worker s’éteint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300">
                          <a:solidFill>
                            <a:srgbClr val="000000"/>
                          </a:solidFill>
                        </a:rPr>
                        <a:t>Pas de single point of failure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- </a:t>
                      </a:r>
                      <a:r>
                        <a:rPr lang="fr" sz="1300" u="sng">
                          <a:solidFill>
                            <a:srgbClr val="0097A7"/>
                          </a:solid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Supervisor les redemarre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- Nimbus arrêté : worker continuent traitement des taches mais impossible de réaffecter les tâches des workers ou de soumettre de nouvelles topologies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- mettre </a:t>
                      </a:r>
                      <a:r>
                        <a:rPr lang="fr" sz="1300" u="sng">
                          <a:solidFill>
                            <a:srgbClr val="0097A7"/>
                          </a:solidFill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second nimbus en backup</a:t>
                      </a:r>
                      <a:endParaRPr sz="13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3"/>
          <p:cNvSpPr txBox="1"/>
          <p:nvPr>
            <p:ph type="title"/>
          </p:nvPr>
        </p:nvSpPr>
        <p:spPr>
          <a:xfrm>
            <a:off x="50" y="0"/>
            <a:ext cx="9144000" cy="4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6- scénarios: Storm</a:t>
            </a:r>
            <a:endParaRPr b="0" sz="1400"/>
          </a:p>
        </p:txBody>
      </p:sp>
      <p:sp>
        <p:nvSpPr>
          <p:cNvPr id="335" name="Google Shape;335;p43"/>
          <p:cNvSpPr txBox="1"/>
          <p:nvPr/>
        </p:nvSpPr>
        <p:spPr>
          <a:xfrm>
            <a:off x="62575" y="713400"/>
            <a:ext cx="8644500" cy="44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595959"/>
                </a:solidFill>
              </a:rPr>
              <a:t>Pour re-émettre les tuples dont le traitement a échoué :</a:t>
            </a:r>
            <a:endParaRPr sz="1500">
              <a:solidFill>
                <a:srgbClr val="595959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700"/>
              <a:buChar char="-"/>
            </a:pPr>
            <a:r>
              <a:rPr lang="fr" sz="1500">
                <a:solidFill>
                  <a:srgbClr val="595959"/>
                </a:solidFill>
              </a:rPr>
              <a:t>Tracer le spout ayant émis le tuple: </a:t>
            </a:r>
            <a:endParaRPr sz="1500">
              <a:solidFill>
                <a:srgbClr val="595959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-"/>
            </a:pPr>
            <a:r>
              <a:rPr lang="fr" sz="1500">
                <a:solidFill>
                  <a:srgbClr val="595959"/>
                </a:solidFill>
              </a:rPr>
              <a:t>en ajoutant un </a:t>
            </a:r>
            <a:r>
              <a:rPr b="1" lang="fr" sz="1500" u="sng">
                <a:solidFill>
                  <a:srgbClr val="595959"/>
                </a:solidFill>
              </a:rPr>
              <a:t>identifiant aux tuples</a:t>
            </a:r>
            <a:r>
              <a:rPr lang="fr" sz="1500">
                <a:solidFill>
                  <a:srgbClr val="595959"/>
                </a:solidFill>
              </a:rPr>
              <a:t> émis par les spout ==&gt; Ceci se fait à l'appel de la méthode </a:t>
            </a:r>
            <a:r>
              <a:rPr b="1" i="1" lang="fr" sz="1500">
                <a:solidFill>
                  <a:srgbClr val="6AA84F"/>
                </a:solidFill>
              </a:rPr>
              <a:t>emit()</a:t>
            </a:r>
            <a:r>
              <a:rPr lang="fr" sz="1500">
                <a:solidFill>
                  <a:srgbClr val="595959"/>
                </a:solidFill>
              </a:rPr>
              <a:t> dans le spout</a:t>
            </a:r>
            <a:endParaRPr sz="1500">
              <a:solidFill>
                <a:srgbClr val="595959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-"/>
            </a:pPr>
            <a:r>
              <a:rPr lang="fr" sz="1500">
                <a:solidFill>
                  <a:srgbClr val="595959"/>
                </a:solidFill>
              </a:rPr>
              <a:t>Les bolts indiquent le succès ou l'échec du traitement de chaque tuple à l'aide des méthodes </a:t>
            </a:r>
            <a:r>
              <a:rPr b="1" lang="fr" sz="1500">
                <a:solidFill>
                  <a:srgbClr val="6AA84F"/>
                </a:solidFill>
              </a:rPr>
              <a:t>ack() </a:t>
            </a:r>
            <a:r>
              <a:rPr lang="fr" sz="1500">
                <a:solidFill>
                  <a:srgbClr val="595959"/>
                </a:solidFill>
              </a:rPr>
              <a:t>et </a:t>
            </a:r>
            <a:r>
              <a:rPr b="1" lang="fr" sz="1500">
                <a:solidFill>
                  <a:srgbClr val="6AA84F"/>
                </a:solidFill>
              </a:rPr>
              <a:t>fail()</a:t>
            </a:r>
            <a:r>
              <a:rPr lang="fr" sz="1500">
                <a:solidFill>
                  <a:srgbClr val="595959"/>
                </a:solidFill>
              </a:rPr>
              <a:t>.</a:t>
            </a:r>
            <a:endParaRPr sz="1500">
              <a:solidFill>
                <a:srgbClr val="595959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-"/>
            </a:pPr>
            <a:r>
              <a:rPr lang="fr" sz="1500">
                <a:solidFill>
                  <a:srgbClr val="595959"/>
                </a:solidFill>
              </a:rPr>
              <a:t>La méthode </a:t>
            </a:r>
            <a:r>
              <a:rPr b="1" i="1" lang="fr" sz="1500">
                <a:solidFill>
                  <a:srgbClr val="6AA84F"/>
                </a:solidFill>
              </a:rPr>
              <a:t>fail()</a:t>
            </a:r>
            <a:r>
              <a:rPr lang="fr" sz="1500">
                <a:solidFill>
                  <a:srgbClr val="595959"/>
                </a:solidFill>
              </a:rPr>
              <a:t> du spout ayant émis un tuple sera appelée dès que le tuple ou l'un de ses descendants sera en échec.</a:t>
            </a:r>
            <a:endParaRPr sz="15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595959"/>
                </a:solidFill>
              </a:rPr>
              <a:t>Parallélisations des tâches:</a:t>
            </a:r>
            <a:endParaRPr sz="15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fr" sz="1500">
                <a:solidFill>
                  <a:srgbClr val="595959"/>
                </a:solidFill>
              </a:rPr>
              <a:t>augmenter le nb d' executors et optimiser le paramètre </a:t>
            </a:r>
            <a:r>
              <a:rPr i="1" lang="fr" sz="1500">
                <a:solidFill>
                  <a:srgbClr val="1155CC"/>
                </a:solidFill>
              </a:rPr>
              <a:t>parallelism_hint</a:t>
            </a:r>
            <a:r>
              <a:rPr lang="fr" sz="1500">
                <a:solidFill>
                  <a:srgbClr val="595959"/>
                </a:solidFill>
              </a:rPr>
              <a:t> aux méthodes </a:t>
            </a:r>
            <a:r>
              <a:rPr b="1" i="1" lang="fr" sz="1500">
                <a:solidFill>
                  <a:srgbClr val="6AA84F"/>
                </a:solidFill>
              </a:rPr>
              <a:t>setBolt()</a:t>
            </a:r>
            <a:r>
              <a:rPr lang="fr" sz="1500">
                <a:solidFill>
                  <a:srgbClr val="595959"/>
                </a:solidFill>
              </a:rPr>
              <a:t> et </a:t>
            </a:r>
            <a:r>
              <a:rPr b="1" i="1" lang="fr" sz="1500">
                <a:solidFill>
                  <a:srgbClr val="6AA84F"/>
                </a:solidFill>
              </a:rPr>
              <a:t>setSpout()</a:t>
            </a:r>
            <a:r>
              <a:rPr lang="fr" sz="1500">
                <a:solidFill>
                  <a:srgbClr val="595959"/>
                </a:solidFill>
              </a:rPr>
              <a:t> :</a:t>
            </a:r>
            <a:endParaRPr sz="15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-"/>
            </a:pPr>
            <a:r>
              <a:rPr lang="fr" sz="1500">
                <a:solidFill>
                  <a:srgbClr val="595959"/>
                </a:solidFill>
              </a:rPr>
              <a:t>Optimiser les tuples grouping: shuffle, flieds</a:t>
            </a:r>
            <a:endParaRPr sz="15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</p:txBody>
      </p:sp>
      <p:pic>
        <p:nvPicPr>
          <p:cNvPr id="336" name="Google Shape;33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8213" y="-62587"/>
            <a:ext cx="4295775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8248" y="3765050"/>
            <a:ext cx="5795025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4"/>
          <p:cNvSpPr txBox="1"/>
          <p:nvPr>
            <p:ph type="title"/>
          </p:nvPr>
        </p:nvSpPr>
        <p:spPr>
          <a:xfrm>
            <a:off x="200225" y="0"/>
            <a:ext cx="83973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6-</a:t>
            </a:r>
            <a:r>
              <a:rPr lang="fr"/>
              <a:t> </a:t>
            </a:r>
            <a:r>
              <a:rPr lang="fr"/>
              <a:t>Sécurisation des données HDFS:</a:t>
            </a:r>
            <a:endParaRPr b="0" sz="2000"/>
          </a:p>
        </p:txBody>
      </p:sp>
      <p:sp>
        <p:nvSpPr>
          <p:cNvPr id="343" name="Google Shape;343;p44"/>
          <p:cNvSpPr txBox="1"/>
          <p:nvPr>
            <p:ph idx="1" type="body"/>
          </p:nvPr>
        </p:nvSpPr>
        <p:spPr>
          <a:xfrm>
            <a:off x="456725" y="475500"/>
            <a:ext cx="7884300" cy="3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fr" sz="1700"/>
              <a:t>No single point of failure: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fr" sz="1700"/>
              <a:t>3 datanodes sur lesquels les données sont distribuées en blocs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fr" sz="1700"/>
              <a:t>Namenode secondaire: préserver les données du namenode en faisant des checkpoints régulièrement (toutes les heures)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fr" sz="1700"/>
              <a:t>Snapshot: permet de sauvegarder l’état d’un répertoire à un instant t donné</a:t>
            </a:r>
            <a:endParaRPr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AutoNum type="romanLcPeriod"/>
            </a:pPr>
            <a:r>
              <a:rPr lang="fr" sz="1700"/>
              <a:t>Rendre le répertoire “/data” snapshotable: </a:t>
            </a:r>
            <a:r>
              <a:rPr i="1" lang="fr" sz="1000">
                <a:solidFill>
                  <a:srgbClr val="274E13"/>
                </a:solidFill>
              </a:rPr>
              <a:t>hdfs dfsadmin -allowSnapshot /data</a:t>
            </a:r>
            <a:endParaRPr i="1" sz="1000">
              <a:solidFill>
                <a:srgbClr val="274E13"/>
              </a:solidFill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AutoNum type="romanLcPeriod"/>
            </a:pPr>
            <a:r>
              <a:rPr lang="fr" sz="1700"/>
              <a:t>Créer des snapshot régulières au rep “/data”: </a:t>
            </a:r>
            <a:r>
              <a:rPr i="1" lang="fr" sz="1000">
                <a:solidFill>
                  <a:srgbClr val="38761D"/>
                </a:solidFill>
              </a:rPr>
              <a:t>hdfs dfs -createSnapshot /data</a:t>
            </a:r>
            <a:endParaRPr i="1" sz="1000">
              <a:solidFill>
                <a:srgbClr val="38761D"/>
              </a:solidFill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AutoNum type="romanLcPeriod"/>
            </a:pPr>
            <a:r>
              <a:rPr lang="fr" sz="1700"/>
              <a:t>Restaurer: </a:t>
            </a:r>
            <a:r>
              <a:rPr i="1" lang="fr" sz="1000">
                <a:solidFill>
                  <a:srgbClr val="38761D"/>
                </a:solidFill>
              </a:rPr>
              <a:t>hdfs dfs -cp -f /data/.snapshot/s20200720-163848.488/* /data/</a:t>
            </a:r>
            <a:endParaRPr sz="1700">
              <a:solidFill>
                <a:srgbClr val="38761D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fr" sz="1700"/>
              <a:t>Interdire l’accès en écriture sur les répertoires contenant les données sérialisés :</a:t>
            </a:r>
            <a:endParaRPr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AutoNum type="romanLcPeriod"/>
            </a:pPr>
            <a:r>
              <a:rPr lang="fr" sz="1700"/>
              <a:t>bash: </a:t>
            </a:r>
            <a:r>
              <a:rPr b="1" i="1" lang="fr" sz="1200">
                <a:solidFill>
                  <a:srgbClr val="38761D"/>
                </a:solidFill>
              </a:rPr>
              <a:t>hdfs dfs -chmod -R ugo-w /data/twitter/full/date=2020-09-02</a:t>
            </a:r>
            <a:endParaRPr sz="1700"/>
          </a:p>
        </p:txBody>
      </p:sp>
      <p:pic>
        <p:nvPicPr>
          <p:cNvPr id="344" name="Google Shape;34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04600"/>
            <a:ext cx="9144000" cy="133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5"/>
          <p:cNvSpPr txBox="1"/>
          <p:nvPr>
            <p:ph idx="1" type="body"/>
          </p:nvPr>
        </p:nvSpPr>
        <p:spPr>
          <a:xfrm>
            <a:off x="0" y="492500"/>
            <a:ext cx="1689600" cy="3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fr" sz="1700"/>
              <a:t>Snapshot: </a:t>
            </a:r>
            <a:endParaRPr sz="1700"/>
          </a:p>
        </p:txBody>
      </p:sp>
      <p:pic>
        <p:nvPicPr>
          <p:cNvPr id="350" name="Google Shape;35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550" y="855500"/>
            <a:ext cx="8322447" cy="428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45"/>
          <p:cNvSpPr txBox="1"/>
          <p:nvPr>
            <p:ph type="title"/>
          </p:nvPr>
        </p:nvSpPr>
        <p:spPr>
          <a:xfrm>
            <a:off x="200225" y="0"/>
            <a:ext cx="83973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b) Sécurisation des données HDFS:</a:t>
            </a:r>
            <a:endParaRPr b="0" sz="2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6"/>
          <p:cNvSpPr txBox="1"/>
          <p:nvPr>
            <p:ph idx="4294967295" type="title"/>
          </p:nvPr>
        </p:nvSpPr>
        <p:spPr>
          <a:xfrm>
            <a:off x="161074" y="300375"/>
            <a:ext cx="8596500" cy="4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scénarios: MongoDB</a:t>
            </a:r>
            <a:endParaRPr sz="1400"/>
          </a:p>
        </p:txBody>
      </p:sp>
      <p:graphicFrame>
        <p:nvGraphicFramePr>
          <p:cNvPr id="357" name="Google Shape;357;p46"/>
          <p:cNvGraphicFramePr/>
          <p:nvPr/>
        </p:nvGraphicFramePr>
        <p:xfrm>
          <a:off x="161063" y="11201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{4949FA1E-4ED2-4D9C-9586-1FDE16C5F10C}</a:tableStyleId>
              </a:tblPr>
              <a:tblGrid>
                <a:gridCol w="1000225"/>
                <a:gridCol w="2678225"/>
                <a:gridCol w="2668600"/>
                <a:gridCol w="2574925"/>
              </a:tblGrid>
              <a:tr h="67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Cluster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Scénario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Exigences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Solutions proposées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671550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r"/>
                        <a:t>MongoDB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Panne d’une ou plusieurs machines du cluster MongoDB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résistance au pannes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Utilisation de l’architecture replicaset puis d’un arbitre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6715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MAJ nécessitant redémarrage des machines du cluster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000000"/>
                          </a:solidFill>
                        </a:rPr>
                        <a:t>Pas d’interruption de service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avoir plusieurs machines et les redémarrer une par une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6715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Augmentation quantité de données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Passer à l’échelle de données élevées massives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000000"/>
                          </a:solidFill>
                        </a:rPr>
                        <a:t>répartir les charges </a:t>
                      </a:r>
                      <a:r>
                        <a:rPr lang="fr"/>
                        <a:t>avec l’architecture du </a:t>
                      </a:r>
                      <a:r>
                        <a:rPr lang="fr">
                          <a:solidFill>
                            <a:srgbClr val="000000"/>
                          </a:solidFill>
                        </a:rPr>
                        <a:t>shard</a:t>
                      </a:r>
                      <a:r>
                        <a:rPr lang="fr"/>
                        <a:t>ing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Zookeeper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Erreur-plantage Zookeeper⇒ s’éteint brusquement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Tolérant au fail-fast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Gérer zookeeper avec un outil de  supervison (supervisord): redemarrage automatique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7"/>
          <p:cNvSpPr txBox="1"/>
          <p:nvPr>
            <p:ph idx="4294967295" type="title"/>
          </p:nvPr>
        </p:nvSpPr>
        <p:spPr>
          <a:xfrm>
            <a:off x="1241225" y="0"/>
            <a:ext cx="70305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8</a:t>
            </a:r>
            <a:r>
              <a:rPr b="1" lang="fr"/>
              <a:t>. Conclusion:</a:t>
            </a:r>
            <a:endParaRPr b="1" sz="2000"/>
          </a:p>
        </p:txBody>
      </p:sp>
      <p:sp>
        <p:nvSpPr>
          <p:cNvPr id="363" name="Google Shape;363;p47"/>
          <p:cNvSpPr txBox="1"/>
          <p:nvPr>
            <p:ph idx="4294967295" type="body"/>
          </p:nvPr>
        </p:nvSpPr>
        <p:spPr>
          <a:xfrm>
            <a:off x="212775" y="488100"/>
            <a:ext cx="8497500" cy="45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fr" sz="1400"/>
              <a:t>On a vu que l’architecture lambda protège de presque toute les problèmes les plus courantes dans le traitement et stockage des données 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fr"/>
              <a:t>scénarios catastrophes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fr"/>
              <a:t>pannes de machine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fr"/>
              <a:t>utilisation et </a:t>
            </a:r>
            <a:r>
              <a:rPr lang="fr"/>
              <a:t>évolution</a:t>
            </a:r>
            <a:r>
              <a:rPr lang="fr"/>
              <a:t> des données dans le temps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fr" sz="1400"/>
              <a:t>Optimisation</a:t>
            </a:r>
            <a:r>
              <a:rPr lang="fr" sz="1400"/>
              <a:t> des application est crucial!! 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fr" sz="1400"/>
              <a:t>Éviter</a:t>
            </a:r>
            <a:r>
              <a:rPr lang="fr" sz="1400"/>
              <a:t> d’encombrer </a:t>
            </a:r>
            <a:r>
              <a:rPr lang="fr" sz="1400"/>
              <a:t>mémoire</a:t>
            </a:r>
            <a:r>
              <a:rPr lang="fr" sz="1400"/>
              <a:t> pour le traitement sinon pas de données traités: exemple sur le windowed Bolt de Storm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fr" sz="1400"/>
              <a:t>Traiter par lots : part tranche 5 min au lieu d’une heure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fr" sz="1400"/>
              <a:t>code optimisé peut faire </a:t>
            </a:r>
            <a:r>
              <a:rPr lang="fr" sz="1400"/>
              <a:t>de gagner beaucoup temps: moins de latence</a:t>
            </a:r>
            <a:endParaRPr sz="14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fr" sz="1400"/>
              <a:t>Requêtes</a:t>
            </a:r>
            <a:r>
              <a:rPr lang="fr" sz="1400"/>
              <a:t> sur de gros volumes de données très </a:t>
            </a:r>
            <a:r>
              <a:rPr lang="fr" sz="1400"/>
              <a:t>coûteuse</a:t>
            </a:r>
            <a:r>
              <a:rPr lang="fr" sz="1400"/>
              <a:t> en temps: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fr"/>
              <a:t>Utiliser </a:t>
            </a:r>
            <a:r>
              <a:rPr i="1" lang="fr">
                <a:solidFill>
                  <a:srgbClr val="0000FF"/>
                </a:solidFill>
              </a:rPr>
              <a:t>persist()</a:t>
            </a:r>
            <a:r>
              <a:rPr lang="fr"/>
              <a:t> avec stockage level si nécessaire pour éviter de répéter les requêtes dans HDFS et MongoDB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fr"/>
              <a:t>Intéressant</a:t>
            </a:r>
            <a:r>
              <a:rPr lang="fr"/>
              <a:t> </a:t>
            </a:r>
            <a:r>
              <a:rPr lang="fr"/>
              <a:t>d'optimiser</a:t>
            </a:r>
            <a:r>
              <a:rPr lang="fr"/>
              <a:t> le nombre de machines noeuds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8"/>
          <p:cNvSpPr txBox="1"/>
          <p:nvPr>
            <p:ph type="title"/>
          </p:nvPr>
        </p:nvSpPr>
        <p:spPr>
          <a:xfrm>
            <a:off x="311700" y="1576850"/>
            <a:ext cx="8520600" cy="118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800"/>
              <a:t>Annexe</a:t>
            </a:r>
            <a:endParaRPr b="1" sz="4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9"/>
          <p:cNvSpPr txBox="1"/>
          <p:nvPr>
            <p:ph type="title"/>
          </p:nvPr>
        </p:nvSpPr>
        <p:spPr>
          <a:xfrm>
            <a:off x="4855675" y="0"/>
            <a:ext cx="42882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/>
              <a:t>c</a:t>
            </a:r>
            <a:r>
              <a:rPr lang="fr" sz="2100"/>
              <a:t>) Démarrage kafka-manager:</a:t>
            </a:r>
            <a:endParaRPr b="0" sz="1100"/>
          </a:p>
        </p:txBody>
      </p:sp>
      <p:pic>
        <p:nvPicPr>
          <p:cNvPr id="374" name="Google Shape;37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50075"/>
            <a:ext cx="522781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0"/>
          <p:cNvSpPr txBox="1"/>
          <p:nvPr>
            <p:ph type="title"/>
          </p:nvPr>
        </p:nvSpPr>
        <p:spPr>
          <a:xfrm>
            <a:off x="1303800" y="98000"/>
            <a:ext cx="70305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a) Flux de donnée: Architecture </a:t>
            </a:r>
            <a:r>
              <a:rPr b="1" lang="fr"/>
              <a:t>Lambda:</a:t>
            </a:r>
            <a:endParaRPr b="1" sz="2000"/>
          </a:p>
        </p:txBody>
      </p:sp>
      <p:pic>
        <p:nvPicPr>
          <p:cNvPr id="380" name="Google Shape;38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850" y="725775"/>
            <a:ext cx="7977824" cy="42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1"/>
          <p:cNvSpPr txBox="1"/>
          <p:nvPr>
            <p:ph type="title"/>
          </p:nvPr>
        </p:nvSpPr>
        <p:spPr>
          <a:xfrm>
            <a:off x="1303800" y="98000"/>
            <a:ext cx="7030500" cy="33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b) Architecture technique:</a:t>
            </a:r>
            <a:endParaRPr b="1" sz="2000"/>
          </a:p>
        </p:txBody>
      </p:sp>
      <p:pic>
        <p:nvPicPr>
          <p:cNvPr id="386" name="Google Shape;38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8" y="613100"/>
            <a:ext cx="9079224" cy="4072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1241225" y="98000"/>
            <a:ext cx="70305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</a:t>
            </a:r>
            <a:r>
              <a:rPr lang="fr"/>
              <a:t> Présentation du sujet:</a:t>
            </a:r>
            <a:endParaRPr b="0" sz="2000"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5075" y="663200"/>
            <a:ext cx="8785200" cy="42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100"/>
              <a:buAutoNum type="alphaLcParenR"/>
            </a:pPr>
            <a:r>
              <a:rPr b="1" lang="fr" sz="2100" u="sng">
                <a:solidFill>
                  <a:srgbClr val="0000FF"/>
                </a:solidFill>
              </a:rPr>
              <a:t>Sujet:</a:t>
            </a:r>
            <a:endParaRPr b="1" sz="2100" u="sng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Développer une solution de traitement des messages qui :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Origine de nos données API Twitter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analysera les hashtags dans les messages postés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permettra de visualiser le top 10 des hashtags </a:t>
            </a:r>
            <a:r>
              <a:rPr lang="fr" sz="1700"/>
              <a:t>les plus tendances sur Twitter:</a:t>
            </a:r>
            <a:endParaRPr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fr" sz="1700"/>
              <a:t>depuis une heure</a:t>
            </a:r>
            <a:endParaRPr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fr" sz="1700"/>
              <a:t>à un instant données, n’importe quel moment comme lundi dernier entre 7h à 8h</a:t>
            </a:r>
            <a:endParaRPr sz="17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2"/>
          <p:cNvSpPr txBox="1"/>
          <p:nvPr>
            <p:ph type="title"/>
          </p:nvPr>
        </p:nvSpPr>
        <p:spPr>
          <a:xfrm>
            <a:off x="1151675" y="0"/>
            <a:ext cx="75690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b) </a:t>
            </a:r>
            <a:r>
              <a:rPr lang="fr" sz="2000"/>
              <a:t>P</a:t>
            </a:r>
            <a:r>
              <a:rPr b="0" lang="fr" sz="2000"/>
              <a:t>résentation des données d’entrées</a:t>
            </a:r>
            <a:endParaRPr b="0" sz="2000"/>
          </a:p>
        </p:txBody>
      </p:sp>
      <p:pic>
        <p:nvPicPr>
          <p:cNvPr id="392" name="Google Shape;39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25" y="450425"/>
            <a:ext cx="7247956" cy="4693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0" y="0"/>
            <a:ext cx="2887200" cy="12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b) </a:t>
            </a:r>
            <a:r>
              <a:rPr lang="fr" sz="2000"/>
              <a:t>P</a:t>
            </a:r>
            <a:r>
              <a:rPr b="0" lang="fr" sz="2000"/>
              <a:t>résentation des </a:t>
            </a:r>
            <a:endParaRPr b="0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/>
              <a:t>données d’entrées:</a:t>
            </a:r>
            <a:endParaRPr b="0" sz="2000"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8625" y="26850"/>
            <a:ext cx="5388224" cy="5089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1303800" y="0"/>
            <a:ext cx="7030500" cy="44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c) Les enjeux</a:t>
            </a:r>
            <a:r>
              <a:rPr lang="fr" sz="2000"/>
              <a:t>: architecture robuste</a:t>
            </a:r>
            <a:endParaRPr b="0" sz="2000"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171000" y="444300"/>
            <a:ext cx="8973000" cy="45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fr" sz="1700"/>
              <a:t>L</a:t>
            </a:r>
            <a:r>
              <a:rPr lang="fr" sz="1700"/>
              <a:t>a solution proposée peut recalculer les tendances à un instant donné:</a:t>
            </a:r>
            <a:endParaRPr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fr" sz="1700"/>
              <a:t>Prévoir une solution de stockage dans l’architecture: HDFS</a:t>
            </a:r>
            <a:endParaRPr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fr" sz="1700"/>
              <a:t>Scalable dans le sens où c</a:t>
            </a:r>
            <a:r>
              <a:rPr lang="fr" sz="1700"/>
              <a:t>alcul</a:t>
            </a:r>
            <a:r>
              <a:rPr lang="fr" sz="1700"/>
              <a:t> de gros volume de données: Spark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fr" sz="1700"/>
              <a:t>Pas de perte de données:</a:t>
            </a:r>
            <a:endParaRPr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fr" sz="1700"/>
              <a:t>Système de file de message: </a:t>
            </a:r>
            <a:r>
              <a:rPr b="1" lang="fr" sz="1700"/>
              <a:t>Kafka</a:t>
            </a:r>
            <a:endParaRPr b="1"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fr" sz="1700"/>
              <a:t>data lake: batch layer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fr" sz="1700"/>
              <a:t>Visualiser</a:t>
            </a:r>
            <a:r>
              <a:rPr lang="fr" sz="1700"/>
              <a:t> les dernières tendances (données </a:t>
            </a:r>
            <a:r>
              <a:rPr lang="fr" sz="1700"/>
              <a:t>fraîches</a:t>
            </a:r>
            <a:r>
              <a:rPr lang="fr" sz="1700"/>
              <a:t>): Speed-view et speed layer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fr" sz="1700"/>
              <a:t>Architecture robuste: </a:t>
            </a:r>
            <a:r>
              <a:rPr lang="fr" sz="1700"/>
              <a:t>No single point of failure: </a:t>
            </a:r>
            <a:endParaRPr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fr" sz="1700"/>
              <a:t>Solution distribuée pour ne pas dépendre d’une seule machine (prévoir panne) et aussi permettant de passer à l’échelle :</a:t>
            </a:r>
            <a:endParaRPr sz="1700"/>
          </a:p>
          <a:p>
            <a:pPr indent="-336550" lvl="1" marL="13716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fr" sz="1700"/>
              <a:t>stockage: HDFS, MongoDB</a:t>
            </a:r>
            <a:endParaRPr sz="1700"/>
          </a:p>
          <a:p>
            <a:pPr indent="-336550" lvl="1" marL="13716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fr" sz="1700"/>
              <a:t>Traitement en temps-réel: Storm</a:t>
            </a:r>
            <a:endParaRPr sz="1700"/>
          </a:p>
          <a:p>
            <a:pPr indent="-336550" lvl="1" marL="13716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fr" sz="1700"/>
              <a:t>Calcul: Spark</a:t>
            </a:r>
            <a:endParaRPr sz="1700"/>
          </a:p>
          <a:p>
            <a:pPr indent="-336550" lvl="1" marL="13716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fr" sz="1700"/>
              <a:t>File de message: Kafka </a:t>
            </a:r>
            <a:r>
              <a:rPr lang="fr" sz="1700"/>
              <a:t>  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1405050"/>
            <a:ext cx="8520600" cy="11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600"/>
              <a:t>3. Description de l’architecture</a:t>
            </a:r>
            <a:endParaRPr b="1" sz="4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1303800" y="98000"/>
            <a:ext cx="70305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</a:t>
            </a:r>
            <a:r>
              <a:rPr lang="fr"/>
              <a:t>) Flux de donnée: </a:t>
            </a:r>
            <a:r>
              <a:rPr lang="fr"/>
              <a:t>Architecture </a:t>
            </a:r>
            <a:r>
              <a:rPr b="1" lang="fr"/>
              <a:t>Lambda:</a:t>
            </a:r>
            <a:endParaRPr b="1" sz="2000"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338" y="663200"/>
            <a:ext cx="8119323" cy="4406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1303800" y="98000"/>
            <a:ext cx="7030500" cy="44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a) Architecture fonctionnelle:</a:t>
            </a:r>
            <a:endParaRPr b="1" sz="2000"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00125"/>
            <a:ext cx="9143999" cy="4368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