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AC889E-2F38-43EB-AEAD-78A951F6EF2A}">
  <a:tblStyle styleId="{BEAC889E-2F38-43EB-AEAD-78A951F6E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dad6cf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edad6c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dad6cf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edad6cf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57b2bd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57b2bd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34fdc6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34fdc6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34fdc6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34fdc6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34fdc6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34fdc6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b7f8afe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b7f8afe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34fdc6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34fdc6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434fdc6f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434fdc6f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434fdc6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434fdc6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b7f8af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b7f8af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434fdc6f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434fdc6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434fdc6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434fdc6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34fdc6f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34fdc6f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434fdc6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434fdc6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434fdc6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434fdc6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434fdc6f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434fdc6f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b7f8afe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b7f8afe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57b2b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c57b2b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434fdc6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434fdc6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434fdc6f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434fdc6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7f8af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7f8af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434fdc6f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434fdc6f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34fdc6f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34fdc6f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c57b2bd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c57b2bd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c57b2bd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c57b2bd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34fdc6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34fdc6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c57b2b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c57b2b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cda855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ccda855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edad6cf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edad6cf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434fdc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434fdc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34fdc6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34fdc6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cd4fa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cd4fa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434fdc6f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434fdc6f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b7f8af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b7f8af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b7f8af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b7f8af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cd4fa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cd4fa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ed322e82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ed322e82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dad6cf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edad6cf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87850" y="494250"/>
            <a:ext cx="85599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torm.apache.org/releases/2.1.0/Daemon-Fault-Tolerance.html" TargetMode="External"/><Relationship Id="rId4" Type="http://schemas.openxmlformats.org/officeDocument/2006/relationships/hyperlink" Target="https://storm.apache.org/releases/2.1.0/nimbus-ha-desig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6000" y="362925"/>
            <a:ext cx="9144000" cy="23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u="sng"/>
              <a:t>Projet </a:t>
            </a:r>
            <a:r>
              <a:rPr lang="fr" sz="2200" u="sng"/>
              <a:t>5</a:t>
            </a:r>
            <a:r>
              <a:rPr b="0" lang="fr" sz="2200" u="sng"/>
              <a:t>:</a:t>
            </a:r>
            <a:endParaRPr b="0" sz="2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Développement d’ une architecture Big Data complète</a:t>
            </a:r>
            <a:endParaRPr b="1"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6000" y="4335450"/>
            <a:ext cx="549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Par:</a:t>
            </a:r>
            <a:r>
              <a:rPr lang="fr"/>
              <a:t> </a:t>
            </a:r>
            <a:r>
              <a:rPr b="1" lang="fr" sz="2300">
                <a:solidFill>
                  <a:srgbClr val="000000"/>
                </a:solidFill>
              </a:rPr>
              <a:t>RASAMBATRA Freonel Carolio</a:t>
            </a:r>
            <a:endParaRPr b="1" sz="23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175" y="2724775"/>
            <a:ext cx="3689700" cy="23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0"/>
            <a:ext cx="20523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</a:t>
            </a:r>
            <a:r>
              <a:rPr lang="fr" sz="2200"/>
              <a:t>) Architecture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 technique:</a:t>
            </a:r>
            <a:endParaRPr b="1" sz="12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975" y="0"/>
            <a:ext cx="6942200" cy="49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1405050"/>
            <a:ext cx="8520600" cy="15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4</a:t>
            </a:r>
            <a:r>
              <a:rPr b="1" lang="fr" sz="4600"/>
              <a:t>. </a:t>
            </a:r>
            <a:r>
              <a:rPr b="1" lang="fr" sz="4600"/>
              <a:t>Mise en oeuvre de la solution proposée</a:t>
            </a:r>
            <a:endParaRPr b="1" sz="4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0" y="0"/>
            <a:ext cx="4929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a) </a:t>
            </a:r>
            <a:r>
              <a:rPr lang="fr" sz="2300"/>
              <a:t>Système file de message: Kafka</a:t>
            </a:r>
            <a:endParaRPr b="0" sz="1300"/>
          </a:p>
        </p:txBody>
      </p:sp>
      <p:sp>
        <p:nvSpPr>
          <p:cNvPr id="151" name="Google Shape;151;p24"/>
          <p:cNvSpPr/>
          <p:nvPr/>
        </p:nvSpPr>
        <p:spPr>
          <a:xfrm>
            <a:off x="6777900" y="-50"/>
            <a:ext cx="13140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Producer: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Twitter</a:t>
            </a:r>
            <a:endParaRPr sz="1200"/>
          </a:p>
        </p:txBody>
      </p:sp>
      <p:sp>
        <p:nvSpPr>
          <p:cNvPr id="152" name="Google Shape;152;p24"/>
          <p:cNvSpPr/>
          <p:nvPr/>
        </p:nvSpPr>
        <p:spPr>
          <a:xfrm>
            <a:off x="6507000" y="862950"/>
            <a:ext cx="2637000" cy="25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Cluster Kafka:</a:t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twitterApp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53" name="Google Shape;153;p24"/>
          <p:cNvGrpSpPr/>
          <p:nvPr/>
        </p:nvGrpSpPr>
        <p:grpSpPr>
          <a:xfrm>
            <a:off x="6829368" y="1572597"/>
            <a:ext cx="1211057" cy="1763541"/>
            <a:chOff x="441250" y="2202550"/>
            <a:chExt cx="1457700" cy="1764600"/>
          </a:xfrm>
        </p:grpSpPr>
        <p:sp>
          <p:nvSpPr>
            <p:cNvPr id="154" name="Google Shape;154;p24"/>
            <p:cNvSpPr/>
            <p:nvPr/>
          </p:nvSpPr>
          <p:spPr>
            <a:xfrm>
              <a:off x="441250" y="2202550"/>
              <a:ext cx="1457700" cy="17646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 u="sng"/>
                <a:t>Topic :</a:t>
              </a:r>
              <a:r>
                <a:rPr lang="fr"/>
                <a:t> </a:t>
              </a:r>
              <a:r>
                <a:rPr lang="fr" sz="1200"/>
                <a:t>tweetsTopic</a:t>
              </a:r>
              <a:endParaRPr sz="1200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556900" y="35835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n</a:t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556900" y="28033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1</a:t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56900" y="31934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2</a:t>
              </a:r>
              <a:endParaRPr/>
            </a:p>
          </p:txBody>
        </p:sp>
      </p:grpSp>
      <p:sp>
        <p:nvSpPr>
          <p:cNvPr id="158" name="Google Shape;158;p24"/>
          <p:cNvSpPr/>
          <p:nvPr/>
        </p:nvSpPr>
        <p:spPr>
          <a:xfrm>
            <a:off x="5726050" y="4283301"/>
            <a:ext cx="15621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currencyKafkaSpout</a:t>
            </a:r>
            <a:endParaRPr sz="1200"/>
          </a:p>
        </p:txBody>
      </p:sp>
      <p:sp>
        <p:nvSpPr>
          <p:cNvPr id="159" name="Google Shape;159;p24"/>
          <p:cNvSpPr/>
          <p:nvPr/>
        </p:nvSpPr>
        <p:spPr>
          <a:xfrm>
            <a:off x="7721500" y="4283275"/>
            <a:ext cx="14226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tweetsKafkaSpout</a:t>
            </a:r>
            <a:endParaRPr sz="1200"/>
          </a:p>
        </p:txBody>
      </p:sp>
      <p:cxnSp>
        <p:nvCxnSpPr>
          <p:cNvPr id="160" name="Google Shape;160;p24"/>
          <p:cNvCxnSpPr>
            <a:stCxn id="151" idx="2"/>
            <a:endCxn id="154" idx="0"/>
          </p:cNvCxnSpPr>
          <p:nvPr/>
        </p:nvCxnSpPr>
        <p:spPr>
          <a:xfrm>
            <a:off x="7434900" y="625450"/>
            <a:ext cx="0" cy="9471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55" idx="2"/>
            <a:endCxn id="158" idx="0"/>
          </p:cNvCxnSpPr>
          <p:nvPr/>
        </p:nvCxnSpPr>
        <p:spPr>
          <a:xfrm flipH="1">
            <a:off x="6506997" y="3290341"/>
            <a:ext cx="927900" cy="9930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55" idx="2"/>
            <a:endCxn id="159" idx="0"/>
          </p:cNvCxnSpPr>
          <p:nvPr/>
        </p:nvCxnSpPr>
        <p:spPr>
          <a:xfrm>
            <a:off x="7434897" y="3290341"/>
            <a:ext cx="997800" cy="9930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713400"/>
            <a:ext cx="5726000" cy="40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0" y="0"/>
            <a:ext cx="6094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a) </a:t>
            </a:r>
            <a:r>
              <a:rPr lang="fr" sz="2300"/>
              <a:t>Système</a:t>
            </a:r>
            <a:r>
              <a:rPr lang="fr" sz="2300"/>
              <a:t> file de message: Kafka</a:t>
            </a:r>
            <a:endParaRPr b="0" sz="13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790725"/>
            <a:ext cx="8839200" cy="20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50" y="0"/>
            <a:ext cx="91440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/>
              <a:t>b) </a:t>
            </a:r>
            <a:r>
              <a:rPr b="1" lang="fr" sz="2300"/>
              <a:t>speed-layer:</a:t>
            </a:r>
            <a:r>
              <a:rPr lang="fr" sz="2300"/>
              <a:t>  pipeline Storm (java) </a:t>
            </a:r>
            <a:endParaRPr b="0" sz="1300"/>
          </a:p>
        </p:txBody>
      </p:sp>
      <p:sp>
        <p:nvSpPr>
          <p:cNvPr id="175" name="Google Shape;175;p26"/>
          <p:cNvSpPr/>
          <p:nvPr/>
        </p:nvSpPr>
        <p:spPr>
          <a:xfrm>
            <a:off x="187800" y="1516350"/>
            <a:ext cx="1503000" cy="428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fr" sz="1200" u="sng">
                <a:solidFill>
                  <a:srgbClr val="FFFFFF"/>
                </a:solidFill>
              </a:rPr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tweetsKafkaSpout</a:t>
            </a:r>
            <a:endParaRPr sz="1200"/>
          </a:p>
        </p:txBody>
      </p:sp>
      <p:sp>
        <p:nvSpPr>
          <p:cNvPr id="176" name="Google Shape;176;p26"/>
          <p:cNvSpPr/>
          <p:nvPr/>
        </p:nvSpPr>
        <p:spPr>
          <a:xfrm>
            <a:off x="2869600" y="1439850"/>
            <a:ext cx="1702500" cy="581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counterTweets</a:t>
            </a:r>
            <a:endParaRPr sz="1200"/>
          </a:p>
        </p:txBody>
      </p:sp>
      <p:cxnSp>
        <p:nvCxnSpPr>
          <p:cNvPr id="177" name="Google Shape;177;p26"/>
          <p:cNvCxnSpPr>
            <a:stCxn id="176" idx="6"/>
            <a:endCxn id="178" idx="2"/>
          </p:cNvCxnSpPr>
          <p:nvPr/>
        </p:nvCxnSpPr>
        <p:spPr>
          <a:xfrm>
            <a:off x="4572100" y="1730700"/>
            <a:ext cx="8949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5" idx="3"/>
            <a:endCxn id="176" idx="2"/>
          </p:cNvCxnSpPr>
          <p:nvPr/>
        </p:nvCxnSpPr>
        <p:spPr>
          <a:xfrm>
            <a:off x="1690800" y="1730700"/>
            <a:ext cx="11787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/>
          <p:nvPr/>
        </p:nvSpPr>
        <p:spPr>
          <a:xfrm>
            <a:off x="5467000" y="1439850"/>
            <a:ext cx="1637700" cy="581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mongoSender</a:t>
            </a:r>
            <a:endParaRPr sz="1200"/>
          </a:p>
        </p:txBody>
      </p:sp>
      <p:sp>
        <p:nvSpPr>
          <p:cNvPr id="180" name="Google Shape;180;p26"/>
          <p:cNvSpPr txBox="1"/>
          <p:nvPr/>
        </p:nvSpPr>
        <p:spPr>
          <a:xfrm>
            <a:off x="1690800" y="1265375"/>
            <a:ext cx="679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6470050" y="95150"/>
            <a:ext cx="2673900" cy="863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/>
              <a:t>StatTweetBolt: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1. </a:t>
            </a:r>
            <a:r>
              <a:rPr lang="fr" sz="1300"/>
              <a:t>Parse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2. LinkedHashmap &lt;</a:t>
            </a:r>
            <a:r>
              <a:rPr i="1" lang="fr" sz="1300">
                <a:solidFill>
                  <a:srgbClr val="0000FF"/>
                </a:solidFill>
              </a:rPr>
              <a:t>Str, int</a:t>
            </a:r>
            <a:r>
              <a:rPr lang="fr" sz="1300"/>
              <a:t>&gt;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3. JSONArray[{htag: </a:t>
            </a:r>
            <a:r>
              <a:rPr i="1" lang="fr" sz="1300">
                <a:solidFill>
                  <a:srgbClr val="0000FF"/>
                </a:solidFill>
              </a:rPr>
              <a:t>str</a:t>
            </a:r>
            <a:r>
              <a:rPr lang="fr" sz="1300"/>
              <a:t>, qtité: </a:t>
            </a:r>
            <a:r>
              <a:rPr i="1" lang="fr" sz="1300">
                <a:solidFill>
                  <a:srgbClr val="0000FF"/>
                </a:solidFill>
              </a:rPr>
              <a:t>int</a:t>
            </a:r>
            <a:r>
              <a:rPr lang="fr" sz="1300"/>
              <a:t>}]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2" name="Google Shape;182;p26"/>
          <p:cNvSpPr txBox="1"/>
          <p:nvPr/>
        </p:nvSpPr>
        <p:spPr>
          <a:xfrm>
            <a:off x="3911513" y="863975"/>
            <a:ext cx="20127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nbTotalMessagesPosted</a:t>
            </a:r>
            <a:r>
              <a:rPr lang="fr" sz="1100"/>
              <a:t>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hashtags: JSONArray,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date_debut: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date_fin: Date</a:t>
            </a:r>
            <a:endParaRPr sz="1100"/>
          </a:p>
        </p:txBody>
      </p:sp>
      <p:grpSp>
        <p:nvGrpSpPr>
          <p:cNvPr id="183" name="Google Shape;183;p26"/>
          <p:cNvGrpSpPr/>
          <p:nvPr/>
        </p:nvGrpSpPr>
        <p:grpSpPr>
          <a:xfrm>
            <a:off x="1829438" y="1516350"/>
            <a:ext cx="901500" cy="631813"/>
            <a:chOff x="5615000" y="1520138"/>
            <a:chExt cx="901500" cy="631813"/>
          </a:xfrm>
        </p:grpSpPr>
        <p:sp>
          <p:nvSpPr>
            <p:cNvPr id="184" name="Google Shape;184;p26"/>
            <p:cNvSpPr txBox="1"/>
            <p:nvPr/>
          </p:nvSpPr>
          <p:spPr>
            <a:xfrm>
              <a:off x="5615000" y="1959950"/>
              <a:ext cx="9015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/>
                <a:t>5minutes</a:t>
              </a:r>
              <a:endParaRPr sz="1100"/>
            </a:p>
          </p:txBody>
        </p:sp>
        <p:pic>
          <p:nvPicPr>
            <p:cNvPr id="185" name="Google Shape;18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1550" y="1520138"/>
              <a:ext cx="371475" cy="428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Google Shape;186;p26"/>
          <p:cNvCxnSpPr/>
          <p:nvPr/>
        </p:nvCxnSpPr>
        <p:spPr>
          <a:xfrm flipH="1" rot="10800000">
            <a:off x="7104800" y="1726938"/>
            <a:ext cx="867000" cy="750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 txBox="1"/>
          <p:nvPr/>
        </p:nvSpPr>
        <p:spPr>
          <a:xfrm>
            <a:off x="50" y="350100"/>
            <a:ext cx="190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Topologie storm:</a:t>
            </a:r>
            <a:endParaRPr sz="1700" u="sng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40863" y="2377438"/>
            <a:ext cx="8642265" cy="2813687"/>
            <a:chOff x="40863" y="2330163"/>
            <a:chExt cx="8642265" cy="2813687"/>
          </a:xfrm>
        </p:grpSpPr>
        <p:pic>
          <p:nvPicPr>
            <p:cNvPr id="189" name="Google Shape;18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75" y="2682600"/>
              <a:ext cx="8642253" cy="246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863" y="2330163"/>
              <a:ext cx="5381625" cy="35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50" y="0"/>
            <a:ext cx="91440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/>
              <a:t>b) </a:t>
            </a:r>
            <a:r>
              <a:rPr b="1" lang="fr" sz="2300"/>
              <a:t>speed-layer:</a:t>
            </a:r>
            <a:r>
              <a:rPr lang="fr" sz="2300"/>
              <a:t>  pipeline Storm</a:t>
            </a:r>
            <a:endParaRPr b="0" sz="1300"/>
          </a:p>
        </p:txBody>
      </p:sp>
      <p:sp>
        <p:nvSpPr>
          <p:cNvPr id="196" name="Google Shape;196;p27"/>
          <p:cNvSpPr txBox="1"/>
          <p:nvPr/>
        </p:nvSpPr>
        <p:spPr>
          <a:xfrm>
            <a:off x="5418850" y="0"/>
            <a:ext cx="190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torm UI:</a:t>
            </a:r>
            <a:endParaRPr b="1" sz="1700" u="sng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5" y="428700"/>
            <a:ext cx="8961652" cy="46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</a:t>
            </a:r>
            <a:r>
              <a:rPr lang="fr" sz="2400"/>
              <a:t>) </a:t>
            </a:r>
            <a:r>
              <a:rPr lang="fr" sz="2400"/>
              <a:t>Batch layer: Connection kafka-&gt;HDFS : Spark Streaming (Scala)</a:t>
            </a:r>
            <a:endParaRPr b="0" sz="14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75" y="413100"/>
            <a:ext cx="7542124" cy="47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/>
          <p:nvPr/>
        </p:nvSpPr>
        <p:spPr>
          <a:xfrm>
            <a:off x="331650" y="138660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upstream (df)</a:t>
            </a:r>
            <a:endParaRPr sz="1000"/>
          </a:p>
        </p:txBody>
      </p:sp>
      <p:sp>
        <p:nvSpPr>
          <p:cNvPr id="205" name="Google Shape;205;p28"/>
          <p:cNvSpPr/>
          <p:nvPr/>
        </p:nvSpPr>
        <p:spPr>
          <a:xfrm>
            <a:off x="376050" y="2365200"/>
            <a:ext cx="9375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df (df)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350400"/>
            <a:ext cx="1602000" cy="7635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i="1" lang="fr">
                <a:solidFill>
                  <a:srgbClr val="0000FF"/>
                </a:solidFill>
              </a:rPr>
              <a:t>tweetsTopic</a:t>
            </a:r>
            <a:r>
              <a:rPr lang="fr"/>
              <a:t>”</a:t>
            </a:r>
            <a:endParaRPr/>
          </a:p>
        </p:txBody>
      </p:sp>
      <p:cxnSp>
        <p:nvCxnSpPr>
          <p:cNvPr id="207" name="Google Shape;207;p28"/>
          <p:cNvCxnSpPr>
            <a:endCxn id="204" idx="0"/>
          </p:cNvCxnSpPr>
          <p:nvPr/>
        </p:nvCxnSpPr>
        <p:spPr>
          <a:xfrm flipH="1">
            <a:off x="844800" y="963600"/>
            <a:ext cx="18600" cy="42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>
            <a:stCxn id="204" idx="2"/>
            <a:endCxn id="205" idx="0"/>
          </p:cNvCxnSpPr>
          <p:nvPr/>
        </p:nvCxnSpPr>
        <p:spPr>
          <a:xfrm>
            <a:off x="844800" y="1704000"/>
            <a:ext cx="0" cy="6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8"/>
          <p:cNvSpPr txBox="1"/>
          <p:nvPr/>
        </p:nvSpPr>
        <p:spPr>
          <a:xfrm>
            <a:off x="50" y="1704000"/>
            <a:ext cx="1357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convert SchemaType,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filter,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add columns date, h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0600" y="1044450"/>
            <a:ext cx="8529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readStream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87600" y="3522300"/>
            <a:ext cx="1460400" cy="4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downstreams (df)</a:t>
            </a:r>
            <a:endParaRPr/>
          </a:p>
        </p:txBody>
      </p:sp>
      <p:cxnSp>
        <p:nvCxnSpPr>
          <p:cNvPr id="212" name="Google Shape;212;p28"/>
          <p:cNvCxnSpPr>
            <a:stCxn id="205" idx="2"/>
            <a:endCxn id="211" idx="0"/>
          </p:cNvCxnSpPr>
          <p:nvPr/>
        </p:nvCxnSpPr>
        <p:spPr>
          <a:xfrm flipH="1">
            <a:off x="817800" y="2778300"/>
            <a:ext cx="27000" cy="7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8"/>
          <p:cNvSpPr txBox="1"/>
          <p:nvPr/>
        </p:nvSpPr>
        <p:spPr>
          <a:xfrm>
            <a:off x="198400" y="4069200"/>
            <a:ext cx="665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append,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avro</a:t>
            </a:r>
            <a:endParaRPr sz="1000">
              <a:solidFill>
                <a:srgbClr val="FF00FF"/>
              </a:solidFill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427952" y="2847309"/>
            <a:ext cx="746081" cy="447892"/>
            <a:chOff x="5615000" y="1520138"/>
            <a:chExt cx="901500" cy="631813"/>
          </a:xfrm>
        </p:grpSpPr>
        <p:sp>
          <p:nvSpPr>
            <p:cNvPr id="215" name="Google Shape;215;p28"/>
            <p:cNvSpPr txBox="1"/>
            <p:nvPr/>
          </p:nvSpPr>
          <p:spPr>
            <a:xfrm>
              <a:off x="5615000" y="1959950"/>
              <a:ext cx="9015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/>
                <a:t>5minute</a:t>
              </a:r>
              <a:endParaRPr sz="1100"/>
            </a:p>
          </p:txBody>
        </p:sp>
        <p:pic>
          <p:nvPicPr>
            <p:cNvPr id="216" name="Google Shape;21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1550" y="1520138"/>
              <a:ext cx="371475" cy="428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8"/>
          <p:cNvSpPr/>
          <p:nvPr/>
        </p:nvSpPr>
        <p:spPr>
          <a:xfrm>
            <a:off x="374563" y="4438500"/>
            <a:ext cx="8529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HDFS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(avro)</a:t>
            </a:r>
            <a:endParaRPr/>
          </a:p>
        </p:txBody>
      </p:sp>
      <p:cxnSp>
        <p:nvCxnSpPr>
          <p:cNvPr id="218" name="Google Shape;218;p28"/>
          <p:cNvCxnSpPr>
            <a:stCxn id="211" idx="2"/>
            <a:endCxn id="217" idx="0"/>
          </p:cNvCxnSpPr>
          <p:nvPr/>
        </p:nvCxnSpPr>
        <p:spPr>
          <a:xfrm flipH="1">
            <a:off x="801000" y="4008300"/>
            <a:ext cx="16800" cy="43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 txBox="1"/>
          <p:nvPr/>
        </p:nvSpPr>
        <p:spPr>
          <a:xfrm>
            <a:off x="-8100" y="2818050"/>
            <a:ext cx="852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writeStream</a:t>
            </a:r>
            <a:r>
              <a:rPr lang="fr" sz="900">
                <a:solidFill>
                  <a:srgbClr val="FF00FF"/>
                </a:solidFill>
              </a:rPr>
              <a:t>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partition</a:t>
            </a:r>
            <a:endParaRPr sz="9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) Batch layer: Description du stockage et sérialisation: </a:t>
            </a:r>
            <a:endParaRPr b="0" sz="150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0" y="916775"/>
            <a:ext cx="6157125" cy="41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500" y="413100"/>
            <a:ext cx="4729675" cy="2502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9"/>
          <p:cNvSpPr txBox="1"/>
          <p:nvPr/>
        </p:nvSpPr>
        <p:spPr>
          <a:xfrm>
            <a:off x="7567200" y="2915900"/>
            <a:ext cx="1576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Structure HDFS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14900" y="578800"/>
            <a:ext cx="3176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Roboto"/>
                <a:ea typeface="Roboto"/>
                <a:cs typeface="Roboto"/>
                <a:sym typeface="Roboto"/>
              </a:rPr>
              <a:t>Schéma avro: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i="1" lang="fr" sz="1200">
                <a:latin typeface="Roboto"/>
                <a:ea typeface="Roboto"/>
                <a:cs typeface="Roboto"/>
                <a:sym typeface="Roboto"/>
              </a:rPr>
              <a:t>schemaTweets.avsc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0" y="75075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) Batch layer: Description du stockage et sérialisation:</a:t>
            </a:r>
            <a:endParaRPr sz="25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663"/>
            <a:ext cx="8839202" cy="392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c</a:t>
            </a:r>
            <a:r>
              <a:rPr lang="fr" sz="2200"/>
              <a:t>) Batch layer: Description du stockage et sérialisation: </a:t>
            </a:r>
            <a:endParaRPr sz="2200"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350"/>
            <a:ext cx="7233400" cy="2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0" y="3082750"/>
            <a:ext cx="8520861" cy="2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94850" y="0"/>
            <a:ext cx="29505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/>
              <a:t>Sommaire</a:t>
            </a:r>
            <a:endParaRPr b="1" sz="2500"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0"/>
            <a:ext cx="7141500" cy="4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Introduction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Présentation du sujet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Sujet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Données d’entrées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Enjeux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Architecture de la solution proposée: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Architecture fonctionnelle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Architecture technique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Mise en oeuvre de la solution proposée: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System file de message Kafka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Speed layer: pipeline Storm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Batch layer: </a:t>
            </a:r>
            <a:r>
              <a:rPr b="1" lang="fr"/>
              <a:t>Description</a:t>
            </a:r>
            <a:r>
              <a:rPr b="1" lang="fr"/>
              <a:t> de notre stockage et traitement</a:t>
            </a:r>
            <a:r>
              <a:rPr b="1" lang="fr"/>
              <a:t> distribué avec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Serving layer: Speed-view / Batch view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Résultats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Différent scénarios:</a:t>
            </a:r>
            <a:endParaRPr b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Gestion des pannes- </a:t>
            </a:r>
            <a:r>
              <a:rPr b="1" lang="fr"/>
              <a:t>Gestion des erreurs - s</a:t>
            </a:r>
            <a:r>
              <a:rPr b="1" lang="fr"/>
              <a:t>écurisation des données - Mise en place d’une architecture robuste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Conclusion</a:t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</a:t>
            </a:r>
            <a:r>
              <a:rPr lang="fr" sz="2400"/>
              <a:t>) Batch layer: Tweet processing HDFS-&gt;mongoDB : Spark (Scala)</a:t>
            </a:r>
            <a:endParaRPr sz="2400"/>
          </a:p>
        </p:txBody>
      </p:sp>
      <p:sp>
        <p:nvSpPr>
          <p:cNvPr id="247" name="Google Shape;247;p32"/>
          <p:cNvSpPr/>
          <p:nvPr/>
        </p:nvSpPr>
        <p:spPr>
          <a:xfrm>
            <a:off x="331650" y="138660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df </a:t>
            </a:r>
            <a:r>
              <a:rPr lang="fr" sz="1000"/>
              <a:t>(df)</a:t>
            </a:r>
            <a:endParaRPr sz="1000"/>
          </a:p>
        </p:txBody>
      </p:sp>
      <p:sp>
        <p:nvSpPr>
          <p:cNvPr id="248" name="Google Shape;248;p32"/>
          <p:cNvSpPr/>
          <p:nvPr/>
        </p:nvSpPr>
        <p:spPr>
          <a:xfrm>
            <a:off x="58500" y="2234138"/>
            <a:ext cx="15663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exploded_</a:t>
            </a:r>
            <a:r>
              <a:rPr lang="fr"/>
              <a:t>df (df)</a:t>
            </a:r>
            <a:endParaRPr/>
          </a:p>
        </p:txBody>
      </p:sp>
      <p:cxnSp>
        <p:nvCxnSpPr>
          <p:cNvPr id="249" name="Google Shape;249;p32"/>
          <p:cNvCxnSpPr>
            <a:stCxn id="250" idx="2"/>
            <a:endCxn id="247" idx="0"/>
          </p:cNvCxnSpPr>
          <p:nvPr/>
        </p:nvCxnSpPr>
        <p:spPr>
          <a:xfrm>
            <a:off x="844800" y="1058550"/>
            <a:ext cx="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>
            <a:stCxn id="247" idx="2"/>
            <a:endCxn id="248" idx="0"/>
          </p:cNvCxnSpPr>
          <p:nvPr/>
        </p:nvCxnSpPr>
        <p:spPr>
          <a:xfrm flipH="1">
            <a:off x="841500" y="1704000"/>
            <a:ext cx="3300" cy="5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2"/>
          <p:cNvSpPr txBox="1"/>
          <p:nvPr/>
        </p:nvSpPr>
        <p:spPr>
          <a:xfrm>
            <a:off x="937475" y="2810425"/>
            <a:ext cx="1357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groupBy(htag),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order, 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limit(10)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863500" y="1068450"/>
            <a:ext cx="746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read avro,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filter lang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14600" y="3459600"/>
            <a:ext cx="1460400" cy="4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htag_df</a:t>
            </a:r>
            <a:r>
              <a:rPr lang="fr"/>
              <a:t>(df)</a:t>
            </a:r>
            <a:endParaRPr/>
          </a:p>
        </p:txBody>
      </p:sp>
      <p:cxnSp>
        <p:nvCxnSpPr>
          <p:cNvPr id="255" name="Google Shape;255;p32"/>
          <p:cNvCxnSpPr>
            <a:stCxn id="248" idx="2"/>
            <a:endCxn id="254" idx="0"/>
          </p:cNvCxnSpPr>
          <p:nvPr/>
        </p:nvCxnSpPr>
        <p:spPr>
          <a:xfrm>
            <a:off x="841650" y="2647238"/>
            <a:ext cx="3300" cy="81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2"/>
          <p:cNvSpPr txBox="1"/>
          <p:nvPr/>
        </p:nvSpPr>
        <p:spPr>
          <a:xfrm>
            <a:off x="1035750" y="3945600"/>
            <a:ext cx="156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Save: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db = twitter,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collection = batchview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-24900" y="4501200"/>
            <a:ext cx="17256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MongoDB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(localhost:27017)</a:t>
            </a:r>
            <a:endParaRPr/>
          </a:p>
        </p:txBody>
      </p:sp>
      <p:cxnSp>
        <p:nvCxnSpPr>
          <p:cNvPr id="258" name="Google Shape;258;p32"/>
          <p:cNvCxnSpPr>
            <a:stCxn id="254" idx="2"/>
            <a:endCxn id="257" idx="0"/>
          </p:cNvCxnSpPr>
          <p:nvPr/>
        </p:nvCxnSpPr>
        <p:spPr>
          <a:xfrm flipH="1">
            <a:off x="837900" y="3945600"/>
            <a:ext cx="6900" cy="55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2"/>
          <p:cNvSpPr txBox="1"/>
          <p:nvPr/>
        </p:nvSpPr>
        <p:spPr>
          <a:xfrm>
            <a:off x="689400" y="1851825"/>
            <a:ext cx="1357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select htag column, 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explode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331650" y="74115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heure=10</a:t>
            </a:r>
            <a:r>
              <a:rPr lang="fr" sz="1000"/>
              <a:t> (dir)</a:t>
            </a:r>
            <a:endParaRPr sz="1000"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300" y="632000"/>
            <a:ext cx="5124450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2"/>
          <p:cNvCxnSpPr>
            <a:endCxn id="250" idx="0"/>
          </p:cNvCxnSpPr>
          <p:nvPr/>
        </p:nvCxnSpPr>
        <p:spPr>
          <a:xfrm>
            <a:off x="838500" y="412950"/>
            <a:ext cx="630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2"/>
          <p:cNvSpPr txBox="1"/>
          <p:nvPr/>
        </p:nvSpPr>
        <p:spPr>
          <a:xfrm>
            <a:off x="801000" y="431100"/>
            <a:ext cx="113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date=2020-08-24,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map</a:t>
            </a:r>
            <a:endParaRPr sz="900">
              <a:solidFill>
                <a:srgbClr val="FF00FF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150" y="1771875"/>
            <a:ext cx="5078754" cy="3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100" y="349000"/>
            <a:ext cx="7202850" cy="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d</a:t>
            </a:r>
            <a:r>
              <a:rPr lang="fr" sz="2300"/>
              <a:t>) Serving layer: MongoDB : </a:t>
            </a:r>
            <a:endParaRPr b="0" sz="1300"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275" y="2680475"/>
            <a:ext cx="2963725" cy="23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2875" y="1426775"/>
            <a:ext cx="5942200" cy="37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113" y="93275"/>
            <a:ext cx="54768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batchView </a:t>
            </a:r>
            <a:endParaRPr b="0" sz="1400"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64250"/>
            <a:ext cx="70866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4200"/>
            <a:ext cx="34956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000" y="2496825"/>
            <a:ext cx="5554001" cy="26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batchView </a:t>
            </a:r>
            <a:endParaRPr b="0" sz="1400"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578025"/>
            <a:ext cx="8782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speedView</a:t>
            </a:r>
            <a:endParaRPr b="0" sz="1400"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276350"/>
            <a:ext cx="606742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413100"/>
            <a:ext cx="8458200" cy="5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475" y="988650"/>
            <a:ext cx="3076525" cy="11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speedView</a:t>
            </a:r>
            <a:endParaRPr b="0" sz="1400"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5500"/>
            <a:ext cx="7181150" cy="31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112625" y="0"/>
            <a:ext cx="22776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5</a:t>
            </a:r>
            <a:r>
              <a:rPr b="1" lang="fr" sz="2800"/>
              <a:t>.</a:t>
            </a:r>
            <a:r>
              <a:rPr b="1" lang="fr" sz="2800"/>
              <a:t> Résultats</a:t>
            </a:r>
            <a:r>
              <a:rPr b="1" lang="fr" sz="2800"/>
              <a:t>:</a:t>
            </a:r>
            <a:endParaRPr b="1" sz="1800"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5" y="0"/>
            <a:ext cx="6696000" cy="25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6702007" cy="2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19117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6</a:t>
            </a:r>
            <a:r>
              <a:rPr b="1" lang="fr" sz="4600"/>
              <a:t>. Présentation des différentes scénarios</a:t>
            </a:r>
            <a:endParaRPr b="1" sz="4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idx="4294967295" type="title"/>
          </p:nvPr>
        </p:nvSpPr>
        <p:spPr>
          <a:xfrm>
            <a:off x="87575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6- scénarios: Kafka</a:t>
            </a:r>
            <a:endParaRPr b="0" sz="1400"/>
          </a:p>
        </p:txBody>
      </p:sp>
      <p:graphicFrame>
        <p:nvGraphicFramePr>
          <p:cNvPr id="318" name="Google Shape;318;p40"/>
          <p:cNvGraphicFramePr/>
          <p:nvPr/>
        </p:nvGraphicFramePr>
        <p:xfrm>
          <a:off x="111013" y="640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{BEAC889E-2F38-43EB-AEAD-78A951F6EF2A}</a:tableStyleId>
              </a:tblPr>
              <a:tblGrid>
                <a:gridCol w="1137875"/>
                <a:gridCol w="2540575"/>
                <a:gridCol w="2668600"/>
                <a:gridCol w="2574925"/>
              </a:tblGrid>
              <a:tr h="7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Kafka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(serveur kafka)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de single point of failure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répliquer les données de manière redondantes sur différentes serveurs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distribuer les tâches sur plusieurs serveurs Kafka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Utiliser des outils de supervison (supervisor) pour 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gérer zookeeper</a:t>
                      </a:r>
                      <a:r>
                        <a:rPr lang="fr"/>
                        <a:t>: redémarrage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</a:t>
            </a:r>
            <a:r>
              <a:rPr lang="fr" sz="2400"/>
              <a:t>- scénarios: Kafka</a:t>
            </a:r>
            <a:endParaRPr b="0" sz="1400"/>
          </a:p>
        </p:txBody>
      </p:sp>
      <p:sp>
        <p:nvSpPr>
          <p:cNvPr id="324" name="Google Shape;324;p41"/>
          <p:cNvSpPr txBox="1"/>
          <p:nvPr/>
        </p:nvSpPr>
        <p:spPr>
          <a:xfrm>
            <a:off x="150200" y="550625"/>
            <a:ext cx="86445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95959"/>
                </a:solidFill>
              </a:rPr>
              <a:t>Pour ajouter un serveur dans un cluster Kafka: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Serveur Kafka communique par zookeeper  --&gt; ajouter une ou plusieurs machine dans Zookeeper</a:t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600">
                <a:solidFill>
                  <a:srgbClr val="595959"/>
                </a:solidFill>
              </a:rPr>
              <a:t>Définir le “</a:t>
            </a:r>
            <a:r>
              <a:rPr b="1" i="1" lang="fr" sz="1600">
                <a:solidFill>
                  <a:srgbClr val="6AA84F"/>
                </a:solidFill>
              </a:rPr>
              <a:t>broker.id</a:t>
            </a:r>
            <a:r>
              <a:rPr lang="fr" sz="1600">
                <a:solidFill>
                  <a:srgbClr val="595959"/>
                </a:solidFill>
              </a:rPr>
              <a:t>” (int) des nouveaux server à partir de leur fichiers de configuration “ </a:t>
            </a:r>
            <a:r>
              <a:rPr i="1" lang="fr" sz="1300" u="sng">
                <a:solidFill>
                  <a:srgbClr val="0000FF"/>
                </a:solidFill>
              </a:rPr>
              <a:t>config/server.properties</a:t>
            </a:r>
            <a:r>
              <a:rPr lang="fr" sz="1600">
                <a:solidFill>
                  <a:srgbClr val="595959"/>
                </a:solidFill>
              </a:rPr>
              <a:t>”.  Cet identifiant doit être unique pour chaque serveur.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Lancer le nouveau serveur Kafka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95959"/>
                </a:solidFill>
              </a:rPr>
              <a:t>Répliquer les données:</a:t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600">
                <a:solidFill>
                  <a:srgbClr val="595959"/>
                </a:solidFill>
              </a:rPr>
              <a:t>L'option </a:t>
            </a:r>
            <a:r>
              <a:rPr b="1" i="1" lang="fr">
                <a:solidFill>
                  <a:srgbClr val="38761D"/>
                </a:solidFill>
              </a:rPr>
              <a:t>--replication-factor</a:t>
            </a:r>
            <a:r>
              <a:rPr lang="fr" sz="1600">
                <a:solidFill>
                  <a:srgbClr val="595959"/>
                </a:solidFill>
              </a:rPr>
              <a:t> permet d'augmenter le taux de réplication d'un topic, ici 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6AA84F"/>
                </a:solidFill>
              </a:rPr>
              <a:t>$ ./bin/kafka-topics.sh --create --zookeeper localhost:2181 --replication-factor 2 --partitions 1 --topic bitcoin-price</a:t>
            </a:r>
            <a:endParaRPr i="1" sz="1200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Si taux de réplication est de </a:t>
            </a:r>
            <a:r>
              <a:rPr b="1" lang="fr" sz="1600">
                <a:solidFill>
                  <a:srgbClr val="FF0000"/>
                </a:solidFill>
              </a:rPr>
              <a:t>N</a:t>
            </a:r>
            <a:r>
              <a:rPr lang="fr" sz="1600">
                <a:solidFill>
                  <a:srgbClr val="595959"/>
                </a:solidFill>
              </a:rPr>
              <a:t>, l'architecture permettra de supporter la panne de </a:t>
            </a:r>
            <a:r>
              <a:rPr b="1" lang="fr" sz="1600">
                <a:solidFill>
                  <a:srgbClr val="FF0000"/>
                </a:solidFill>
              </a:rPr>
              <a:t>N-1</a:t>
            </a:r>
            <a:r>
              <a:rPr lang="fr" sz="1600">
                <a:solidFill>
                  <a:srgbClr val="595959"/>
                </a:solidFill>
              </a:rPr>
              <a:t> serveurs.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1338150" y="98025"/>
            <a:ext cx="5219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fr"/>
              <a:t>Introduction:</a:t>
            </a:r>
            <a:endParaRPr b="1" sz="2000"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100100" y="525550"/>
            <a:ext cx="87102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Dans les sociétés dont l’activité est pilotée par des informations, les données constituent une ressource d’informations crucial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Traiter les données en temps-réel permet d’avoir un premier aperçu de la situation ce qui permet d’anticiper une situation avant d’avoir un résultat dont le traitement peut prendre du temps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L’exploitation optimum des données prend donc en compte: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Temps de traitement acceptable ~ temps réel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Déploiement: Mobiliser les ressources et les infrastructures capable de supporter des quantités qui peuvent êtres énormes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Prendre les précautions nécessaire pour </a:t>
            </a:r>
            <a:r>
              <a:rPr b="1" lang="fr"/>
              <a:t>ne pas perdres de données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Traitement en continue ==&gt; se protéger contre les </a:t>
            </a:r>
            <a:r>
              <a:rPr b="1" lang="fr"/>
              <a:t>pannes et érreurs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42"/>
          <p:cNvGraphicFramePr/>
          <p:nvPr/>
        </p:nvGraphicFramePr>
        <p:xfrm>
          <a:off x="62575" y="16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{BEAC889E-2F38-43EB-AEAD-78A951F6EF2A}</a:tableStyleId>
              </a:tblPr>
              <a:tblGrid>
                <a:gridCol w="1125975"/>
                <a:gridCol w="2425175"/>
                <a:gridCol w="2219225"/>
                <a:gridCol w="3132825"/>
              </a:tblGrid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Cluster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Scénario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Exigences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Solutions proposées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échec d’un traitement de tuples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 de perte de message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Gestion des erreurs: </a:t>
                      </a:r>
                      <a:r>
                        <a:rPr lang="fr" sz="1300"/>
                        <a:t>réémettre les tuples dont le traitement a échoué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un worker s'éteint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Supervisor le redémarre et si répétitif, nimbus ré-affecte ses tâche à un autre worker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Redémarrage de bolts ou de la topologie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pertes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stocker les tuples en cours de traitement dans une base de données à laquelle pourront accéder tous les bolts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Augmentation quantité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Passer à l’échelle du Big data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distribuer les tâches d’un bolt sur plusieurs --&gt; tuple grouping + </a:t>
                      </a:r>
                      <a:r>
                        <a:rPr b="1" lang="fr" sz="1700">
                          <a:solidFill>
                            <a:srgbClr val="000000"/>
                          </a:solidFill>
                        </a:rPr>
                        <a:t>↗</a:t>
                      </a: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 nb de executors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ou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 ou worker s’éteint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</a:t>
                      </a:r>
                      <a:r>
                        <a:rPr lang="fr" sz="1300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Supervisor les redemarre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Nimbus arrêté : worker continuent traitement des taches mais impossible de réaffecter les tâches des workers ou de soumettre de nouvelles topologies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mettre </a:t>
                      </a:r>
                      <a:r>
                        <a:rPr lang="fr" sz="13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second nimbus en backup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6- scénarios: Storm</a:t>
            </a:r>
            <a:endParaRPr b="0" sz="1400"/>
          </a:p>
        </p:txBody>
      </p:sp>
      <p:sp>
        <p:nvSpPr>
          <p:cNvPr id="335" name="Google Shape;335;p43"/>
          <p:cNvSpPr txBox="1"/>
          <p:nvPr/>
        </p:nvSpPr>
        <p:spPr>
          <a:xfrm>
            <a:off x="62575" y="713400"/>
            <a:ext cx="86445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Pour re-émettre les tuples dont le traitement a échoué :</a:t>
            </a:r>
            <a:endParaRPr sz="15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-"/>
            </a:pPr>
            <a:r>
              <a:rPr lang="fr" sz="1500">
                <a:solidFill>
                  <a:srgbClr val="595959"/>
                </a:solidFill>
              </a:rPr>
              <a:t>Tracer le spout ayant émis le tuple: </a:t>
            </a:r>
            <a:endParaRPr sz="15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fr" sz="1500">
                <a:solidFill>
                  <a:srgbClr val="595959"/>
                </a:solidFill>
              </a:rPr>
              <a:t>en ajoutant un </a:t>
            </a:r>
            <a:r>
              <a:rPr b="1" lang="fr" sz="1500" u="sng">
                <a:solidFill>
                  <a:srgbClr val="595959"/>
                </a:solidFill>
              </a:rPr>
              <a:t>identifiant aux tuples</a:t>
            </a:r>
            <a:r>
              <a:rPr lang="fr" sz="1500">
                <a:solidFill>
                  <a:srgbClr val="595959"/>
                </a:solidFill>
              </a:rPr>
              <a:t> émis par les spout ==&gt; Ceci se fait à l'appel de la méthode </a:t>
            </a:r>
            <a:r>
              <a:rPr b="1" i="1" lang="fr" sz="1500">
                <a:solidFill>
                  <a:srgbClr val="6AA84F"/>
                </a:solidFill>
              </a:rPr>
              <a:t>emit()</a:t>
            </a:r>
            <a:r>
              <a:rPr lang="fr" sz="1500">
                <a:solidFill>
                  <a:srgbClr val="595959"/>
                </a:solidFill>
              </a:rPr>
              <a:t> dans le spout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Les bolts indiquent le succès ou l'échec du traitement de chaque tuple à l'aide des méthodes </a:t>
            </a:r>
            <a:r>
              <a:rPr b="1" lang="fr" sz="1500">
                <a:solidFill>
                  <a:srgbClr val="6AA84F"/>
                </a:solidFill>
              </a:rPr>
              <a:t>ack() </a:t>
            </a:r>
            <a:r>
              <a:rPr lang="fr" sz="1500">
                <a:solidFill>
                  <a:srgbClr val="595959"/>
                </a:solidFill>
              </a:rPr>
              <a:t>et </a:t>
            </a:r>
            <a:r>
              <a:rPr b="1" lang="fr" sz="1500">
                <a:solidFill>
                  <a:srgbClr val="6AA84F"/>
                </a:solidFill>
              </a:rPr>
              <a:t>fail()</a:t>
            </a:r>
            <a:r>
              <a:rPr lang="fr" sz="1500">
                <a:solidFill>
                  <a:srgbClr val="595959"/>
                </a:solidFill>
              </a:rPr>
              <a:t>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La méthode </a:t>
            </a:r>
            <a:r>
              <a:rPr b="1" i="1" lang="fr" sz="1500">
                <a:solidFill>
                  <a:srgbClr val="6AA84F"/>
                </a:solidFill>
              </a:rPr>
              <a:t>fail()</a:t>
            </a:r>
            <a:r>
              <a:rPr lang="fr" sz="1500">
                <a:solidFill>
                  <a:srgbClr val="595959"/>
                </a:solidFill>
              </a:rPr>
              <a:t> du spout ayant émis un tuple sera appelée dès que le tuple ou l'un de ses descendants sera en échec.</a:t>
            </a:r>
            <a:endParaRPr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Parallélisations des tâches:</a:t>
            </a:r>
            <a:endParaRPr sz="15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500">
                <a:solidFill>
                  <a:srgbClr val="595959"/>
                </a:solidFill>
              </a:rPr>
              <a:t>augmenter le nb d' executors et optimiser le paramètre </a:t>
            </a:r>
            <a:r>
              <a:rPr i="1" lang="fr" sz="1500">
                <a:solidFill>
                  <a:srgbClr val="1155CC"/>
                </a:solidFill>
              </a:rPr>
              <a:t>parallelism_hint</a:t>
            </a:r>
            <a:r>
              <a:rPr lang="fr" sz="1500">
                <a:solidFill>
                  <a:srgbClr val="595959"/>
                </a:solidFill>
              </a:rPr>
              <a:t> aux méthodes </a:t>
            </a:r>
            <a:r>
              <a:rPr b="1" i="1" lang="fr" sz="1500">
                <a:solidFill>
                  <a:srgbClr val="6AA84F"/>
                </a:solidFill>
              </a:rPr>
              <a:t>setBolt()</a:t>
            </a:r>
            <a:r>
              <a:rPr lang="fr" sz="1500">
                <a:solidFill>
                  <a:srgbClr val="595959"/>
                </a:solidFill>
              </a:rPr>
              <a:t> et </a:t>
            </a:r>
            <a:r>
              <a:rPr b="1" i="1" lang="fr" sz="1500">
                <a:solidFill>
                  <a:srgbClr val="6AA84F"/>
                </a:solidFill>
              </a:rPr>
              <a:t>setSpout()</a:t>
            </a:r>
            <a:r>
              <a:rPr lang="fr" sz="1500">
                <a:solidFill>
                  <a:srgbClr val="595959"/>
                </a:solidFill>
              </a:rPr>
              <a:t> :</a:t>
            </a:r>
            <a:endParaRPr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Optimiser les tuples grouping: shuffle, flieds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13" y="-62587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248" y="3765050"/>
            <a:ext cx="57950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6-</a:t>
            </a:r>
            <a:r>
              <a:rPr lang="fr"/>
              <a:t> </a:t>
            </a:r>
            <a:r>
              <a:rPr lang="fr"/>
              <a:t>Sécurisation des données HDFS:</a:t>
            </a:r>
            <a:endParaRPr b="0" sz="2000"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456725" y="475500"/>
            <a:ext cx="78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No single point of failure: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3 datanodes sur lesquels les données sont distribuées en blocs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Namenode secondaire: préserver les données du namenode en faisant des checkpoints régulièrement (toutes les heures)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permet de sauvegarder l’état d’un répertoire à un instant t donné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Rendre le répertoire “/data” snapshotable: </a:t>
            </a:r>
            <a:r>
              <a:rPr i="1" lang="fr" sz="1000">
                <a:solidFill>
                  <a:srgbClr val="274E13"/>
                </a:solidFill>
              </a:rPr>
              <a:t>hdfs dfsadmin -allowSnapshot /data</a:t>
            </a:r>
            <a:endParaRPr i="1" sz="1000">
              <a:solidFill>
                <a:srgbClr val="274E1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Créer des snapshot régulières au rep “/data”: </a:t>
            </a:r>
            <a:r>
              <a:rPr i="1" lang="fr" sz="1000">
                <a:solidFill>
                  <a:srgbClr val="38761D"/>
                </a:solidFill>
              </a:rPr>
              <a:t>hdfs dfs -createSnapshot /data</a:t>
            </a:r>
            <a:endParaRPr i="1" sz="1000">
              <a:solidFill>
                <a:srgbClr val="38761D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Restaurer: </a:t>
            </a:r>
            <a:r>
              <a:rPr i="1" lang="fr" sz="1000">
                <a:solidFill>
                  <a:srgbClr val="38761D"/>
                </a:solidFill>
              </a:rPr>
              <a:t>hdfs dfs -cp -f /data/.snapshot/s20200720-163848.488/* /data/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Interdire l’accès en écriture sur les deux répertoire contenant les données brutes et données sérialisés (master dataset):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bash: </a:t>
            </a:r>
            <a:r>
              <a:rPr b="1" i="1" lang="fr" sz="1200">
                <a:solidFill>
                  <a:srgbClr val="38761D"/>
                </a:solidFill>
              </a:rPr>
              <a:t>hdfs dfs -chmod -R ugo-w /data/twitter/master/full</a:t>
            </a:r>
            <a:endParaRPr sz="1700"/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6950"/>
            <a:ext cx="9144000" cy="13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0" y="492500"/>
            <a:ext cx="16896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</a:t>
            </a:r>
            <a:endParaRPr sz="1700"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855500"/>
            <a:ext cx="8322447" cy="42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Sécurisation des données HDFS:</a:t>
            </a:r>
            <a:endParaRPr b="0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idx="4294967295" type="title"/>
          </p:nvPr>
        </p:nvSpPr>
        <p:spPr>
          <a:xfrm>
            <a:off x="161074" y="300375"/>
            <a:ext cx="85965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scénarios: MongoDB</a:t>
            </a:r>
            <a:endParaRPr sz="1400"/>
          </a:p>
        </p:txBody>
      </p:sp>
      <p:graphicFrame>
        <p:nvGraphicFramePr>
          <p:cNvPr id="357" name="Google Shape;357;p46"/>
          <p:cNvGraphicFramePr/>
          <p:nvPr/>
        </p:nvGraphicFramePr>
        <p:xfrm>
          <a:off x="161063" y="1120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{BEAC889E-2F38-43EB-AEAD-78A951F6EF2A}</a:tableStyleId>
              </a:tblPr>
              <a:tblGrid>
                <a:gridCol w="1000225"/>
                <a:gridCol w="2678225"/>
                <a:gridCol w="2668600"/>
                <a:gridCol w="2574925"/>
              </a:tblGrid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MongoDB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du cluster MongoDB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résistance au pannes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Utilisation de l’architecture replicaset puis d’un arbitre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répartir les charges s</a:t>
                      </a:r>
                      <a:r>
                        <a:rPr lang="fr"/>
                        <a:t>avec l’architecture du 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shard</a:t>
                      </a:r>
                      <a:r>
                        <a:rPr lang="fr"/>
                        <a:t>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Gérer zookeeper avec un outil de  supervison (supervisord): redemarrage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idx="4294967295"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8</a:t>
            </a:r>
            <a:r>
              <a:rPr b="1" lang="fr"/>
              <a:t>. Conclusion:</a:t>
            </a:r>
            <a:endParaRPr b="1" sz="2000"/>
          </a:p>
        </p:txBody>
      </p:sp>
      <p:sp>
        <p:nvSpPr>
          <p:cNvPr id="363" name="Google Shape;363;p47"/>
          <p:cNvSpPr txBox="1"/>
          <p:nvPr>
            <p:ph idx="4294967295" type="body"/>
          </p:nvPr>
        </p:nvSpPr>
        <p:spPr>
          <a:xfrm>
            <a:off x="212775" y="488100"/>
            <a:ext cx="8497500" cy="4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On a vu que l’architecture lambda protège de presque toute les problèmes les plus courantes dans le traitement et stockage des données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scénarios catastrophes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pannes de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utilisation et </a:t>
            </a:r>
            <a:r>
              <a:rPr lang="fr"/>
              <a:t>évolution</a:t>
            </a:r>
            <a:r>
              <a:rPr lang="fr"/>
              <a:t> des données dans le temps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Optimisation</a:t>
            </a:r>
            <a:r>
              <a:rPr lang="fr" sz="1400"/>
              <a:t> des application est crucial!!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sz="1400"/>
              <a:t>Éviter</a:t>
            </a:r>
            <a:r>
              <a:rPr lang="fr" sz="1400"/>
              <a:t> d’encombrer </a:t>
            </a:r>
            <a:r>
              <a:rPr lang="fr" sz="1400"/>
              <a:t>mémoire</a:t>
            </a:r>
            <a:r>
              <a:rPr lang="fr" sz="1400"/>
              <a:t> pour le traitement sinon pas de données traités: exemple sur le windowed Bolt de Storm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sz="1400"/>
              <a:t>Traiter par lots : part tranche 5 min au lieu d’une heure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sz="1400"/>
              <a:t>code optimisé peut faire </a:t>
            </a:r>
            <a:r>
              <a:rPr lang="fr" sz="1400"/>
              <a:t>de gagner beaucoup temps: moins de latence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Requêtes</a:t>
            </a:r>
            <a:r>
              <a:rPr lang="fr" sz="1400"/>
              <a:t> sur de gros volumes de données très </a:t>
            </a:r>
            <a:r>
              <a:rPr lang="fr" sz="1400"/>
              <a:t>coûteuse</a:t>
            </a:r>
            <a:r>
              <a:rPr lang="fr" sz="1400"/>
              <a:t> en temps: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Utiliser </a:t>
            </a:r>
            <a:r>
              <a:rPr i="1" lang="fr">
                <a:solidFill>
                  <a:srgbClr val="0000FF"/>
                </a:solidFill>
              </a:rPr>
              <a:t>persist()</a:t>
            </a:r>
            <a:r>
              <a:rPr lang="fr"/>
              <a:t> avec stockage level si nécessaire pour éviter de répéter les requêtes dans HDFS et 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Intéressant</a:t>
            </a:r>
            <a:r>
              <a:rPr lang="fr"/>
              <a:t> </a:t>
            </a:r>
            <a:r>
              <a:rPr lang="fr"/>
              <a:t>d'optimiser</a:t>
            </a:r>
            <a:r>
              <a:rPr lang="fr"/>
              <a:t> le nombre de machines noeuds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311700" y="1576850"/>
            <a:ext cx="8520600" cy="1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Annexe</a:t>
            </a:r>
            <a:endParaRPr b="1"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Structure de notre data lake: </a:t>
            </a:r>
            <a:endParaRPr b="0" sz="2000"/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0" y="488075"/>
            <a:ext cx="90606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/data/.snapshot/s20200720-163848.488/*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le snapshot de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 Wikipedia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/data/frwiki/raw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: contient tous nos données brutes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/data/frwiki/raw/frwiki-20200201-pagelinks.sql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liens entre les pages (11.04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/data/frwiki/raw/frwiki-20200201-stub-meta-history.xml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informations et historique des  pages (70.72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des données brutes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jeux de données provenant des données brutes wikipédia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/data/frwiki/frwiki-20200201/master/pagelink.avsc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les liens des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/data/frwiki/frwiki-20200201/master/pageshistory.avsc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l’historique et les informations concernant les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données sérialisé (complet)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/data/frwiki/frwiki-20200201/master/full/frwiki-20200201-pagelinks-*.avro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pages links sérialisés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/data/frwiki/frwiki-20200201/master/full/frwiki-20200201-stub-meta-history-*.avro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history sérialisé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/data/frwiki/frwiki-20200201/master/test/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des échantillons de jeux de données sérialisés ==&gt; pour faire des tests de traitement ou d’observer des de nos données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4855675" y="0"/>
            <a:ext cx="42882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c</a:t>
            </a:r>
            <a:r>
              <a:rPr lang="fr" sz="2100"/>
              <a:t>) Démarrage kafka-manager:</a:t>
            </a:r>
            <a:endParaRPr b="0" sz="1100"/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075"/>
            <a:ext cx="5227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Flux de donnée: Architecture </a:t>
            </a:r>
            <a:r>
              <a:rPr b="1" lang="fr"/>
              <a:t>Lambda:</a:t>
            </a:r>
            <a:endParaRPr b="1" sz="2000"/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50" y="725775"/>
            <a:ext cx="7977824" cy="4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241225" y="98000"/>
            <a:ext cx="70305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</a:t>
            </a:r>
            <a:r>
              <a:rPr lang="fr"/>
              <a:t> Présentation du sujet:</a:t>
            </a:r>
            <a:endParaRPr b="0"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5075" y="663200"/>
            <a:ext cx="87852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AutoNum type="alphaLcParenR"/>
            </a:pPr>
            <a:r>
              <a:rPr b="1" lang="fr" sz="2100" u="sng">
                <a:solidFill>
                  <a:srgbClr val="0000FF"/>
                </a:solidFill>
              </a:rPr>
              <a:t>Sujet:</a:t>
            </a:r>
            <a:endParaRPr b="1" sz="21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Développer une solution complète qui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avec l’analyse des hashtags, permettra de créer un tableau de bord affichant le top 10 des mots-clés</a:t>
            </a:r>
            <a:r>
              <a:rPr lang="fr" sz="1700"/>
              <a:t> les plus tendances sur Twitter: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depuis une heure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à un instant données, n’importe lequel comme lundi dernier entre 7h à 8h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Origine de nos données API Twitter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303800" y="98000"/>
            <a:ext cx="70305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Architecture technique:</a:t>
            </a:r>
            <a:endParaRPr b="1" sz="2000"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8" y="613100"/>
            <a:ext cx="9079224" cy="407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151675" y="0"/>
            <a:ext cx="75690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 sz="2000"/>
              <a:t>P</a:t>
            </a:r>
            <a:r>
              <a:rPr b="0" lang="fr" sz="2000"/>
              <a:t>résentation des données d’entrées</a:t>
            </a:r>
            <a:endParaRPr b="0" sz="20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450425"/>
            <a:ext cx="7247956" cy="46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303800" y="0"/>
            <a:ext cx="7030500" cy="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c) Les enjeux</a:t>
            </a:r>
            <a:r>
              <a:rPr lang="fr" sz="2000"/>
              <a:t>: architecture robuste</a:t>
            </a:r>
            <a:endParaRPr b="0" sz="2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71000" y="444300"/>
            <a:ext cx="89730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</a:t>
            </a:r>
            <a:r>
              <a:rPr lang="fr" sz="1700"/>
              <a:t>i besoins, la solution permettra de recalculer les tendances à un instant donné: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Solution de stockage : prendre toutes les précautions nécessaires pour s</a:t>
            </a:r>
            <a:r>
              <a:rPr lang="fr" sz="1700"/>
              <a:t>écuriser nos données: ex: contre fausse manipulation ou piratage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Calcul</a:t>
            </a:r>
            <a:r>
              <a:rPr lang="fr" sz="1700"/>
              <a:t> de gros volume de données: Spark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Pas de perte de données: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Système de file de message: </a:t>
            </a:r>
            <a:r>
              <a:rPr b="1" lang="fr" sz="1700"/>
              <a:t>Kafka</a:t>
            </a:r>
            <a:endParaRPr b="1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data lake: batch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Visualiser</a:t>
            </a:r>
            <a:r>
              <a:rPr lang="fr" sz="1700"/>
              <a:t> les dernières tendances (données </a:t>
            </a:r>
            <a:r>
              <a:rPr lang="fr" sz="1700"/>
              <a:t>fraîches</a:t>
            </a:r>
            <a:r>
              <a:rPr lang="fr" sz="1700"/>
              <a:t>): Speed-view avec speed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Architecture robuste: </a:t>
            </a:r>
            <a:r>
              <a:rPr lang="fr" sz="1700"/>
              <a:t>No single point of failure: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Solution distribuée pour ne pas dépendre d’une seule machine (prévoir panne) et aussi permettant de passer à l’échelle :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stockage: HDFS, MongoDB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Traitement en temps-réel: Storm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Calcul: Spark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File de message: Kafka </a:t>
            </a:r>
            <a:r>
              <a:rPr lang="fr" sz="1700"/>
              <a:t> 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4050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3. Description de l’architecture</a:t>
            </a:r>
            <a:endParaRPr b="1" sz="4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r>
              <a:rPr lang="fr"/>
              <a:t>) Flux de donnée: </a:t>
            </a:r>
            <a:r>
              <a:rPr lang="fr"/>
              <a:t>Architecture </a:t>
            </a:r>
            <a:r>
              <a:rPr b="1" lang="fr"/>
              <a:t>Lambda:</a:t>
            </a:r>
            <a:endParaRPr b="1"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8" y="663200"/>
            <a:ext cx="8119323" cy="440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303800" y="98000"/>
            <a:ext cx="70305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Architecture fonctionnelle:</a:t>
            </a:r>
            <a:endParaRPr b="1" sz="2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0125"/>
            <a:ext cx="9143999" cy="436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