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97" r:id="rId17"/>
    <p:sldId id="276" r:id="rId18"/>
    <p:sldId id="305" r:id="rId19"/>
    <p:sldId id="275" r:id="rId20"/>
    <p:sldId id="331" r:id="rId21"/>
    <p:sldId id="310" r:id="rId22"/>
    <p:sldId id="327" r:id="rId23"/>
    <p:sldId id="317" r:id="rId24"/>
    <p:sldId id="320" r:id="rId25"/>
    <p:sldId id="323" r:id="rId26"/>
    <p:sldId id="326" r:id="rId27"/>
    <p:sldId id="290" r:id="rId28"/>
    <p:sldId id="291" r:id="rId29"/>
    <p:sldId id="292" r:id="rId30"/>
  </p:sldIdLst>
  <p:sldSz cx="9144000" cy="5143500" type="screen16x9"/>
  <p:notesSz cx="6858000" cy="9144000"/>
  <p:embeddedFontLst>
    <p:embeddedFont>
      <p:font typeface="Robo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D29252-4C0D-450E-A3B7-784B517F1B4E}">
  <a:tblStyle styleId="{6AD29252-4C0D-450E-A3B7-784B517F1B4E}" styleName="Table_0">
    <a:wholeTbl>
      <a:tcTxStyle/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6350" cap="flat" cmpd="sng">
              <a:solidFill>
                <a:srgbClr val="8EAADB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6350" cap="flat" cmpd="sng">
              <a:solidFill>
                <a:srgbClr val="8EAADB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6350" cap="flat" cmpd="sng">
              <a:solidFill>
                <a:srgbClr val="8EAADB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  <a:fill>
          <a:solidFill>
            <a:srgbClr val="D9E2F3"/>
          </a:solidFill>
        </a:fill>
      </a:tcStyle>
    </a:band1H>
    <a:band1V>
      <a:tcTxStyle/>
      <a:tcStyle>
        <a:tcBdr/>
        <a:fill>
          <a:solidFill>
            <a:srgbClr val="D9E2F3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6350" cap="flat" cmpd="sng">
              <a:solidFill>
                <a:srgbClr val="8EAADB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/>
      <a:tcStyle>
        <a:tcBdr>
          <a:bottom>
            <a:ln w="6350" cap="flat" cmpd="sng">
              <a:solidFill>
                <a:srgbClr val="8EAADB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14" autoAdjust="0"/>
  </p:normalViewPr>
  <p:slideViewPr>
    <p:cSldViewPr snapToGrid="0">
      <p:cViewPr varScale="1">
        <p:scale>
          <a:sx n="86" d="100"/>
          <a:sy n="86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67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730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6851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41036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0822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 quando um item for adicionado ao carrinho de compras.</a:t>
            </a:r>
          </a:p>
        </p:txBody>
      </p:sp>
    </p:spTree>
    <p:extLst>
      <p:ext uri="{BB962C8B-B14F-4D97-AF65-F5344CB8AC3E}">
        <p14:creationId xmlns:p14="http://schemas.microsoft.com/office/powerpoint/2010/main" val="20087039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LET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0215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‹nº›</a:t>
            </a:fld>
            <a:endParaRPr lang="pt-B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‹nº›</a:t>
            </a:fld>
            <a:endParaRPr lang="pt-B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‹nº›</a:t>
            </a:fld>
            <a:endParaRPr lang="pt-B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‹nº›</a:t>
            </a:fld>
            <a:endParaRPr lang="pt-B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‹nº›</a:t>
            </a:fld>
            <a:endParaRPr lang="pt-B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pt-BR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dk1"/>
                </a:solidFill>
              </a:rPr>
              <a:t>Money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dk1"/>
                </a:solidFill>
              </a:rPr>
              <a:t> Tycoon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Caso de uso - Adm Professor</a:t>
            </a:r>
          </a:p>
        </p:txBody>
      </p:sp>
      <p:pic>
        <p:nvPicPr>
          <p:cNvPr id="147" name="Shape 147" descr="MT - Caso_de_Uso - Adm Prof.png"/>
          <p:cNvPicPr preferRelativeResize="0"/>
          <p:nvPr/>
        </p:nvPicPr>
        <p:blipFill rotWithShape="1">
          <a:blip r:embed="rId3">
            <a:alphaModFix/>
          </a:blip>
          <a:srcRect l="4645" t="17805" r="8692" b="30555"/>
          <a:stretch/>
        </p:blipFill>
        <p:spPr>
          <a:xfrm>
            <a:off x="353150" y="1204249"/>
            <a:ext cx="8437699" cy="342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Caso de Uso - Aluno</a:t>
            </a:r>
          </a:p>
        </p:txBody>
      </p:sp>
      <p:pic>
        <p:nvPicPr>
          <p:cNvPr id="153" name="Shape 153" descr="MT - Caso_de_Uso - Aluno.png"/>
          <p:cNvPicPr preferRelativeResize="0"/>
          <p:nvPr/>
        </p:nvPicPr>
        <p:blipFill rotWithShape="1">
          <a:blip r:embed="rId3">
            <a:alphaModFix/>
          </a:blip>
          <a:srcRect l="12781" t="17296" r="23819" b="19968"/>
          <a:stretch/>
        </p:blipFill>
        <p:spPr>
          <a:xfrm>
            <a:off x="385450" y="1156400"/>
            <a:ext cx="8446849" cy="37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Regras de Negócio - Aquisição do Sistemas</a:t>
            </a:r>
          </a:p>
        </p:txBody>
      </p:sp>
      <p:graphicFrame>
        <p:nvGraphicFramePr>
          <p:cNvPr id="159" name="Shape 159"/>
          <p:cNvGraphicFramePr/>
          <p:nvPr/>
        </p:nvGraphicFramePr>
        <p:xfrm>
          <a:off x="452300" y="1261650"/>
          <a:ext cx="8278575" cy="2264175"/>
        </p:xfrm>
        <a:graphic>
          <a:graphicData uri="http://schemas.openxmlformats.org/drawingml/2006/table">
            <a:tbl>
              <a:tblPr firstRow="1" bandRow="1">
                <a:noFill/>
                <a:tableStyleId>{6AD29252-4C0D-450E-A3B7-784B517F1B4E}</a:tableStyleId>
              </a:tblPr>
              <a:tblGrid>
                <a:gridCol w="66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RN01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500" b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 sistema poderá ser adquirido por meio de licença de uso que será paga mensalmente.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0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RN02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 hardware (Arduíno + Sensor RFID + Cartões) acompanhará o sistema.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7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RN03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 serviço de hospedagem será fornecido pela Quânttico. Cada escola terá seu próprio domínio para acesso.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1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RN04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Após o não pagamento de duas mensalidades a conta da escola será bloqueada e desativada.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Regras de Negócio - Funcionamento do Sistemas</a:t>
            </a:r>
          </a:p>
        </p:txBody>
      </p:sp>
      <p:graphicFrame>
        <p:nvGraphicFramePr>
          <p:cNvPr id="165" name="Shape 165"/>
          <p:cNvGraphicFramePr/>
          <p:nvPr/>
        </p:nvGraphicFramePr>
        <p:xfrm>
          <a:off x="117650" y="684525"/>
          <a:ext cx="8908700" cy="3200300"/>
        </p:xfrm>
        <a:graphic>
          <a:graphicData uri="http://schemas.openxmlformats.org/drawingml/2006/table">
            <a:tbl>
              <a:tblPr firstRow="1" bandRow="1">
                <a:noFill/>
                <a:tableStyleId>{6AD29252-4C0D-450E-A3B7-784B517F1B4E}</a:tableStyleId>
              </a:tblPr>
              <a:tblGrid>
                <a:gridCol w="61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7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RN07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b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Os usuários (alunos) para realizarem um pagamento dentro do sistema deverão utilizar o hardware fornecido (Arduíno + Sensor RFID + Cartões).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19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RN08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As formas de pagamento dentro do sistema serão feitas a vista com desconto de 5%, a prazo (para 7 dias ou parcelado em até 6x com a inclusão de juros de 3% a semana, a partir de 4 parcelas), empréstimo (em até 24x com inclusão de juros) e cheque especial (com débito de juros a cada semana que permanecer negativo).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5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RN10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As compras serão feitas por meio de interface de e-commerce.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1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RN14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O sistema possuirá uma casa de leilão, onde os usuários (alunos) poderão colocar seus produtos que não serão mais necessários a venda.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9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RN19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Haverão vários tipos de atividades pré-cadastradas, onde as mesmas terão um valor máximos e mínimos de créditos para o administrador (professor) acrescentar para o usuário(aluno).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Requisitos Não-Funcionais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458575" y="1094000"/>
          <a:ext cx="8365800" cy="2403525"/>
        </p:xfrm>
        <a:graphic>
          <a:graphicData uri="http://schemas.openxmlformats.org/drawingml/2006/table">
            <a:tbl>
              <a:tblPr firstRow="1" bandRow="1">
                <a:noFill/>
                <a:tableStyleId>{6AD29252-4C0D-450E-A3B7-784B517F1B4E}</a:tableStyleId>
              </a:tblPr>
              <a:tblGrid>
                <a:gridCol w="73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RNF01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500" b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 sistema web e arduíno deverão ser integrados.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RNF04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 sistema só funcionará com conexão à internet.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4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RNF05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interface será desenvolvida com base na interação humano-computador voltada para crianças.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RNF08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 sistema web funcionará em desktop e tablet.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RNF10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 sistema será desenvolvido em HTML,CSS,ASP.net, framework Bootstrap e Material Design Light, MySQL.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RNF11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Quânttico irá dar treinamento a todos os usuários do sistema.</a:t>
                      </a:r>
                    </a:p>
                  </a:txBody>
                  <a:tcPr marL="73025" marR="73025" marT="0" marB="0" anchor="ctr">
                    <a:lnL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9DA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55125" y="1759125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6000" dirty="0" err="1"/>
              <a:t>Wireframe</a:t>
            </a:r>
            <a:endParaRPr lang="pt-BR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68" y="322346"/>
            <a:ext cx="7501534" cy="4320000"/>
          </a:xfrm>
          <a:prstGeom prst="rect">
            <a:avLst/>
          </a:prstGeom>
        </p:spPr>
      </p:pic>
      <p:sp>
        <p:nvSpPr>
          <p:cNvPr id="3" name="Shape 200"/>
          <p:cNvSpPr txBox="1">
            <a:spLocks/>
          </p:cNvSpPr>
          <p:nvPr/>
        </p:nvSpPr>
        <p:spPr>
          <a:xfrm rot="16200000">
            <a:off x="-4120096" y="233263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pt-BR" sz="5400" dirty="0" err="1" smtClean="0"/>
              <a:t>Login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720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 descr="Inicio ADM Quanttic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107" y="337178"/>
            <a:ext cx="360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 descr="Inicio ADM mast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352" y="337178"/>
            <a:ext cx="360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 descr="Inicio professo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7107" y="2802890"/>
            <a:ext cx="360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 descr="Inicio aluno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9352" y="2802890"/>
            <a:ext cx="360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00"/>
          <p:cNvSpPr txBox="1">
            <a:spLocks/>
          </p:cNvSpPr>
          <p:nvPr/>
        </p:nvSpPr>
        <p:spPr>
          <a:xfrm rot="16200000">
            <a:off x="-3956400" y="2474926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pt-BR" sz="5400" dirty="0" smtClean="0"/>
              <a:t>Tela Inicial</a:t>
            </a:r>
            <a:endParaRPr lang="pt-BR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36" y="598181"/>
            <a:ext cx="6858473" cy="4007273"/>
          </a:xfrm>
          <a:prstGeom prst="rect">
            <a:avLst/>
          </a:prstGeom>
        </p:spPr>
      </p:pic>
      <p:sp>
        <p:nvSpPr>
          <p:cNvPr id="5" name="Shape 200"/>
          <p:cNvSpPr txBox="1">
            <a:spLocks/>
          </p:cNvSpPr>
          <p:nvPr/>
        </p:nvSpPr>
        <p:spPr>
          <a:xfrm rot="16200000">
            <a:off x="-3956400" y="2435567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pt-BR" sz="5400" dirty="0" smtClean="0"/>
              <a:t>Aluno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32108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155" y="296621"/>
            <a:ext cx="6418875" cy="4355411"/>
          </a:xfrm>
          <a:prstGeom prst="rect">
            <a:avLst/>
          </a:prstGeom>
        </p:spPr>
      </p:pic>
      <p:sp>
        <p:nvSpPr>
          <p:cNvPr id="7" name="Shape 200"/>
          <p:cNvSpPr txBox="1">
            <a:spLocks/>
          </p:cNvSpPr>
          <p:nvPr/>
        </p:nvSpPr>
        <p:spPr>
          <a:xfrm rot="16200000">
            <a:off x="-3969100" y="233977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pt-BR" sz="4800" dirty="0" smtClean="0"/>
              <a:t>Menu</a:t>
            </a:r>
            <a:endParaRPr lang="pt-B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smtClean="0"/>
              <a:t>Equipe </a:t>
            </a:r>
            <a:r>
              <a:rPr lang="pt-BR" dirty="0" err="1" smtClean="0"/>
              <a:t>Quânttico</a:t>
            </a:r>
            <a:endParaRPr lang="pt-BR" dirty="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Caroline Marcondes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Leticia Godoy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Welder Castilho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238125"/>
            <a:ext cx="7189787" cy="4667250"/>
          </a:xfrm>
          <a:prstGeom prst="rect">
            <a:avLst/>
          </a:prstGeom>
        </p:spPr>
      </p:pic>
      <p:sp>
        <p:nvSpPr>
          <p:cNvPr id="3" name="Shape 200"/>
          <p:cNvSpPr txBox="1">
            <a:spLocks/>
          </p:cNvSpPr>
          <p:nvPr/>
        </p:nvSpPr>
        <p:spPr>
          <a:xfrm rot="16200000">
            <a:off x="-3956400" y="23218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pt-BR" sz="4800" dirty="0" smtClean="0"/>
              <a:t>E-commerce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9825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13" y="492124"/>
            <a:ext cx="7135813" cy="4181476"/>
          </a:xfrm>
          <a:prstGeom prst="rect">
            <a:avLst/>
          </a:prstGeom>
        </p:spPr>
      </p:pic>
      <p:sp>
        <p:nvSpPr>
          <p:cNvPr id="4" name="Shape 200"/>
          <p:cNvSpPr txBox="1">
            <a:spLocks/>
          </p:cNvSpPr>
          <p:nvPr/>
        </p:nvSpPr>
        <p:spPr>
          <a:xfrm rot="16200000">
            <a:off x="-3956400" y="23218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pt-BR" sz="4800" dirty="0" smtClean="0"/>
              <a:t>Leilão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4513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00"/>
          <p:cNvSpPr txBox="1">
            <a:spLocks/>
          </p:cNvSpPr>
          <p:nvPr/>
        </p:nvSpPr>
        <p:spPr>
          <a:xfrm rot="16200000">
            <a:off x="-3956400" y="23218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pt-BR" sz="4800" dirty="0" smtClean="0"/>
              <a:t>Caixa - </a:t>
            </a:r>
            <a:r>
              <a:rPr lang="pt-BR" sz="3600" dirty="0" smtClean="0"/>
              <a:t>Professor</a:t>
            </a:r>
            <a:endParaRPr lang="pt-BR" sz="4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1" y="238125"/>
            <a:ext cx="3644900" cy="221725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763537"/>
            <a:ext cx="3604403" cy="196458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31" y="238125"/>
            <a:ext cx="3649997" cy="221725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31" y="2763538"/>
            <a:ext cx="3649997" cy="199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Componentes </a:t>
            </a:r>
            <a:r>
              <a:rPr lang="pt-BR" dirty="0" smtClean="0"/>
              <a:t>- Botão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6070600" y="1658937"/>
            <a:ext cx="2997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/>
              <a:t>Botões com animações: ao posicionar o cursor do mouse em cima, ele acenderá em uma cor mas clara para indicar onde o usuário estará clicando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2050" name="Picture 2" descr="botõ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1658937"/>
            <a:ext cx="534352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Componentes </a:t>
            </a:r>
            <a:r>
              <a:rPr lang="pt-BR" dirty="0" smtClean="0"/>
              <a:t>- Diálogos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5969000" y="1460500"/>
            <a:ext cx="2971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Caixa de diálogos: </a:t>
            </a:r>
            <a:r>
              <a:rPr lang="pt-BR" dirty="0"/>
              <a:t>apresentação de erros ou avisos durante o tempo em que o usuário estiver utilizando o sistema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6146" name="Picture 2" descr="dialo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017800"/>
            <a:ext cx="538162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de dialo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82" y="2398487"/>
            <a:ext cx="5372100" cy="234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89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Componentes </a:t>
            </a:r>
            <a:r>
              <a:rPr lang="pt-BR" dirty="0" smtClean="0"/>
              <a:t>- Menu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5905500" y="1460500"/>
            <a:ext cx="3035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/>
              <a:t>Menu: </a:t>
            </a:r>
            <a:r>
              <a:rPr lang="pt-BR" dirty="0" err="1" smtClean="0"/>
              <a:t>Dropdown</a:t>
            </a:r>
            <a:r>
              <a:rPr lang="pt-BR" dirty="0" smtClean="0"/>
              <a:t> </a:t>
            </a:r>
            <a:r>
              <a:rPr lang="pt-BR" dirty="0"/>
              <a:t>alinhado a parte superior esquerda, dando uma forma dinâmica de o usuário transitar dentro do sistema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8194" name="Picture 2" descr="men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99" y="1017800"/>
            <a:ext cx="4927957" cy="127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ode men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8" y="2293257"/>
            <a:ext cx="4908908" cy="256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6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Componentes </a:t>
            </a:r>
            <a:r>
              <a:rPr lang="pt-BR" dirty="0" smtClean="0"/>
              <a:t>– </a:t>
            </a:r>
            <a:r>
              <a:rPr lang="pt-BR" dirty="0" err="1" smtClean="0"/>
              <a:t>Snack</a:t>
            </a:r>
            <a:r>
              <a:rPr lang="pt-BR" dirty="0" smtClean="0"/>
              <a:t> Bar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5880100" y="1460500"/>
            <a:ext cx="30607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/>
              <a:t>Avisar ações:  diversas ações realizadas dentro do sistema, como por exemplo, quando um item for adicionado ao carrinho de compras, quando uma operação for realizada com sucesso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1266" name="Picture 2" descr="snackb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017800"/>
            <a:ext cx="5381625" cy="366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22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14300" y="1814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MER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066800"/>
            <a:ext cx="9029700" cy="384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311700" y="1817885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dirty="0"/>
              <a:t>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Obrigado!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Objetivo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550" y="2503599"/>
            <a:ext cx="3586899" cy="20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 objetivo do projeto é ensinar crianças no ambiente escolar a terem noções econômicas e de administração de dinheiro, além de auxiliar no aprendizado das funções básicas de matemática.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Abrangência do Projeto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Validação:  O projeto será validado em uma escola particular na situada na cidade de Guaratinguetá.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Após validação: escolas públicas e particulares.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Público-Alvo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Relatório Técnico Final do Projeto Piloto Programa Educação Financeira nas Escolas.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Ações próximas à realidade para 7º e 8º anos do Ensino Fundamental II.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Money Tycoon - inicialmente 7º ano (11 e 12 anos).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Levantamento de Similares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Quatro similares: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	Jogo da Vida;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	Banco Imobiliário;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	CashFlow; e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	Leãozinho.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Resumo dos Usuários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600" y="1129512"/>
            <a:ext cx="1895325" cy="18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100" y="1129512"/>
            <a:ext cx="1177624" cy="18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8775" y="1354074"/>
            <a:ext cx="1530432" cy="14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638425" y="2991475"/>
            <a:ext cx="1378500" cy="9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Administrador Quânttico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772025" y="2991475"/>
            <a:ext cx="1378500" cy="9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/>
              <a:t>Administrador Master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677025" y="2991475"/>
            <a:ext cx="1378500" cy="9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/>
              <a:t>Administrador Professor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6582025" y="2991475"/>
            <a:ext cx="1378500" cy="9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/>
              <a:t>Aluno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475" y="1129512"/>
            <a:ext cx="1260392" cy="18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Caso de uso - Quânttico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l="24238" t="42861" r="8340" b="20728"/>
          <a:stretch/>
        </p:blipFill>
        <p:spPr>
          <a:xfrm>
            <a:off x="0" y="1608149"/>
            <a:ext cx="9144000" cy="277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Caso de uso - Adm Master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" t="16477" r="4013" b="24986"/>
          <a:stretch/>
        </p:blipFill>
        <p:spPr>
          <a:xfrm>
            <a:off x="178422" y="1170878"/>
            <a:ext cx="8534190" cy="32227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584</Words>
  <Application>Microsoft Office PowerPoint</Application>
  <PresentationFormat>Apresentação na tela (16:9)</PresentationFormat>
  <Paragraphs>84</Paragraphs>
  <Slides>29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Roboto</vt:lpstr>
      <vt:lpstr>Courier New</vt:lpstr>
      <vt:lpstr>geometric</vt:lpstr>
      <vt:lpstr>Money  Tycoon</vt:lpstr>
      <vt:lpstr>Equipe Quânttico</vt:lpstr>
      <vt:lpstr>Objetivo</vt:lpstr>
      <vt:lpstr>Abrangência do Projeto</vt:lpstr>
      <vt:lpstr>Público-Alvo</vt:lpstr>
      <vt:lpstr>Levantamento de Similares</vt:lpstr>
      <vt:lpstr>Resumo dos Usuários</vt:lpstr>
      <vt:lpstr>Caso de uso - Quânttico</vt:lpstr>
      <vt:lpstr>Caso de uso - Adm Master</vt:lpstr>
      <vt:lpstr>Caso de uso - Adm Professor</vt:lpstr>
      <vt:lpstr>Caso de Uso - Aluno</vt:lpstr>
      <vt:lpstr>Regras de Negócio - Aquisição do Sistemas</vt:lpstr>
      <vt:lpstr>Regras de Negócio - Funcionamento do Sistemas</vt:lpstr>
      <vt:lpstr>Requisitos Não-Funcionais</vt:lpstr>
      <vt:lpstr>Wireframe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Componentes - Botão</vt:lpstr>
      <vt:lpstr>Componentes - Diálogos</vt:lpstr>
      <vt:lpstr>Componentes - Menu</vt:lpstr>
      <vt:lpstr>Componentes – Snack Bar</vt:lpstr>
      <vt:lpstr>MER</vt:lpstr>
      <vt:lpstr>HTML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 Tycoon</dc:title>
  <dc:creator>Caroline Palma</dc:creator>
  <cp:lastModifiedBy>Caroline Palma</cp:lastModifiedBy>
  <cp:revision>22</cp:revision>
  <dcterms:modified xsi:type="dcterms:W3CDTF">2017-04-06T22:35:58Z</dcterms:modified>
</cp:coreProperties>
</file>