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1pPr>
    <a:lvl2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2pPr>
    <a:lvl3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3pPr>
    <a:lvl4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4pPr>
    <a:lvl5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5pPr>
    <a:lvl6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6pPr>
    <a:lvl7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7pPr>
    <a:lvl8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8pPr>
    <a:lvl9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Helvetica Neue"/>
          <a:ea typeface="Helvetica Neue"/>
          <a:cs typeface="Helvetica Neue"/>
        </a:font>
        <a:srgbClr val="71787F"/>
      </a:tcTxStyle>
      <a:tcStyle>
        <a:tcBdr>
          <a:left>
            <a:ln w="9525" cap="flat">
              <a:solidFill>
                <a:srgbClr val="A8B3BD"/>
              </a:solidFill>
              <a:custDash>
                <a:ds d="600000" sp="600000"/>
              </a:custDash>
              <a:miter lim="400000"/>
            </a:ln>
          </a:left>
          <a:right>
            <a:ln w="9525" cap="flat">
              <a:solidFill>
                <a:srgbClr val="A8B3BD"/>
              </a:solidFill>
              <a:custDash>
                <a:ds d="600000" sp="600000"/>
              </a:custDash>
              <a:miter lim="400000"/>
            </a:ln>
          </a:right>
          <a:top>
            <a:ln w="9525" cap="flat">
              <a:solidFill>
                <a:srgbClr val="A8B3BD"/>
              </a:solidFill>
              <a:custDash>
                <a:ds d="600000" sp="600000"/>
              </a:custDash>
              <a:miter lim="400000"/>
            </a:ln>
          </a:top>
          <a:bottom>
            <a:ln w="9525" cap="flat">
              <a:solidFill>
                <a:srgbClr val="A8B3BD"/>
              </a:solidFill>
              <a:custDash>
                <a:ds d="600000" sp="600000"/>
              </a:custDash>
              <a:miter lim="400000"/>
            </a:ln>
          </a:bottom>
          <a:insideH>
            <a:ln w="9525" cap="flat">
              <a:solidFill>
                <a:srgbClr val="A8B3BD"/>
              </a:solidFill>
              <a:custDash>
                <a:ds d="600000" sp="600000"/>
              </a:custDash>
              <a:miter lim="400000"/>
            </a:ln>
          </a:insideH>
          <a:insideV>
            <a:ln w="9525" cap="flat">
              <a:solidFill>
                <a:srgbClr val="A8B3BD"/>
              </a:solidFill>
              <a:custDash>
                <a:ds d="600000" sp="600000"/>
              </a:custDash>
              <a:miter lim="400000"/>
            </a:ln>
          </a:insideV>
        </a:tcBdr>
        <a:fill>
          <a:noFill/>
        </a:fill>
      </a:tcStyle>
    </a:wholeTbl>
    <a:band2H>
      <a:tcTxStyle b="def" i="def"/>
      <a:tcStyle>
        <a:tcBdr/>
        <a:fill>
          <a:solidFill>
            <a:srgbClr val="AFAFAF">
              <a:alpha val="20000"/>
            </a:srgbClr>
          </a:solidFill>
        </a:fill>
      </a:tcStyle>
    </a:band2H>
    <a:firstCol>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Col>
    <a:lastRow>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lastRow>
    <a:firstRow>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ph type="sldImg"/>
          </p:nvPr>
        </p:nvSpPr>
        <p:spPr>
          <a:xfrm>
            <a:off x="1143000" y="685800"/>
            <a:ext cx="4572000" cy="3429000"/>
          </a:xfrm>
          <a:prstGeom prst="rect">
            <a:avLst/>
          </a:prstGeom>
        </p:spPr>
        <p:txBody>
          <a:bodyPr/>
          <a:lstStyle/>
          <a:p>
            <a:pPr/>
          </a:p>
        </p:txBody>
      </p:sp>
      <p:sp>
        <p:nvSpPr>
          <p:cNvPr id="407" name="Shape 4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This is a talk I gave as a guest lecture at a software testing class at Pitt; updated to include a new case study.</a:t>
            </a:r>
          </a:p>
          <a:p>
            <a:pPr/>
          </a:p>
          <a:p>
            <a:pPr/>
            <a:r>
              <a:t>What languages are people coming from?</a:t>
            </a:r>
          </a:p>
          <a:p>
            <a:pPr/>
            <a:r>
              <a:t>How long have people used Rust?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a:p>
        </p:txBody>
      </p:sp>
      <p:sp>
        <p:nvSpPr>
          <p:cNvPr id="469" name="Shape 469"/>
          <p:cNvSpPr/>
          <p:nvPr>
            <p:ph type="body" sz="quarter" idx="1"/>
          </p:nvPr>
        </p:nvSpPr>
        <p:spPr>
          <a:prstGeom prst="rect">
            <a:avLst/>
          </a:prstGeom>
        </p:spPr>
        <p:txBody>
          <a:bodyPr/>
          <a:lstStyle/>
          <a:p>
            <a:pPr/>
            <a:r>
              <a:t>This is one way of describing the ownership system.</a:t>
            </a:r>
          </a:p>
          <a:p>
            <a:pPr/>
            <a:r>
              <a:t>When you allocate memory on the heap (new instances), gotta clean it 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One of the largest sources of bugs in programming in general. In languages like C where you have to manually manage your memory, dealing with shared mutable state can manifest itself in these ways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sldImg"/>
          </p:nvPr>
        </p:nvSpPr>
        <p:spPr>
          <a:prstGeom prst="rect">
            <a:avLst/>
          </a:prstGeom>
        </p:spPr>
        <p:txBody>
          <a:bodyPr/>
          <a:lstStyle/>
          <a:p>
            <a:pPr/>
          </a:p>
        </p:txBody>
      </p:sp>
      <p:sp>
        <p:nvSpPr>
          <p:cNvPr id="479" name="Shape 479"/>
          <p:cNvSpPr/>
          <p:nvPr>
            <p:ph type="body" sz="quarter" idx="1"/>
          </p:nvPr>
        </p:nvSpPr>
        <p:spPr>
          <a:prstGeom prst="rect">
            <a:avLst/>
          </a:prstGeom>
        </p:spPr>
        <p:txBody>
          <a:bodyPr/>
          <a:lstStyle/>
          <a:p>
            <a:pPr/>
            <a:r>
              <a:t>x is in scope from where it's declared to the end of main, y is in scope until the end of the if block.</a:t>
            </a:r>
          </a:p>
          <a:p>
            <a:pPr/>
          </a:p>
          <a:p>
            <a:pPr/>
            <a:r>
              <a:t>When x and y go out of scope, Rust automatically frees the memory.</a:t>
            </a:r>
          </a:p>
          <a:p>
            <a:pPr/>
          </a:p>
          <a:p>
            <a:pPr/>
            <a:r>
              <a:t>What about calling functions with arguments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sldImg"/>
          </p:nvPr>
        </p:nvSpPr>
        <p:spPr>
          <a:prstGeom prst="rect">
            <a:avLst/>
          </a:prstGeom>
        </p:spPr>
        <p:txBody>
          <a:bodyPr/>
          <a:lstStyle/>
          <a:p>
            <a:pPr/>
          </a:p>
        </p:txBody>
      </p:sp>
      <p:sp>
        <p:nvSpPr>
          <p:cNvPr id="488" name="Shape 488"/>
          <p:cNvSpPr/>
          <p:nvPr>
            <p:ph type="body" sz="quarter" idx="1"/>
          </p:nvPr>
        </p:nvSpPr>
        <p:spPr>
          <a:prstGeom prst="rect">
            <a:avLst/>
          </a:prstGeom>
        </p:spPr>
        <p:txBody>
          <a:bodyPr/>
          <a:lstStyle/>
          <a:p>
            <a:pPr/>
            <a:r>
              <a:t>This is annoying and unexpected when people pick up Rust.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p>
            <a:pPr/>
            <a:r>
              <a:t>Difference: ampersand at caller and callee indicates borrow</a:t>
            </a:r>
          </a:p>
          <a:p>
            <a:pPr/>
            <a:r>
              <a:t>whatevs returns thing, does not clean it up</a:t>
            </a:r>
          </a:p>
          <a:p>
            <a:pPr/>
            <a:r>
              <a:t>main is still the owner and does clean up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r>
              <a:t>Borrows are immutable by default too. If instead of printing, we want to change thing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Img"/>
          </p:nvPr>
        </p:nvSpPr>
        <p:spPr>
          <a:prstGeom prst="rect">
            <a:avLst/>
          </a:prstGeom>
        </p:spPr>
        <p:txBody>
          <a:bodyPr/>
          <a:lstStyle/>
          <a:p>
            <a:pPr/>
          </a:p>
        </p:txBody>
      </p:sp>
      <p:sp>
        <p:nvSpPr>
          <p:cNvPr id="505" name="Shape 505"/>
          <p:cNvSpPr/>
          <p:nvPr>
            <p:ph type="body" sz="quarter" idx="1"/>
          </p:nvPr>
        </p:nvSpPr>
        <p:spPr>
          <a:prstGeom prst="rect">
            <a:avLst/>
          </a:prstGeom>
        </p:spPr>
        <p:txBody>
          <a:bodyPr/>
          <a:lstStyle/>
          <a:p>
            <a:pPr/>
            <a:r>
              <a:t>so we can tell by looking at the signature which functions are going to change what.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What is this code doing?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a:p>
        </p:txBody>
      </p:sp>
      <p:sp>
        <p:nvSpPr>
          <p:cNvPr id="527" name="Shape 527"/>
          <p:cNvSpPr/>
          <p:nvPr>
            <p:ph type="body" sz="quarter" idx="1"/>
          </p:nvPr>
        </p:nvSpPr>
        <p:spPr>
          <a:prstGeom prst="rect">
            <a:avLst/>
          </a:prstGeom>
        </p:spPr>
        <p:txBody>
          <a:bodyPr/>
          <a:lstStyle/>
          <a:p>
            <a:pPr/>
            <a:r>
              <a:t>Why is this important?</a:t>
            </a:r>
          </a:p>
          <a:p>
            <a:pPr marL="268653" indent="-268653">
              <a:buSzPct val="75000"/>
              <a:buChar char="-"/>
            </a:pPr>
            <a:r>
              <a:t>what affects the cost of fixing a bug</a:t>
            </a:r>
          </a:p>
          <a:p>
            <a:pPr marL="268653" indent="-268653">
              <a:buSzPct val="75000"/>
              <a:buChar char="-"/>
            </a:pPr>
            <a:r>
              <a:t>what if these checks happened at runtime instead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sldImg"/>
          </p:nvPr>
        </p:nvSpPr>
        <p:spPr>
          <a:prstGeom prst="rect">
            <a:avLst/>
          </a:prstGeom>
        </p:spPr>
        <p:txBody>
          <a:bodyPr/>
          <a:lstStyle/>
          <a:p>
            <a:pPr/>
          </a:p>
        </p:txBody>
      </p:sp>
      <p:sp>
        <p:nvSpPr>
          <p:cNvPr id="531" name="Shape 531"/>
          <p:cNvSpPr/>
          <p:nvPr>
            <p:ph type="body" sz="quarter" idx="1"/>
          </p:nvPr>
        </p:nvSpPr>
        <p:spPr>
          <a:prstGeom prst="rect">
            <a:avLst/>
          </a:prstGeom>
        </p:spPr>
        <p:txBody>
          <a:bodyPr/>
          <a:lstStyle/>
          <a:p>
            <a:pPr/>
            <a:r>
              <a:t>Is Rust a silver bullet?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Our agenda for this evening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Shape 534"/>
          <p:cNvSpPr/>
          <p:nvPr>
            <p:ph type="sldImg"/>
          </p:nvPr>
        </p:nvSpPr>
        <p:spPr>
          <a:prstGeom prst="rect">
            <a:avLst/>
          </a:prstGeom>
        </p:spPr>
        <p:txBody>
          <a:bodyPr/>
          <a:lstStyle/>
          <a:p>
            <a:pPr/>
          </a:p>
        </p:txBody>
      </p:sp>
      <p:sp>
        <p:nvSpPr>
          <p:cNvPr id="535" name="Shape 535"/>
          <p:cNvSpPr/>
          <p:nvPr>
            <p:ph type="body" sz="quarter" idx="1"/>
          </p:nvPr>
        </p:nvSpPr>
        <p:spPr>
          <a:prstGeom prst="rect">
            <a:avLst/>
          </a:prstGeom>
        </p:spPr>
        <p:txBody>
          <a:bodyPr/>
          <a:lstStyle/>
          <a:p>
            <a:pPr/>
            <a:r>
              <a:t>i kinda lied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ph type="sldImg"/>
          </p:nvPr>
        </p:nvSpPr>
        <p:spPr>
          <a:prstGeom prst="rect">
            <a:avLst/>
          </a:prstGeom>
        </p:spPr>
        <p:txBody>
          <a:bodyPr/>
          <a:lstStyle/>
          <a:p>
            <a:pPr/>
          </a:p>
        </p:txBody>
      </p:sp>
      <p:sp>
        <p:nvSpPr>
          <p:cNvPr id="540" name="Shape 540"/>
          <p:cNvSpPr/>
          <p:nvPr>
            <p:ph type="body" sz="quarter" idx="1"/>
          </p:nvPr>
        </p:nvSpPr>
        <p:spPr>
          <a:prstGeom prst="rect">
            <a:avLst/>
          </a:prstGeom>
        </p:spPr>
        <p:txBody>
          <a:bodyPr/>
          <a:lstStyle/>
          <a:p>
            <a:pPr/>
            <a:r>
              <a:t>Lets you opt out of the compiler’s checks. A way to say “I, the human, have checked this code and found it to uphold the restrictions of safety, so you, the compiler, should let me run whatever is in 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Shape 544"/>
          <p:cNvSpPr/>
          <p:nvPr>
            <p:ph type="sldImg"/>
          </p:nvPr>
        </p:nvSpPr>
        <p:spPr>
          <a:prstGeom prst="rect">
            <a:avLst/>
          </a:prstGeom>
        </p:spPr>
        <p:txBody>
          <a:bodyPr/>
          <a:lstStyle/>
          <a:p>
            <a:pPr/>
          </a:p>
        </p:txBody>
      </p:sp>
      <p:sp>
        <p:nvSpPr>
          <p:cNvPr id="545" name="Shape 545"/>
          <p:cNvSpPr/>
          <p:nvPr>
            <p:ph type="body" sz="quarter" idx="1"/>
          </p:nvPr>
        </p:nvSpPr>
        <p:spPr>
          <a:prstGeom prst="rect">
            <a:avLst/>
          </a:prstGeom>
        </p:spPr>
        <p:txBody>
          <a:bodyPr/>
          <a:lstStyle/>
          <a:p>
            <a:pPr/>
            <a:r>
              <a:t>What’s a big kind of bug that is still possible in Rust?</a:t>
            </a:r>
          </a:p>
          <a:p>
            <a:pPr/>
            <a:r>
              <a:t>Hint: Would you still need to test Rust code?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sldImg"/>
          </p:nvPr>
        </p:nvSpPr>
        <p:spPr>
          <a:prstGeom prst="rect">
            <a:avLst/>
          </a:prstGeom>
        </p:spPr>
        <p:txBody>
          <a:bodyPr/>
          <a:lstStyle/>
          <a:p>
            <a:pPr/>
          </a:p>
        </p:txBody>
      </p:sp>
      <p:sp>
        <p:nvSpPr>
          <p:cNvPr id="549" name="Shape 549"/>
          <p:cNvSpPr/>
          <p:nvPr>
            <p:ph type="body" sz="quarter" idx="1"/>
          </p:nvPr>
        </p:nvSpPr>
        <p:spPr>
          <a:prstGeom prst="rect">
            <a:avLst/>
          </a:prstGeom>
        </p:spPr>
        <p:txBody>
          <a:bodyPr/>
          <a:lstStyle/>
          <a:p>
            <a:pPr/>
            <a:r>
              <a:t>A compiler is never going to be able to check that you’re doing the thing that you want to be doing.</a:t>
            </a:r>
          </a:p>
          <a:p>
            <a:pPr/>
          </a:p>
          <a:p>
            <a:pPr/>
            <a:r>
              <a:t>You still need tests, you still need fuzzing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lvl1pPr marL="268653" indent="-268653">
              <a:buSzPct val="75000"/>
              <a:buChar char="-"/>
            </a:lvl1pPr>
          </a:lstStyle>
          <a:p>
            <a:pPr/>
            <a:r>
              <a:t>Not idiomatic 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You can write crappy code in any language.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sldImg"/>
          </p:nvPr>
        </p:nvSpPr>
        <p:spPr>
          <a:prstGeom prst="rect">
            <a:avLst/>
          </a:prstGeom>
        </p:spPr>
        <p:txBody>
          <a:bodyPr/>
          <a:lstStyle/>
          <a:p>
            <a:pPr/>
          </a:p>
        </p:txBody>
      </p:sp>
      <p:sp>
        <p:nvSpPr>
          <p:cNvPr id="579" name="Shape 579"/>
          <p:cNvSpPr/>
          <p:nvPr>
            <p:ph type="body" sz="quarter" idx="1"/>
          </p:nvPr>
        </p:nvSpPr>
        <p:spPr>
          <a:prstGeom prst="rect">
            <a:avLst/>
          </a:prstGeom>
        </p:spPr>
        <p:txBody>
          <a:bodyPr/>
          <a:lstStyle/>
          <a:p>
            <a:pPr/>
            <a:r>
              <a:t>Does Rust make it less likely that you’ll write bad code?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 name="Shape 582"/>
          <p:cNvSpPr/>
          <p:nvPr>
            <p:ph type="sldImg"/>
          </p:nvPr>
        </p:nvSpPr>
        <p:spPr>
          <a:prstGeom prst="rect">
            <a:avLst/>
          </a:prstGeom>
        </p:spPr>
        <p:txBody>
          <a:bodyPr/>
          <a:lstStyle/>
          <a:p>
            <a:pPr/>
          </a:p>
        </p:txBody>
      </p:sp>
      <p:sp>
        <p:nvSpPr>
          <p:cNvPr id="583" name="Shape 583"/>
          <p:cNvSpPr/>
          <p:nvPr>
            <p:ph type="body" sz="quarter" idx="1"/>
          </p:nvPr>
        </p:nvSpPr>
        <p:spPr>
          <a:prstGeom prst="rect">
            <a:avLst/>
          </a:prstGeom>
        </p:spPr>
        <p:txBody>
          <a:bodyPr/>
          <a:lstStyle/>
          <a:p>
            <a:pPr/>
            <a:r>
              <a:t>Verifying a signature of a handshake for a secure connection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sldImg"/>
          </p:nvPr>
        </p:nvSpPr>
        <p:spPr>
          <a:prstGeom prst="rect">
            <a:avLst/>
          </a:prstGeom>
        </p:spPr>
        <p:txBody>
          <a:bodyPr/>
          <a:lstStyle/>
          <a:p>
            <a:pPr/>
          </a:p>
        </p:txBody>
      </p:sp>
      <p:sp>
        <p:nvSpPr>
          <p:cNvPr id="587" name="Shape 587"/>
          <p:cNvSpPr/>
          <p:nvPr>
            <p:ph type="body" sz="quarter" idx="1"/>
          </p:nvPr>
        </p:nvSpPr>
        <p:spPr>
          <a:prstGeom prst="rect">
            <a:avLst/>
          </a:prstGeom>
        </p:spPr>
        <p:txBody>
          <a:bodyPr/>
          <a:lstStyle/>
          <a:p>
            <a:pPr/>
            <a:r>
              <a:t>If something isn’t right, we need to set `err` and THEN goto fail. </a:t>
            </a:r>
          </a:p>
          <a:p>
            <a:pPr/>
            <a:r>
              <a:t>Skipping some of these checks means invalid things might get through WITHOUT getting the value in `err` that they should have, and will look like success.</a:t>
            </a:r>
          </a:p>
          <a:p>
            <a:pPr marL="268653" indent="-268653">
              <a:buSzPct val="75000"/>
              <a:buChar char="-"/>
            </a:pPr>
            <a:r>
              <a:t>bad alignment</a:t>
            </a:r>
          </a:p>
          <a:p>
            <a:pPr marL="268653" indent="-268653">
              <a:buSzPct val="75000"/>
              <a:buChar char="-"/>
            </a:pPr>
            <a:r>
              <a:t>no curly braces</a:t>
            </a:r>
          </a:p>
          <a:p>
            <a:pPr marL="268653" indent="-268653">
              <a:buSzPct val="75000"/>
              <a:buChar char="-"/>
            </a:pPr>
            <a:r>
              <a:t>`goto` makes it hard to follow code</a:t>
            </a:r>
          </a:p>
          <a:p>
            <a:pPr marL="268653" indent="-268653">
              <a:buSzPct val="75000"/>
              <a:buChar char="-"/>
            </a:pPr>
            <a:r>
              <a:t>dead code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sldImg"/>
          </p:nvPr>
        </p:nvSpPr>
        <p:spPr>
          <a:prstGeom prst="rect">
            <a:avLst/>
          </a:prstGeom>
        </p:spPr>
        <p:txBody>
          <a:bodyPr/>
          <a:lstStyle/>
          <a:p>
            <a:pPr/>
          </a:p>
        </p:txBody>
      </p:sp>
      <p:sp>
        <p:nvSpPr>
          <p:cNvPr id="594" name="Shape 594"/>
          <p:cNvSpPr/>
          <p:nvPr>
            <p:ph type="body" sz="quarter" idx="1"/>
          </p:nvPr>
        </p:nvSpPr>
        <p:spPr>
          <a:prstGeom prst="rect">
            <a:avLst/>
          </a:prstGeom>
        </p:spPr>
        <p:txBody>
          <a:bodyPr/>
          <a:lstStyle/>
          <a:p>
            <a:pPr/>
            <a:r>
              <a:t>This is my best attempt at reproducing goto fail in Rust; kinda cheating with bad indenting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There are a lot of features that Rust has that have caught bugs that I personally was about to write into my code. Part of why I'm interested in Rust is I'm swinging away from Ruby— tired of getting undefined method on nil!</a:t>
            </a:r>
          </a:p>
          <a:p>
            <a:pPr/>
          </a:p>
          <a:p>
            <a:pPr/>
            <a:r>
              <a:t>We're going to concentrate on these first three for tonight - 1st two quickly, more time on ownership.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a:pPr/>
          </a:p>
        </p:txBody>
      </p:sp>
      <p:sp>
        <p:nvSpPr>
          <p:cNvPr id="598" name="Shape 598"/>
          <p:cNvSpPr/>
          <p:nvPr>
            <p:ph type="body" sz="quarter" idx="1"/>
          </p:nvPr>
        </p:nvSpPr>
        <p:spPr>
          <a:prstGeom prst="rect">
            <a:avLst/>
          </a:prstGeom>
        </p:spPr>
        <p:txBody>
          <a:bodyPr/>
          <a:lstStyle/>
          <a:p>
            <a:pPr/>
            <a:r>
              <a:t>Rust's warnings are generally helpful, I've been keeping them turned on and I resolve warnings as I go to be able to see new ones as I introduce them to help me catch bugs.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a:r>
              <a:t>- mention bug where firefox team was considering which media parser to use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Allocate a buffer that is size + chunk_size big.</a:t>
            </a:r>
          </a:p>
          <a:p>
            <a:pPr/>
          </a:p>
          <a:p>
            <a:pPr/>
            <a:r>
              <a:t>Later code assumes that the buffer is at least size big.</a:t>
            </a:r>
          </a:p>
          <a:p>
            <a:pPr/>
          </a:p>
          <a:p>
            <a:pPr/>
            <a:r>
              <a:t>If size + chunk_size overflows, and thus wraps around, the buffer will be less than size and violate a variety of assumptions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9" name="Shape 619"/>
          <p:cNvSpPr/>
          <p:nvPr>
            <p:ph type="sldImg"/>
          </p:nvPr>
        </p:nvSpPr>
        <p:spPr>
          <a:prstGeom prst="rect">
            <a:avLst/>
          </a:prstGeom>
        </p:spPr>
        <p:txBody>
          <a:bodyPr/>
          <a:lstStyle/>
          <a:p>
            <a:pPr/>
          </a:p>
        </p:txBody>
      </p:sp>
      <p:sp>
        <p:nvSpPr>
          <p:cNvPr id="620" name="Shape 620"/>
          <p:cNvSpPr/>
          <p:nvPr>
            <p:ph type="body" sz="quarter" idx="1"/>
          </p:nvPr>
        </p:nvSpPr>
        <p:spPr>
          <a:prstGeom prst="rect">
            <a:avLst/>
          </a:prstGeom>
        </p:spPr>
        <p:txBody>
          <a:bodyPr/>
          <a:lstStyle/>
          <a:p>
            <a:pPr/>
            <a:r>
              <a:t>Fix #1: check for this overflow condition and disallow it</a:t>
            </a:r>
          </a:p>
          <a:p>
            <a:pPr/>
          </a:p>
          <a:p>
            <a:pPr/>
            <a:r>
              <a:t>But there's a problem. If you were reviewing this patch, with the threat of a security vulnerability being out there, would you see it?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hape 627"/>
          <p:cNvSpPr/>
          <p:nvPr>
            <p:ph type="sldImg"/>
          </p:nvPr>
        </p:nvSpPr>
        <p:spPr>
          <a:prstGeom prst="rect">
            <a:avLst/>
          </a:prstGeom>
        </p:spPr>
        <p:txBody>
          <a:bodyPr/>
          <a:lstStyle/>
          <a:p>
            <a:pPr/>
          </a:p>
        </p:txBody>
      </p:sp>
      <p:sp>
        <p:nvSpPr>
          <p:cNvPr id="628" name="Shape 628"/>
          <p:cNvSpPr/>
          <p:nvPr>
            <p:ph type="body" sz="quarter" idx="1"/>
          </p:nvPr>
        </p:nvSpPr>
        <p:spPr>
          <a:prstGeom prst="rect">
            <a:avLst/>
          </a:prstGeom>
        </p:spPr>
        <p:txBody>
          <a:bodyPr/>
          <a:lstStyle/>
          <a:p>
            <a:pPr/>
            <a:r>
              <a:t>C lets you do arithmetic operations on integers of different types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Shape 631"/>
          <p:cNvSpPr/>
          <p:nvPr>
            <p:ph type="sldImg"/>
          </p:nvPr>
        </p:nvSpPr>
        <p:spPr>
          <a:prstGeom prst="rect">
            <a:avLst/>
          </a:prstGeom>
        </p:spPr>
        <p:txBody>
          <a:bodyPr/>
          <a:lstStyle/>
          <a:p>
            <a:pPr/>
          </a:p>
        </p:txBody>
      </p:sp>
      <p:sp>
        <p:nvSpPr>
          <p:cNvPr id="632" name="Shape 632"/>
          <p:cNvSpPr/>
          <p:nvPr>
            <p:ph type="body" sz="quarter" idx="1"/>
          </p:nvPr>
        </p:nvSpPr>
        <p:spPr>
          <a:prstGeom prst="rect">
            <a:avLst/>
          </a:prstGeom>
        </p:spPr>
        <p:txBody>
          <a:bodyPr/>
          <a:lstStyle/>
          <a:p>
            <a:pPr/>
            <a:r>
              <a:t>If we try to translate this directly to Rust, even if there's lots of code in between the declarations and the use of these variables,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6" name="Shape 636"/>
          <p:cNvSpPr/>
          <p:nvPr>
            <p:ph type="sldImg"/>
          </p:nvPr>
        </p:nvSpPr>
        <p:spPr>
          <a:prstGeom prst="rect">
            <a:avLst/>
          </a:prstGeom>
        </p:spPr>
        <p:txBody>
          <a:bodyPr/>
          <a:lstStyle/>
          <a:p>
            <a:pPr/>
          </a:p>
        </p:txBody>
      </p:sp>
      <p:sp>
        <p:nvSpPr>
          <p:cNvPr id="637" name="Shape 637"/>
          <p:cNvSpPr/>
          <p:nvPr>
            <p:ph type="body" sz="quarter" idx="1"/>
          </p:nvPr>
        </p:nvSpPr>
        <p:spPr>
          <a:prstGeom prst="rect">
            <a:avLst/>
          </a:prstGeom>
        </p:spPr>
        <p:txBody>
          <a:bodyPr/>
          <a:lstStyle/>
          <a:p>
            <a:pPr/>
            <a:r>
              <a:t>when we try to compile and use this code, Rust will complain.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a:pPr/>
          </a:p>
        </p:txBody>
      </p:sp>
      <p:sp>
        <p:nvSpPr>
          <p:cNvPr id="641" name="Shape 641"/>
          <p:cNvSpPr/>
          <p:nvPr>
            <p:ph type="body" sz="quarter" idx="1"/>
          </p:nvPr>
        </p:nvSpPr>
        <p:spPr>
          <a:prstGeom prst="rect">
            <a:avLst/>
          </a:prstGeom>
        </p:spPr>
        <p:txBody>
          <a:bodyPr/>
          <a:lstStyle/>
          <a:p>
            <a:pPr/>
            <a:r>
              <a:t>casting as u32 is.. kinda weird, but the logic works out</a:t>
            </a:r>
          </a:p>
          <a:p>
            <a:pPr/>
            <a:r>
              <a:t>casting SIZE_MAX and size as u64 also works— gotta have overflow checks on.</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Shape 645"/>
          <p:cNvSpPr/>
          <p:nvPr>
            <p:ph type="sldImg"/>
          </p:nvPr>
        </p:nvSpPr>
        <p:spPr>
          <a:prstGeom prst="rect">
            <a:avLst/>
          </a:prstGeom>
        </p:spPr>
        <p:txBody>
          <a:bodyPr/>
          <a:lstStyle/>
          <a:p>
            <a:pPr/>
          </a:p>
        </p:txBody>
      </p:sp>
      <p:sp>
        <p:nvSpPr>
          <p:cNvPr id="646" name="Shape 646"/>
          <p:cNvSpPr/>
          <p:nvPr>
            <p:ph type="body" sz="quarter" idx="1"/>
          </p:nvPr>
        </p:nvSpPr>
        <p:spPr>
          <a:prstGeom prst="rect">
            <a:avLst/>
          </a:prstGeom>
        </p:spPr>
        <p:txBody>
          <a:bodyPr/>
          <a:lstStyle>
            <a:lvl1pPr marL="268653" indent="-268653">
              <a:buSzPct val="75000"/>
              <a:buChar char="-"/>
            </a:lvl1pPr>
          </a:lstStyle>
          <a:p>
            <a:pPr/>
            <a:r>
              <a:t>untrusted input comes with this territory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sldImg"/>
          </p:nvPr>
        </p:nvSpPr>
        <p:spPr>
          <a:prstGeom prst="rect">
            <a:avLst/>
          </a:prstGeom>
        </p:spPr>
        <p:txBody>
          <a:bodyPr/>
          <a:lstStyle/>
          <a:p>
            <a:pPr/>
          </a:p>
        </p:txBody>
      </p:sp>
      <p:sp>
        <p:nvSpPr>
          <p:cNvPr id="656" name="Shape 656"/>
          <p:cNvSpPr/>
          <p:nvPr>
            <p:ph type="body" sz="quarter" idx="1"/>
          </p:nvPr>
        </p:nvSpPr>
        <p:spPr>
          <a:prstGeom prst="rect">
            <a:avLst/>
          </a:prstGeom>
        </p:spPr>
        <p:txBody>
          <a:bodyPr/>
          <a:lstStyle/>
          <a:p>
            <a:pPr marL="268653" indent="-268653">
              <a:buSzPct val="75000"/>
              <a:buChar char="-"/>
            </a:pPr>
            <a:r>
              <a:t>Has integer overflow checks turned on in release mode</a:t>
            </a:r>
          </a:p>
          <a:p>
            <a:pPr marL="268653" indent="-268653">
              <a:buSzPct val="75000"/>
              <a:buChar char="-"/>
            </a:pPr>
            <a:r>
              <a:t>They've done fuzzing</a:t>
            </a:r>
          </a:p>
          <a:p>
            <a:pPr marL="268653" indent="-268653">
              <a:buSzPct val="75000"/>
              <a:buChar char="-"/>
            </a:pPr>
            <a:r>
              <a:t>I tried to find the part in their code like the bug, but it's not a translation, it's a reimplementation in idiomatic rust so looks pretty different. Or I don't understand the code well enough to spot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sldImg"/>
          </p:nvPr>
        </p:nvSpPr>
        <p:spPr>
          <a:prstGeom prst="rect">
            <a:avLst/>
          </a:prstGeom>
        </p:spPr>
        <p:txBody>
          <a:bodyPr/>
          <a:lstStyle/>
          <a:p>
            <a:pPr/>
          </a:p>
        </p:txBody>
      </p:sp>
      <p:sp>
        <p:nvSpPr>
          <p:cNvPr id="435" name="Shape 435"/>
          <p:cNvSpPr/>
          <p:nvPr>
            <p:ph type="body" sz="quarter" idx="1"/>
          </p:nvPr>
        </p:nvSpPr>
        <p:spPr>
          <a:prstGeom prst="rect">
            <a:avLst/>
          </a:prstGeom>
        </p:spPr>
        <p:txBody>
          <a:bodyPr/>
          <a:lstStyle/>
          <a:p>
            <a:pPr/>
            <a:r>
              <a:t>Explicit about what might change, if mut isn't there, don't have to think about what might change that var</a:t>
            </a:r>
          </a:p>
          <a:p>
            <a:pPr/>
            <a:r>
              <a:t>Errors if code tries to change something you thought shouldn’t change.</a:t>
            </a:r>
          </a:p>
          <a:p>
            <a:pPr/>
            <a:r>
              <a:t>Encourages a functional programming style, </a:t>
            </a:r>
          </a:p>
          <a:p>
            <a:pPr/>
            <a:r>
              <a:t>good for concurrency</a:t>
            </a:r>
          </a:p>
          <a:p>
            <a:pPr/>
            <a:r>
              <a:t>if you need mutability for memory usage, speed, or convenience, it's there.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sldImg"/>
          </p:nvPr>
        </p:nvSpPr>
        <p:spPr>
          <a:prstGeom prst="rect">
            <a:avLst/>
          </a:prstGeom>
        </p:spPr>
        <p:txBody>
          <a:bodyPr/>
          <a:lstStyle/>
          <a:p>
            <a:pPr/>
          </a:p>
        </p:txBody>
      </p:sp>
      <p:sp>
        <p:nvSpPr>
          <p:cNvPr id="671" name="Shape 671"/>
          <p:cNvSpPr/>
          <p:nvPr>
            <p:ph type="body" sz="quarter" idx="1"/>
          </p:nvPr>
        </p:nvSpPr>
        <p:spPr>
          <a:prstGeom prst="rect">
            <a:avLst/>
          </a:prstGeom>
        </p:spPr>
        <p:txBody>
          <a:bodyPr/>
          <a:lstStyle/>
          <a:p>
            <a:pPr marL="268653" indent="-268653">
              <a:buSzPct val="75000"/>
              <a:buChar char="-"/>
            </a:pPr>
            <a:r>
              <a:t>Rust is not the only tool to do this - we NEED many different ways to make programming correctly easier</a:t>
            </a:r>
          </a:p>
          <a:p>
            <a:pPr marL="268653" indent="-268653">
              <a:buSzPct val="75000"/>
              <a:buChar char="-"/>
            </a:pPr>
            <a:r>
              <a:t>I want to keep seeing innovation like this</a:t>
            </a:r>
          </a:p>
          <a:p>
            <a:pPr marL="268653" indent="-268653">
              <a:buSzPct val="75000"/>
              <a:buChar char="-"/>
            </a:pPr>
            <a:r>
              <a:t>We don’t have to keep creating the same bugs over and over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This is a runtime error, since your array length and index could be dependent on user input and therefore couldn't be checked at compile time. </a:t>
            </a:r>
          </a:p>
          <a:p>
            <a:pPr/>
            <a:r>
              <a:t>Prevents buffer over/under reads/writes</a:t>
            </a:r>
          </a:p>
          <a:p>
            <a:pPr/>
            <a:r>
              <a:t>We'll see how this can prevent bugs in the case study section.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a:p>
        </p:txBody>
      </p:sp>
      <p:sp>
        <p:nvSpPr>
          <p:cNvPr id="449" name="Shape 449"/>
          <p:cNvSpPr/>
          <p:nvPr>
            <p:ph type="body" sz="quarter" idx="1"/>
          </p:nvPr>
        </p:nvSpPr>
        <p:spPr>
          <a:prstGeom prst="rect">
            <a:avLst/>
          </a:prstGeom>
        </p:spPr>
        <p:txBody>
          <a:bodyPr/>
          <a:lstStyle/>
          <a:p>
            <a:pPr/>
            <a:r>
              <a:t>u8 is an unsigned 8-bit number</a:t>
            </a:r>
          </a:p>
          <a:p>
            <a:pPr/>
          </a:p>
          <a:p>
            <a:pPr/>
            <a:r>
              <a:t>255 is the max value that a u8 can hold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sldImg"/>
          </p:nvPr>
        </p:nvSpPr>
        <p:spPr>
          <a:prstGeom prst="rect">
            <a:avLst/>
          </a:prstGeom>
        </p:spPr>
        <p:txBody>
          <a:bodyPr/>
          <a:lstStyle/>
          <a:p>
            <a:pPr/>
          </a:p>
        </p:txBody>
      </p:sp>
      <p:sp>
        <p:nvSpPr>
          <p:cNvPr id="455" name="Shape 455"/>
          <p:cNvSpPr/>
          <p:nvPr>
            <p:ph type="body" sz="quarter" idx="1"/>
          </p:nvPr>
        </p:nvSpPr>
        <p:spPr>
          <a:prstGeom prst="rect">
            <a:avLst/>
          </a:prstGeom>
        </p:spPr>
        <p:txBody>
          <a:bodyPr/>
          <a:lstStyle/>
          <a:p>
            <a:pPr/>
            <a:r>
              <a:t>Also a runtime error.</a:t>
            </a:r>
          </a:p>
          <a:p>
            <a:pPr/>
          </a:p>
          <a:p>
            <a:pPr/>
            <a:r>
              <a:t>It's assumed that the + sign will never overflow— can explicitly use wrapping, saturating, overflowing, or checked add if that's what you want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When these checks are off, array access is allowed and integers wrap.</a:t>
            </a:r>
          </a:p>
          <a:p>
            <a:pPr/>
            <a:r>
              <a:t>We'll see an example of changing this setting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sldImg"/>
          </p:nvPr>
        </p:nvSpPr>
        <p:spPr>
          <a:prstGeom prst="rect">
            <a:avLst/>
          </a:prstGeom>
        </p:spPr>
        <p:txBody>
          <a:bodyPr/>
          <a:lstStyle/>
          <a:p>
            <a:pPr/>
          </a:p>
        </p:txBody>
      </p:sp>
      <p:sp>
        <p:nvSpPr>
          <p:cNvPr id="464" name="Shape 464"/>
          <p:cNvSpPr/>
          <p:nvPr>
            <p:ph type="body" sz="quarter" idx="1"/>
          </p:nvPr>
        </p:nvSpPr>
        <p:spPr>
          <a:prstGeom prst="rect">
            <a:avLst/>
          </a:prstGeom>
        </p:spPr>
        <p:txBody>
          <a:bodyPr/>
          <a:lstStyle/>
          <a:p>
            <a:pPr/>
            <a:r>
              <a:t>Ownership is the most different concept in Rust, and one of the most important for ensuring safety as well as eliminating the need for garbage collection or explicit memory management.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22479000" y="80010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 name="Shape 13"/>
          <p:cNvSpPr/>
          <p:nvPr/>
        </p:nvSpPr>
        <p:spPr>
          <a:xfrm>
            <a:off x="1219200" y="80010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 name="Shape 14"/>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 name="Shape 15"/>
          <p:cNvSpPr/>
          <p:nvPr/>
        </p:nvSpPr>
        <p:spPr>
          <a:xfrm>
            <a:off x="1202531" y="1435100"/>
            <a:ext cx="22009101" cy="65786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 name="Shape 16"/>
          <p:cNvSpPr/>
          <p:nvPr/>
        </p:nvSpPr>
        <p:spPr>
          <a:xfrm>
            <a:off x="1219200" y="1435099"/>
            <a:ext cx="22009100" cy="4979304"/>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 name="Shape 17"/>
          <p:cNvSpPr/>
          <p:nvPr>
            <p:ph type="title"/>
          </p:nvPr>
        </p:nvSpPr>
        <p:spPr>
          <a:xfrm>
            <a:off x="2857500" y="2134195"/>
            <a:ext cx="18669000" cy="5168901"/>
          </a:xfrm>
          <a:prstGeom prst="rect">
            <a:avLst/>
          </a:prstGeom>
        </p:spPr>
        <p:txBody>
          <a:bodyPr/>
          <a:lstStyle>
            <a:lvl1pPr>
              <a:defRPr spc="300" sz="15000">
                <a:solidFill>
                  <a:srgbClr val="FFFFFF"/>
                </a:solidFill>
              </a:defRPr>
            </a:lvl1pPr>
          </a:lstStyle>
          <a:p>
            <a:pPr/>
            <a:r>
              <a:t>Title Text</a:t>
            </a:r>
          </a:p>
        </p:txBody>
      </p:sp>
      <p:sp>
        <p:nvSpPr>
          <p:cNvPr id="18" name="Shape 18"/>
          <p:cNvSpPr/>
          <p:nvPr>
            <p:ph type="body" sz="quarter" idx="1"/>
          </p:nvPr>
        </p:nvSpPr>
        <p:spPr>
          <a:xfrm>
            <a:off x="2857500" y="8534400"/>
            <a:ext cx="18669000" cy="3035300"/>
          </a:xfrm>
          <a:prstGeom prst="rect">
            <a:avLst/>
          </a:prstGeom>
          <a:effectLst>
            <a:outerShdw sx="100000" sy="100000" kx="0" ky="0" algn="b" rotWithShape="0" blurRad="25400" dist="25400" dir="13500000">
              <a:srgbClr val="FFFFFF">
                <a:alpha val="50000"/>
              </a:srgbClr>
            </a:outerShdw>
          </a:effectLst>
        </p:spPr>
        <p:txBody>
          <a:bodyPr/>
          <a:lstStyle>
            <a:lvl1pPr marL="0" indent="0" algn="ctr">
              <a:spcBef>
                <a:spcPts val="0"/>
              </a:spcBef>
              <a:buSzTx/>
              <a:buNone/>
              <a:defRPr>
                <a:effectLst>
                  <a:outerShdw sx="100000" sy="100000" kx="0" ky="0" algn="b" rotWithShape="0" blurRad="25400" dist="12700" dir="13500000">
                    <a:srgbClr val="FFFFFF"/>
                  </a:outerShdw>
                </a:effectLst>
              </a:defRPr>
            </a:lvl1pPr>
            <a:lvl2pPr marL="0" indent="0" algn="ctr">
              <a:spcBef>
                <a:spcPts val="0"/>
              </a:spcBef>
              <a:buSzTx/>
              <a:buNone/>
              <a:defRPr>
                <a:effectLst>
                  <a:outerShdw sx="100000" sy="100000" kx="0" ky="0" algn="b" rotWithShape="0" blurRad="25400" dist="12700" dir="13500000">
                    <a:srgbClr val="FFFFFF"/>
                  </a:outerShdw>
                </a:effectLst>
              </a:defRPr>
            </a:lvl2pPr>
            <a:lvl3pPr marL="0" indent="0" algn="ctr">
              <a:spcBef>
                <a:spcPts val="0"/>
              </a:spcBef>
              <a:buSzTx/>
              <a:buNone/>
              <a:defRPr>
                <a:effectLst>
                  <a:outerShdw sx="100000" sy="100000" kx="0" ky="0" algn="b" rotWithShape="0" blurRad="25400" dist="12700" dir="13500000">
                    <a:srgbClr val="FFFFFF"/>
                  </a:outerShdw>
                </a:effectLst>
              </a:defRPr>
            </a:lvl3pPr>
            <a:lvl4pPr marL="0" indent="0" algn="ctr">
              <a:spcBef>
                <a:spcPts val="0"/>
              </a:spcBef>
              <a:buSzTx/>
              <a:buNone/>
              <a:defRPr>
                <a:effectLst>
                  <a:outerShdw sx="100000" sy="100000" kx="0" ky="0" algn="b" rotWithShape="0" blurRad="25400" dist="12700" dir="13500000">
                    <a:srgbClr val="FFFFFF"/>
                  </a:outerShdw>
                </a:effectLst>
              </a:defRPr>
            </a:lvl4pPr>
            <a:lvl5pPr marL="0" indent="0" algn="ctr">
              <a:spcBef>
                <a:spcPts val="0"/>
              </a:spcBef>
              <a:buSzTx/>
              <a:buNone/>
              <a:defRPr>
                <a:effectLst>
                  <a:outerShdw sx="100000" sy="100000" kx="0" ky="0" algn="b" rotWithShape="0" blurRad="25400" dist="12700" dir="13500000">
                    <a:srgbClr val="FFFFFF"/>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xfrm>
            <a:off x="12011323" y="12642254"/>
            <a:ext cx="385167" cy="355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 Top &amp; Photo">
    <p:spTree>
      <p:nvGrpSpPr>
        <p:cNvPr id="1" name=""/>
        <p:cNvGrpSpPr/>
        <p:nvPr/>
      </p:nvGrpSpPr>
      <p:grpSpPr>
        <a:xfrm>
          <a:off x="0" y="0"/>
          <a:ext cx="0" cy="0"/>
          <a:chOff x="0" y="0"/>
          <a:chExt cx="0" cy="0"/>
        </a:xfrm>
      </p:grpSpPr>
      <p:sp>
        <p:nvSpPr>
          <p:cNvPr id="118" name="Shape 118"/>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19" name="Shape 11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0" name="Shape 120"/>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1" name="Shape 121"/>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2" name="Shape 122"/>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3" name="Shape 123"/>
          <p:cNvSpPr/>
          <p:nvPr>
            <p:ph type="pic" sz="quarter" idx="13"/>
          </p:nvPr>
        </p:nvSpPr>
        <p:spPr>
          <a:xfrm>
            <a:off x="7607300" y="4724400"/>
            <a:ext cx="9182100" cy="6752595"/>
          </a:xfrm>
          <a:prstGeom prst="rect">
            <a:avLst/>
          </a:prstGeom>
          <a:ln w="127000">
            <a:solidFill>
              <a:srgbClr val="FFFFFF"/>
            </a:solidFill>
          </a:ln>
          <a:effectLst>
            <a:outerShdw sx="100000" sy="100000" kx="0" ky="0" algn="b" rotWithShape="0" blurRad="127000" dist="63500" dir="5400000">
              <a:srgbClr val="424242">
                <a:alpha val="15000"/>
              </a:srgbClr>
            </a:outerShdw>
          </a:effectLst>
        </p:spPr>
        <p:txBody>
          <a:bodyPr lIns="91439" tIns="45719" rIns="91439" bIns="45719" anchor="t">
            <a:noAutofit/>
          </a:bodyPr>
          <a:lstStyle/>
          <a:p>
            <a:pPr/>
          </a:p>
        </p:txBody>
      </p:sp>
      <p:sp>
        <p:nvSpPr>
          <p:cNvPr id="124" name="Shape 124"/>
          <p:cNvSpPr/>
          <p:nvPr>
            <p:ph type="title"/>
          </p:nvPr>
        </p:nvSpPr>
        <p:spPr>
          <a:prstGeom prst="rect">
            <a:avLst/>
          </a:prstGeom>
        </p:spPr>
        <p:txBody>
          <a:bodyPr/>
          <a:lstStyle>
            <a:lvl1pPr>
              <a:defRPr>
                <a:solidFill>
                  <a:srgbClr val="FFFFFF"/>
                </a:solidFill>
              </a:defRPr>
            </a:lvl1pPr>
          </a:lstStyle>
          <a:p>
            <a:pPr/>
            <a:r>
              <a:t>Title 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 Top &amp; 2 Photos">
    <p:spTree>
      <p:nvGrpSpPr>
        <p:cNvPr id="1" name=""/>
        <p:cNvGrpSpPr/>
        <p:nvPr/>
      </p:nvGrpSpPr>
      <p:grpSpPr>
        <a:xfrm>
          <a:off x="0" y="0"/>
          <a:ext cx="0" cy="0"/>
          <a:chOff x="0" y="0"/>
          <a:chExt cx="0" cy="0"/>
        </a:xfrm>
      </p:grpSpPr>
      <p:sp>
        <p:nvSpPr>
          <p:cNvPr id="132" name="Shape 132"/>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3" name="Shape 133"/>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4" name="Shape 134"/>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5" name="Shape 135"/>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6" name="Shape 136"/>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7" name="Shape 137"/>
          <p:cNvSpPr/>
          <p:nvPr>
            <p:ph type="pic" sz="quarter" idx="13"/>
          </p:nvPr>
        </p:nvSpPr>
        <p:spPr>
          <a:xfrm>
            <a:off x="12560300" y="4729514"/>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38" name="Shape 138"/>
          <p:cNvSpPr/>
          <p:nvPr>
            <p:ph type="pic" sz="quarter" idx="14"/>
          </p:nvPr>
        </p:nvSpPr>
        <p:spPr>
          <a:xfrm>
            <a:off x="6007100" y="4729514"/>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39" name="Shape 139"/>
          <p:cNvSpPr/>
          <p:nvPr>
            <p:ph type="title"/>
          </p:nvPr>
        </p:nvSpPr>
        <p:spPr>
          <a:prstGeom prst="rect">
            <a:avLst/>
          </a:prstGeom>
        </p:spPr>
        <p:txBody>
          <a:bodyPr/>
          <a:lstStyle>
            <a:lvl1pPr>
              <a:defRPr>
                <a:solidFill>
                  <a:srgbClr val="FFFFFF"/>
                </a:solidFill>
              </a:defRPr>
            </a:lvl1pPr>
          </a:lstStyle>
          <a:p>
            <a:pPr/>
            <a:r>
              <a:t>Title Text</a:t>
            </a:r>
          </a:p>
        </p:txBody>
      </p:sp>
      <p:sp>
        <p:nvSpPr>
          <p:cNvPr id="140" name="Shape 1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7" name="Shape 147"/>
          <p:cNvSpPr/>
          <p:nvPr/>
        </p:nvSpPr>
        <p:spPr>
          <a:xfrm>
            <a:off x="22479000" y="101600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8" name="Shape 148"/>
          <p:cNvSpPr/>
          <p:nvPr/>
        </p:nvSpPr>
        <p:spPr>
          <a:xfrm>
            <a:off x="1219200" y="101600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9" name="Shape 149"/>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0" name="Shape 150"/>
          <p:cNvSpPr/>
          <p:nvPr/>
        </p:nvSpPr>
        <p:spPr>
          <a:xfrm>
            <a:off x="1202531" y="3581400"/>
            <a:ext cx="22009101" cy="65786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1" name="Shape 151"/>
          <p:cNvSpPr/>
          <p:nvPr/>
        </p:nvSpPr>
        <p:spPr>
          <a:xfrm>
            <a:off x="1219200" y="3581400"/>
            <a:ext cx="22009100" cy="4979303"/>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2" name="Shape 152"/>
          <p:cNvSpPr/>
          <p:nvPr>
            <p:ph type="title"/>
          </p:nvPr>
        </p:nvSpPr>
        <p:spPr>
          <a:xfrm>
            <a:off x="2857500" y="4277320"/>
            <a:ext cx="18669000" cy="5168901"/>
          </a:xfrm>
          <a:prstGeom prst="rect">
            <a:avLst/>
          </a:prstGeom>
        </p:spPr>
        <p:txBody>
          <a:bodyPr/>
          <a:lstStyle>
            <a:lvl1pPr>
              <a:defRPr spc="300" sz="15000">
                <a:solidFill>
                  <a:srgbClr val="FFFFFF"/>
                </a:solidFill>
              </a:defRPr>
            </a:lvl1pPr>
          </a:lstStyle>
          <a:p>
            <a:pPr/>
            <a:r>
              <a:t>Title Text</a:t>
            </a:r>
          </a:p>
        </p:txBody>
      </p:sp>
      <p:sp>
        <p:nvSpPr>
          <p:cNvPr id="153" name="Shape 153"/>
          <p:cNvSpPr/>
          <p:nvPr>
            <p:ph type="sldNum" sz="quarter" idx="2"/>
          </p:nvPr>
        </p:nvSpPr>
        <p:spPr>
          <a:xfrm>
            <a:off x="12011323" y="12642254"/>
            <a:ext cx="385167" cy="355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amp; Title">
    <p:spTree>
      <p:nvGrpSpPr>
        <p:cNvPr id="1" name=""/>
        <p:cNvGrpSpPr/>
        <p:nvPr/>
      </p:nvGrpSpPr>
      <p:grpSpPr>
        <a:xfrm>
          <a:off x="0" y="0"/>
          <a:ext cx="0" cy="0"/>
          <a:chOff x="0" y="0"/>
          <a:chExt cx="0" cy="0"/>
        </a:xfrm>
      </p:grpSpPr>
      <p:sp>
        <p:nvSpPr>
          <p:cNvPr id="160" name="Shape 160"/>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1" name="Shape 161"/>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2" name="Shape 16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3" name="Shape 163"/>
          <p:cNvSpPr/>
          <p:nvPr/>
        </p:nvSpPr>
        <p:spPr>
          <a:xfrm>
            <a:off x="1196578" y="89027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4" name="Shape 164"/>
          <p:cNvSpPr/>
          <p:nvPr/>
        </p:nvSpPr>
        <p:spPr>
          <a:xfrm>
            <a:off x="1208490" y="89027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5" name="Shape 165"/>
          <p:cNvSpPr/>
          <p:nvPr>
            <p:ph type="pic" sz="quarter" idx="13"/>
          </p:nvPr>
        </p:nvSpPr>
        <p:spPr>
          <a:xfrm>
            <a:off x="7607300" y="1524000"/>
            <a:ext cx="9182100" cy="6752595"/>
          </a:xfrm>
          <a:prstGeom prst="rect">
            <a:avLst/>
          </a:prstGeom>
          <a:ln w="127000">
            <a:solidFill>
              <a:srgbClr val="FFFFFF"/>
            </a:solidFill>
          </a:ln>
          <a:effectLst>
            <a:outerShdw sx="100000" sy="100000" kx="0" ky="0" algn="b" rotWithShape="0" blurRad="127000" dist="63500" dir="5400000">
              <a:srgbClr val="424242">
                <a:alpha val="15000"/>
              </a:srgbClr>
            </a:outerShdw>
          </a:effectLst>
        </p:spPr>
        <p:txBody>
          <a:bodyPr lIns="91439" tIns="45719" rIns="91439" bIns="45719" anchor="t">
            <a:noAutofit/>
          </a:bodyPr>
          <a:lstStyle/>
          <a:p>
            <a:pPr/>
          </a:p>
        </p:txBody>
      </p:sp>
      <p:sp>
        <p:nvSpPr>
          <p:cNvPr id="166" name="Shape 166"/>
          <p:cNvSpPr/>
          <p:nvPr>
            <p:ph type="title"/>
          </p:nvPr>
        </p:nvSpPr>
        <p:spPr>
          <a:xfrm>
            <a:off x="2857500" y="8902700"/>
            <a:ext cx="18669000" cy="2692400"/>
          </a:xfrm>
          <a:prstGeom prst="rect">
            <a:avLst/>
          </a:prstGeom>
        </p:spPr>
        <p:txBody>
          <a:bodyPr/>
          <a:lstStyle>
            <a:lvl1pPr>
              <a:defRPr spc="300" sz="15000">
                <a:solidFill>
                  <a:srgbClr val="FFFFFF"/>
                </a:solidFill>
              </a:defRPr>
            </a:lvl1pPr>
          </a:lstStyle>
          <a:p>
            <a:pPr/>
            <a:r>
              <a:t>Title Text</a:t>
            </a:r>
          </a:p>
        </p:txBody>
      </p:sp>
      <p:sp>
        <p:nvSpPr>
          <p:cNvPr id="167" name="Shape 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2 Photos &amp; Title">
    <p:spTree>
      <p:nvGrpSpPr>
        <p:cNvPr id="1" name=""/>
        <p:cNvGrpSpPr/>
        <p:nvPr/>
      </p:nvGrpSpPr>
      <p:grpSpPr>
        <a:xfrm>
          <a:off x="0" y="0"/>
          <a:ext cx="0" cy="0"/>
          <a:chOff x="0" y="0"/>
          <a:chExt cx="0" cy="0"/>
        </a:xfrm>
      </p:grpSpPr>
      <p:sp>
        <p:nvSpPr>
          <p:cNvPr id="174" name="Shape 174"/>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5" name="Shape 175"/>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6" name="Shape 17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7" name="Shape 177"/>
          <p:cNvSpPr/>
          <p:nvPr/>
        </p:nvSpPr>
        <p:spPr>
          <a:xfrm>
            <a:off x="1196578" y="89027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8" name="Shape 178"/>
          <p:cNvSpPr/>
          <p:nvPr/>
        </p:nvSpPr>
        <p:spPr>
          <a:xfrm>
            <a:off x="1208490" y="89027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9" name="Shape 179"/>
          <p:cNvSpPr/>
          <p:nvPr>
            <p:ph type="pic" sz="quarter" idx="13"/>
          </p:nvPr>
        </p:nvSpPr>
        <p:spPr>
          <a:xfrm>
            <a:off x="12560300" y="1514826"/>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80" name="Shape 180"/>
          <p:cNvSpPr/>
          <p:nvPr>
            <p:ph type="pic" sz="quarter" idx="14"/>
          </p:nvPr>
        </p:nvSpPr>
        <p:spPr>
          <a:xfrm>
            <a:off x="6007100" y="1514826"/>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81" name="Shape 181"/>
          <p:cNvSpPr/>
          <p:nvPr>
            <p:ph type="title"/>
          </p:nvPr>
        </p:nvSpPr>
        <p:spPr>
          <a:xfrm>
            <a:off x="2857500" y="8902700"/>
            <a:ext cx="18669000" cy="2692400"/>
          </a:xfrm>
          <a:prstGeom prst="rect">
            <a:avLst/>
          </a:prstGeom>
        </p:spPr>
        <p:txBody>
          <a:bodyPr/>
          <a:lstStyle>
            <a:lvl1pPr>
              <a:defRPr spc="300" sz="15000">
                <a:solidFill>
                  <a:srgbClr val="FFFFFF"/>
                </a:solidFill>
              </a:defRPr>
            </a:lvl1pPr>
          </a:lstStyle>
          <a:p>
            <a:pPr/>
            <a:r>
              <a:t>Title Text</a:t>
            </a:r>
          </a:p>
        </p:txBody>
      </p:sp>
      <p:sp>
        <p:nvSpPr>
          <p:cNvPr id="182" name="Shape 1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Bullets, Portrait Photo">
    <p:spTree>
      <p:nvGrpSpPr>
        <p:cNvPr id="1" name=""/>
        <p:cNvGrpSpPr/>
        <p:nvPr/>
      </p:nvGrpSpPr>
      <p:grpSpPr>
        <a:xfrm>
          <a:off x="0" y="0"/>
          <a:ext cx="0" cy="0"/>
          <a:chOff x="0" y="0"/>
          <a:chExt cx="0" cy="0"/>
        </a:xfrm>
      </p:grpSpPr>
      <p:sp>
        <p:nvSpPr>
          <p:cNvPr id="189" name="Shape 189"/>
          <p:cNvSpPr/>
          <p:nvPr/>
        </p:nvSpPr>
        <p:spPr>
          <a:xfrm>
            <a:off x="1219200" y="60833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0" name="Shape 190"/>
          <p:cNvSpPr/>
          <p:nvPr/>
        </p:nvSpPr>
        <p:spPr>
          <a:xfrm>
            <a:off x="22479000" y="60833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1" name="Shape 19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2" sz="36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2" name="Shape 192"/>
          <p:cNvSpPr/>
          <p:nvPr/>
        </p:nvSpPr>
        <p:spPr>
          <a:xfrm>
            <a:off x="1193003" y="14351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3" name="Shape 19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4" name="Shape 194"/>
          <p:cNvSpPr/>
          <p:nvPr>
            <p:ph type="pic" sz="half" idx="13"/>
          </p:nvPr>
        </p:nvSpPr>
        <p:spPr>
          <a:xfrm>
            <a:off x="14829829" y="1151929"/>
            <a:ext cx="6616319"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95" name="Shape 195"/>
          <p:cNvSpPr/>
          <p:nvPr>
            <p:ph type="title"/>
          </p:nvPr>
        </p:nvSpPr>
        <p:spPr>
          <a:xfrm>
            <a:off x="2159000" y="1790700"/>
            <a:ext cx="12001500" cy="3924300"/>
          </a:xfrm>
          <a:prstGeom prst="rect">
            <a:avLst/>
          </a:prstGeom>
        </p:spPr>
        <p:txBody>
          <a:bodyPr/>
          <a:lstStyle>
            <a:lvl1pPr>
              <a:defRPr>
                <a:solidFill>
                  <a:srgbClr val="FFFFFF"/>
                </a:solidFill>
              </a:defRPr>
            </a:lvl1pPr>
          </a:lstStyle>
          <a:p>
            <a:pPr/>
            <a:r>
              <a:t>Title Text</a:t>
            </a:r>
          </a:p>
        </p:txBody>
      </p:sp>
      <p:sp>
        <p:nvSpPr>
          <p:cNvPr id="196" name="Shape 196"/>
          <p:cNvSpPr/>
          <p:nvPr>
            <p:ph type="body" sz="quarter" idx="1"/>
          </p:nvPr>
        </p:nvSpPr>
        <p:spPr>
          <a:xfrm>
            <a:off x="2857500" y="6578600"/>
            <a:ext cx="11303000" cy="5016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197" name="Shape 197"/>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ullets, Title, Portrait Photo">
    <p:spTree>
      <p:nvGrpSpPr>
        <p:cNvPr id="1" name=""/>
        <p:cNvGrpSpPr/>
        <p:nvPr/>
      </p:nvGrpSpPr>
      <p:grpSpPr>
        <a:xfrm>
          <a:off x="0" y="0"/>
          <a:ext cx="0" cy="0"/>
          <a:chOff x="0" y="0"/>
          <a:chExt cx="0" cy="0"/>
        </a:xfrm>
      </p:grpSpPr>
      <p:sp>
        <p:nvSpPr>
          <p:cNvPr id="204" name="Shape 204"/>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5" name="Shape 205"/>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6" name="Shape 20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7" name="Shape 207"/>
          <p:cNvSpPr/>
          <p:nvPr/>
        </p:nvSpPr>
        <p:spPr>
          <a:xfrm>
            <a:off x="1193003" y="69342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8" name="Shape 208"/>
          <p:cNvSpPr/>
          <p:nvPr/>
        </p:nvSpPr>
        <p:spPr>
          <a:xfrm>
            <a:off x="1208490" y="69596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9" name="Shape 209"/>
          <p:cNvSpPr/>
          <p:nvPr>
            <p:ph type="pic" sz="half" idx="13"/>
          </p:nvPr>
        </p:nvSpPr>
        <p:spPr>
          <a:xfrm>
            <a:off x="14829829" y="1151929"/>
            <a:ext cx="6616319"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10" name="Shape 210"/>
          <p:cNvSpPr/>
          <p:nvPr>
            <p:ph type="title"/>
          </p:nvPr>
        </p:nvSpPr>
        <p:spPr>
          <a:xfrm>
            <a:off x="2159000" y="7302500"/>
            <a:ext cx="12001500" cy="3924300"/>
          </a:xfrm>
          <a:prstGeom prst="rect">
            <a:avLst/>
          </a:prstGeom>
        </p:spPr>
        <p:txBody>
          <a:bodyPr/>
          <a:lstStyle>
            <a:lvl1pPr>
              <a:defRPr>
                <a:solidFill>
                  <a:srgbClr val="FFFFFF"/>
                </a:solidFill>
              </a:defRPr>
            </a:lvl1pPr>
          </a:lstStyle>
          <a:p>
            <a:pPr/>
            <a:r>
              <a:t>Title Text</a:t>
            </a:r>
          </a:p>
        </p:txBody>
      </p:sp>
      <p:sp>
        <p:nvSpPr>
          <p:cNvPr id="211" name="Shape 211"/>
          <p:cNvSpPr/>
          <p:nvPr>
            <p:ph type="body" sz="quarter" idx="1"/>
          </p:nvPr>
        </p:nvSpPr>
        <p:spPr>
          <a:xfrm>
            <a:off x="2857500" y="1435100"/>
            <a:ext cx="11303000" cy="5016500"/>
          </a:xfrm>
          <a:prstGeom prst="rect">
            <a:avLst/>
          </a:prstGeom>
        </p:spPr>
        <p:txBody>
          <a:bodyPr/>
          <a:lstStyle>
            <a:lvl1pPr marL="0" indent="0" algn="ctr">
              <a:buSzTx/>
              <a:buNone/>
              <a:defRPr spc="42" sz="4200"/>
            </a:lvl1pPr>
            <a:lvl2pPr marL="0" indent="0" algn="ctr">
              <a:buSzTx/>
              <a:buNone/>
              <a:defRPr spc="42" sz="4200"/>
            </a:lvl2pPr>
            <a:lvl3pPr marL="0" indent="0" algn="ctr">
              <a:buSzTx/>
              <a:buNone/>
              <a:defRPr spc="42" sz="4200"/>
            </a:lvl3pPr>
            <a:lvl4pPr marL="0" indent="0" algn="ctr">
              <a:buSzTx/>
              <a:buNone/>
              <a:defRPr spc="42" sz="4200"/>
            </a:lvl4pPr>
            <a:lvl5pPr marL="0" indent="0" algn="ctr">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12" name="Shape 2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ortrait Photo, Bullets, Title">
    <p:spTree>
      <p:nvGrpSpPr>
        <p:cNvPr id="1" name=""/>
        <p:cNvGrpSpPr/>
        <p:nvPr/>
      </p:nvGrpSpPr>
      <p:grpSpPr>
        <a:xfrm>
          <a:off x="0" y="0"/>
          <a:ext cx="0" cy="0"/>
          <a:chOff x="0" y="0"/>
          <a:chExt cx="0" cy="0"/>
        </a:xfrm>
      </p:grpSpPr>
      <p:sp>
        <p:nvSpPr>
          <p:cNvPr id="219" name="Shape 219"/>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0" name="Shape 220"/>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1" name="Shape 22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2" name="Shape 222"/>
          <p:cNvSpPr/>
          <p:nvPr/>
        </p:nvSpPr>
        <p:spPr>
          <a:xfrm>
            <a:off x="1193003" y="69342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3" name="Shape 223"/>
          <p:cNvSpPr/>
          <p:nvPr/>
        </p:nvSpPr>
        <p:spPr>
          <a:xfrm>
            <a:off x="1208490" y="69596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4" name="Shape 224"/>
          <p:cNvSpPr/>
          <p:nvPr>
            <p:ph type="pic" sz="half" idx="13"/>
          </p:nvPr>
        </p:nvSpPr>
        <p:spPr>
          <a:xfrm>
            <a:off x="2959100" y="1151929"/>
            <a:ext cx="6616318"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25" name="Shape 225"/>
          <p:cNvSpPr/>
          <p:nvPr>
            <p:ph type="title"/>
          </p:nvPr>
        </p:nvSpPr>
        <p:spPr>
          <a:xfrm>
            <a:off x="10248900" y="7302500"/>
            <a:ext cx="12001500" cy="3924300"/>
          </a:xfrm>
          <a:prstGeom prst="rect">
            <a:avLst/>
          </a:prstGeom>
        </p:spPr>
        <p:txBody>
          <a:bodyPr/>
          <a:lstStyle>
            <a:lvl1pPr>
              <a:defRPr>
                <a:solidFill>
                  <a:srgbClr val="FFFFFF"/>
                </a:solidFill>
              </a:defRPr>
            </a:lvl1pPr>
          </a:lstStyle>
          <a:p>
            <a:pPr/>
            <a:r>
              <a:t>Title Text</a:t>
            </a:r>
          </a:p>
        </p:txBody>
      </p:sp>
      <p:sp>
        <p:nvSpPr>
          <p:cNvPr id="226" name="Shape 226"/>
          <p:cNvSpPr/>
          <p:nvPr>
            <p:ph type="body" sz="quarter" idx="1"/>
          </p:nvPr>
        </p:nvSpPr>
        <p:spPr>
          <a:xfrm>
            <a:off x="10274300" y="1435100"/>
            <a:ext cx="11303000" cy="5016500"/>
          </a:xfrm>
          <a:prstGeom prst="rect">
            <a:avLst/>
          </a:prstGeom>
        </p:spPr>
        <p:txBody>
          <a:bodyPr/>
          <a:lstStyle>
            <a:lvl1pPr marL="0" indent="0" algn="ctr">
              <a:buSzTx/>
              <a:buNone/>
              <a:defRPr spc="42" sz="4200"/>
            </a:lvl1pPr>
            <a:lvl2pPr marL="0" indent="0" algn="ctr">
              <a:buSzTx/>
              <a:buNone/>
              <a:defRPr spc="42" sz="4200"/>
            </a:lvl2pPr>
            <a:lvl3pPr marL="0" indent="0" algn="ctr">
              <a:buSzTx/>
              <a:buNone/>
              <a:defRPr spc="42" sz="4200"/>
            </a:lvl3pPr>
            <a:lvl4pPr marL="0" indent="0" algn="ctr">
              <a:buSzTx/>
              <a:buNone/>
              <a:defRPr spc="42" sz="4200"/>
            </a:lvl4pPr>
            <a:lvl5pPr marL="0" indent="0" algn="ctr">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27" name="Shape 2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Portrait Bullets, Title, Body">
    <p:spTree>
      <p:nvGrpSpPr>
        <p:cNvPr id="1" name=""/>
        <p:cNvGrpSpPr/>
        <p:nvPr/>
      </p:nvGrpSpPr>
      <p:grpSpPr>
        <a:xfrm>
          <a:off x="0" y="0"/>
          <a:ext cx="0" cy="0"/>
          <a:chOff x="0" y="0"/>
          <a:chExt cx="0" cy="0"/>
        </a:xfrm>
      </p:grpSpPr>
      <p:sp>
        <p:nvSpPr>
          <p:cNvPr id="234" name="Shape 234"/>
          <p:cNvSpPr/>
          <p:nvPr/>
        </p:nvSpPr>
        <p:spPr>
          <a:xfrm>
            <a:off x="22479000" y="60833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5" name="Shape 235"/>
          <p:cNvSpPr/>
          <p:nvPr/>
        </p:nvSpPr>
        <p:spPr>
          <a:xfrm>
            <a:off x="1219200" y="60833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6" name="Shape 23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7" name="Shape 237"/>
          <p:cNvSpPr/>
          <p:nvPr/>
        </p:nvSpPr>
        <p:spPr>
          <a:xfrm>
            <a:off x="1193003" y="14351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8" name="Shape 23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9" name="Shape 239"/>
          <p:cNvSpPr/>
          <p:nvPr>
            <p:ph type="pic" sz="half" idx="13"/>
          </p:nvPr>
        </p:nvSpPr>
        <p:spPr>
          <a:xfrm>
            <a:off x="2959100" y="1151929"/>
            <a:ext cx="6616318"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40" name="Shape 240"/>
          <p:cNvSpPr/>
          <p:nvPr>
            <p:ph type="title"/>
          </p:nvPr>
        </p:nvSpPr>
        <p:spPr>
          <a:xfrm>
            <a:off x="10274300" y="1790700"/>
            <a:ext cx="12001500" cy="3924300"/>
          </a:xfrm>
          <a:prstGeom prst="rect">
            <a:avLst/>
          </a:prstGeom>
        </p:spPr>
        <p:txBody>
          <a:bodyPr/>
          <a:lstStyle>
            <a:lvl1pPr>
              <a:defRPr>
                <a:solidFill>
                  <a:srgbClr val="FFFFFF"/>
                </a:solidFill>
              </a:defRPr>
            </a:lvl1pPr>
          </a:lstStyle>
          <a:p>
            <a:pPr/>
            <a:r>
              <a:t>Title Text</a:t>
            </a:r>
          </a:p>
        </p:txBody>
      </p:sp>
      <p:sp>
        <p:nvSpPr>
          <p:cNvPr id="241" name="Shape 241"/>
          <p:cNvSpPr/>
          <p:nvPr>
            <p:ph type="body" sz="quarter" idx="1"/>
          </p:nvPr>
        </p:nvSpPr>
        <p:spPr>
          <a:xfrm>
            <a:off x="10236200" y="6578600"/>
            <a:ext cx="11303000" cy="5016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42" name="Shape 242"/>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ullets &amp; Portrait Photo">
    <p:spTree>
      <p:nvGrpSpPr>
        <p:cNvPr id="1" name=""/>
        <p:cNvGrpSpPr/>
        <p:nvPr/>
      </p:nvGrpSpPr>
      <p:grpSpPr>
        <a:xfrm>
          <a:off x="0" y="0"/>
          <a:ext cx="0" cy="0"/>
          <a:chOff x="0" y="0"/>
          <a:chExt cx="0" cy="0"/>
        </a:xfrm>
      </p:grpSpPr>
      <p:sp>
        <p:nvSpPr>
          <p:cNvPr id="249" name="Shape 249"/>
          <p:cNvSpPr/>
          <p:nvPr>
            <p:ph type="pic" sz="quarter" idx="13"/>
          </p:nvPr>
        </p:nvSpPr>
        <p:spPr>
          <a:xfrm>
            <a:off x="148971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50" name="Shape 250"/>
          <p:cNvSpPr/>
          <p:nvPr>
            <p:ph type="body" sz="half" idx="1"/>
          </p:nvPr>
        </p:nvSpPr>
        <p:spPr>
          <a:xfrm>
            <a:off x="28575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51" name="Shape 251"/>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6" name="Shape 26"/>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7" name="Shape 27"/>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8" name="Shape 28"/>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9" name="Shape 29"/>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0" name="Shape 30"/>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sp>
        <p:nvSpPr>
          <p:cNvPr id="32" name="Shape 32"/>
          <p:cNvSpPr/>
          <p:nvPr>
            <p:ph type="body" sz="half" idx="1"/>
          </p:nvPr>
        </p:nvSpPr>
        <p:spPr>
          <a:xfrm>
            <a:off x="3810000" y="4648200"/>
            <a:ext cx="16764000" cy="6934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Bullets &amp; 2 Landscape Photos">
    <p:spTree>
      <p:nvGrpSpPr>
        <p:cNvPr id="1" name=""/>
        <p:cNvGrpSpPr/>
        <p:nvPr/>
      </p:nvGrpSpPr>
      <p:grpSpPr>
        <a:xfrm>
          <a:off x="0" y="0"/>
          <a:ext cx="0" cy="0"/>
          <a:chOff x="0" y="0"/>
          <a:chExt cx="0" cy="0"/>
        </a:xfrm>
      </p:grpSpPr>
      <p:sp>
        <p:nvSpPr>
          <p:cNvPr id="258" name="Shape 258"/>
          <p:cNvSpPr/>
          <p:nvPr>
            <p:ph type="pic" sz="quarter" idx="13"/>
          </p:nvPr>
        </p:nvSpPr>
        <p:spPr>
          <a:xfrm>
            <a:off x="148971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59" name="Shape 259"/>
          <p:cNvSpPr/>
          <p:nvPr>
            <p:ph type="pic" sz="quarter" idx="14"/>
          </p:nvPr>
        </p:nvSpPr>
        <p:spPr>
          <a:xfrm>
            <a:off x="148971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60" name="Shape 260"/>
          <p:cNvSpPr/>
          <p:nvPr>
            <p:ph type="body" sz="half" idx="1"/>
          </p:nvPr>
        </p:nvSpPr>
        <p:spPr>
          <a:xfrm>
            <a:off x="28575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61" name="Shape 261"/>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Portrait Photo &amp; Bullets">
    <p:spTree>
      <p:nvGrpSpPr>
        <p:cNvPr id="1" name=""/>
        <p:cNvGrpSpPr/>
        <p:nvPr/>
      </p:nvGrpSpPr>
      <p:grpSpPr>
        <a:xfrm>
          <a:off x="0" y="0"/>
          <a:ext cx="0" cy="0"/>
          <a:chOff x="0" y="0"/>
          <a:chExt cx="0" cy="0"/>
        </a:xfrm>
      </p:grpSpPr>
      <p:sp>
        <p:nvSpPr>
          <p:cNvPr id="268" name="Shape 268"/>
          <p:cNvSpPr/>
          <p:nvPr>
            <p:ph type="pic" sz="quarter" idx="13"/>
          </p:nvPr>
        </p:nvSpPr>
        <p:spPr>
          <a:xfrm>
            <a:off x="29591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69" name="Shape 269"/>
          <p:cNvSpPr/>
          <p:nvPr>
            <p:ph type="body" sz="half" idx="1"/>
          </p:nvPr>
        </p:nvSpPr>
        <p:spPr>
          <a:xfrm>
            <a:off x="102870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70" name="Shape 270"/>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2 Landscape Photos &amp; Bullets ">
    <p:spTree>
      <p:nvGrpSpPr>
        <p:cNvPr id="1" name=""/>
        <p:cNvGrpSpPr/>
        <p:nvPr/>
      </p:nvGrpSpPr>
      <p:grpSpPr>
        <a:xfrm>
          <a:off x="0" y="0"/>
          <a:ext cx="0" cy="0"/>
          <a:chOff x="0" y="0"/>
          <a:chExt cx="0" cy="0"/>
        </a:xfrm>
      </p:grpSpPr>
      <p:sp>
        <p:nvSpPr>
          <p:cNvPr id="277" name="Shape 277"/>
          <p:cNvSpPr/>
          <p:nvPr>
            <p:ph type="pic" sz="quarter" idx="13"/>
          </p:nvPr>
        </p:nvSpPr>
        <p:spPr>
          <a:xfrm>
            <a:off x="29591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78" name="Shape 278"/>
          <p:cNvSpPr/>
          <p:nvPr>
            <p:ph type="pic" sz="quarter" idx="14"/>
          </p:nvPr>
        </p:nvSpPr>
        <p:spPr>
          <a:xfrm>
            <a:off x="29591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79" name="Shape 279"/>
          <p:cNvSpPr/>
          <p:nvPr>
            <p:ph type="body" sz="half" idx="1"/>
          </p:nvPr>
        </p:nvSpPr>
        <p:spPr>
          <a:xfrm>
            <a:off x="102870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80" name="Shape 280"/>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Photo - Large">
    <p:spTree>
      <p:nvGrpSpPr>
        <p:cNvPr id="1" name=""/>
        <p:cNvGrpSpPr/>
        <p:nvPr/>
      </p:nvGrpSpPr>
      <p:grpSpPr>
        <a:xfrm>
          <a:off x="0" y="0"/>
          <a:ext cx="0" cy="0"/>
          <a:chOff x="0" y="0"/>
          <a:chExt cx="0" cy="0"/>
        </a:xfrm>
      </p:grpSpPr>
      <p:sp>
        <p:nvSpPr>
          <p:cNvPr id="287" name="Shape 287"/>
          <p:cNvSpPr/>
          <p:nvPr>
            <p:ph type="pic" idx="13"/>
          </p:nvPr>
        </p:nvSpPr>
        <p:spPr>
          <a:xfrm>
            <a:off x="5295900" y="1729138"/>
            <a:ext cx="13792202" cy="9754589"/>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88" name="Shape 2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2 Portrait Photos">
    <p:spTree>
      <p:nvGrpSpPr>
        <p:cNvPr id="1" name=""/>
        <p:cNvGrpSpPr/>
        <p:nvPr/>
      </p:nvGrpSpPr>
      <p:grpSpPr>
        <a:xfrm>
          <a:off x="0" y="0"/>
          <a:ext cx="0" cy="0"/>
          <a:chOff x="0" y="0"/>
          <a:chExt cx="0" cy="0"/>
        </a:xfrm>
      </p:grpSpPr>
      <p:sp>
        <p:nvSpPr>
          <p:cNvPr id="295" name="Shape 295"/>
          <p:cNvSpPr/>
          <p:nvPr>
            <p:ph type="pic" sz="quarter" idx="13"/>
          </p:nvPr>
        </p:nvSpPr>
        <p:spPr>
          <a:xfrm>
            <a:off x="52959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96" name="Shape 296"/>
          <p:cNvSpPr/>
          <p:nvPr>
            <p:ph type="pic" sz="quarter" idx="14"/>
          </p:nvPr>
        </p:nvSpPr>
        <p:spPr>
          <a:xfrm>
            <a:off x="125603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97" name="Shape 2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2 Landscape Photos &amp; 1 Portrait Photo">
    <p:spTree>
      <p:nvGrpSpPr>
        <p:cNvPr id="1" name=""/>
        <p:cNvGrpSpPr/>
        <p:nvPr/>
      </p:nvGrpSpPr>
      <p:grpSpPr>
        <a:xfrm>
          <a:off x="0" y="0"/>
          <a:ext cx="0" cy="0"/>
          <a:chOff x="0" y="0"/>
          <a:chExt cx="0" cy="0"/>
        </a:xfrm>
      </p:grpSpPr>
      <p:sp>
        <p:nvSpPr>
          <p:cNvPr id="304" name="Shape 304"/>
          <p:cNvSpPr/>
          <p:nvPr>
            <p:ph type="pic" sz="quarter" idx="13"/>
          </p:nvPr>
        </p:nvSpPr>
        <p:spPr>
          <a:xfrm>
            <a:off x="52959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5" name="Shape 305"/>
          <p:cNvSpPr/>
          <p:nvPr>
            <p:ph type="pic" sz="quarter" idx="14"/>
          </p:nvPr>
        </p:nvSpPr>
        <p:spPr>
          <a:xfrm>
            <a:off x="52959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6" name="Shape 306"/>
          <p:cNvSpPr/>
          <p:nvPr>
            <p:ph type="pic" sz="quarter" idx="15"/>
          </p:nvPr>
        </p:nvSpPr>
        <p:spPr>
          <a:xfrm>
            <a:off x="125603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7" name="Shape 3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1 Portrait Photo &amp; 2 Landscape Photos ">
    <p:spTree>
      <p:nvGrpSpPr>
        <p:cNvPr id="1" name=""/>
        <p:cNvGrpSpPr/>
        <p:nvPr/>
      </p:nvGrpSpPr>
      <p:grpSpPr>
        <a:xfrm>
          <a:off x="0" y="0"/>
          <a:ext cx="0" cy="0"/>
          <a:chOff x="0" y="0"/>
          <a:chExt cx="0" cy="0"/>
        </a:xfrm>
      </p:grpSpPr>
      <p:sp>
        <p:nvSpPr>
          <p:cNvPr id="314" name="Shape 314"/>
          <p:cNvSpPr/>
          <p:nvPr>
            <p:ph type="pic" sz="quarter" idx="13"/>
          </p:nvPr>
        </p:nvSpPr>
        <p:spPr>
          <a:xfrm>
            <a:off x="125603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5" name="Shape 315"/>
          <p:cNvSpPr/>
          <p:nvPr>
            <p:ph type="pic" sz="quarter" idx="14"/>
          </p:nvPr>
        </p:nvSpPr>
        <p:spPr>
          <a:xfrm>
            <a:off x="125603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6" name="Shape 316"/>
          <p:cNvSpPr/>
          <p:nvPr>
            <p:ph type="pic" sz="quarter" idx="15"/>
          </p:nvPr>
        </p:nvSpPr>
        <p:spPr>
          <a:xfrm>
            <a:off x="52959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7" name="Shape 3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4 Landscape Photos ">
    <p:spTree>
      <p:nvGrpSpPr>
        <p:cNvPr id="1" name=""/>
        <p:cNvGrpSpPr/>
        <p:nvPr/>
      </p:nvGrpSpPr>
      <p:grpSpPr>
        <a:xfrm>
          <a:off x="0" y="0"/>
          <a:ext cx="0" cy="0"/>
          <a:chOff x="0" y="0"/>
          <a:chExt cx="0" cy="0"/>
        </a:xfrm>
      </p:grpSpPr>
      <p:sp>
        <p:nvSpPr>
          <p:cNvPr id="324" name="Shape 324"/>
          <p:cNvSpPr/>
          <p:nvPr>
            <p:ph type="pic" sz="quarter" idx="13"/>
          </p:nvPr>
        </p:nvSpPr>
        <p:spPr>
          <a:xfrm>
            <a:off x="125603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5" name="Shape 325"/>
          <p:cNvSpPr/>
          <p:nvPr>
            <p:ph type="pic" sz="quarter" idx="14"/>
          </p:nvPr>
        </p:nvSpPr>
        <p:spPr>
          <a:xfrm>
            <a:off x="125603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6" name="Shape 326"/>
          <p:cNvSpPr/>
          <p:nvPr>
            <p:ph type="pic" sz="quarter" idx="15"/>
          </p:nvPr>
        </p:nvSpPr>
        <p:spPr>
          <a:xfrm>
            <a:off x="52959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7" name="Shape 327"/>
          <p:cNvSpPr/>
          <p:nvPr>
            <p:ph type="pic" sz="quarter" idx="16"/>
          </p:nvPr>
        </p:nvSpPr>
        <p:spPr>
          <a:xfrm>
            <a:off x="52959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8" name="Shape 3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6 Portrait Photos">
    <p:spTree>
      <p:nvGrpSpPr>
        <p:cNvPr id="1" name=""/>
        <p:cNvGrpSpPr/>
        <p:nvPr/>
      </p:nvGrpSpPr>
      <p:grpSpPr>
        <a:xfrm>
          <a:off x="0" y="0"/>
          <a:ext cx="0" cy="0"/>
          <a:chOff x="0" y="0"/>
          <a:chExt cx="0" cy="0"/>
        </a:xfrm>
      </p:grpSpPr>
      <p:sp>
        <p:nvSpPr>
          <p:cNvPr id="335" name="Shape 335"/>
          <p:cNvSpPr/>
          <p:nvPr/>
        </p:nvSpPr>
        <p:spPr>
          <a:xfrm>
            <a:off x="11836400" y="9626600"/>
            <a:ext cx="723900" cy="1587500"/>
          </a:xfrm>
          <a:prstGeom prst="rect">
            <a:avLst/>
          </a:prstGeom>
          <a:gradFill>
            <a:gsLst>
              <a:gs pos="0">
                <a:srgbClr val="BEDF55"/>
              </a:gs>
              <a:gs pos="100000">
                <a:srgbClr val="A1C51F"/>
              </a:gs>
            </a:gsLst>
            <a:lin ang="54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36" name="Shape 336"/>
          <p:cNvSpPr/>
          <p:nvPr>
            <p:ph type="pic" sz="quarter" idx="13"/>
          </p:nvPr>
        </p:nvSpPr>
        <p:spPr>
          <a:xfrm>
            <a:off x="101600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7" name="Shape 337"/>
          <p:cNvSpPr/>
          <p:nvPr>
            <p:ph type="pic" sz="quarter" idx="14"/>
          </p:nvPr>
        </p:nvSpPr>
        <p:spPr>
          <a:xfrm>
            <a:off x="52959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8" name="Shape 338"/>
          <p:cNvSpPr/>
          <p:nvPr>
            <p:ph type="pic" sz="quarter" idx="15"/>
          </p:nvPr>
        </p:nvSpPr>
        <p:spPr>
          <a:xfrm>
            <a:off x="149987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9" name="Shape 339"/>
          <p:cNvSpPr/>
          <p:nvPr>
            <p:ph type="pic" sz="quarter" idx="16"/>
          </p:nvPr>
        </p:nvSpPr>
        <p:spPr>
          <a:xfrm>
            <a:off x="101600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0" name="Shape 340"/>
          <p:cNvSpPr/>
          <p:nvPr>
            <p:ph type="pic" sz="quarter" idx="17"/>
          </p:nvPr>
        </p:nvSpPr>
        <p:spPr>
          <a:xfrm>
            <a:off x="52959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1" name="Shape 341"/>
          <p:cNvSpPr/>
          <p:nvPr>
            <p:ph type="pic" sz="quarter" idx="18"/>
          </p:nvPr>
        </p:nvSpPr>
        <p:spPr>
          <a:xfrm>
            <a:off x="149987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2" name="Shape 3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349" name="Shape 34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0" name="Shape 350"/>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1" name="Shape 35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2" name="Shape 352"/>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3" name="Shape 35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4" name="Shape 354"/>
          <p:cNvSpPr/>
          <p:nvPr>
            <p:ph type="pic" sz="quarter" idx="13"/>
          </p:nvPr>
        </p:nvSpPr>
        <p:spPr>
          <a:xfrm>
            <a:off x="14820900" y="4723804"/>
            <a:ext cx="6616700" cy="67418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55" name="Shape 355"/>
          <p:cNvSpPr/>
          <p:nvPr>
            <p:ph type="title"/>
          </p:nvPr>
        </p:nvSpPr>
        <p:spPr>
          <a:prstGeom prst="rect">
            <a:avLst/>
          </a:prstGeom>
        </p:spPr>
        <p:txBody>
          <a:bodyPr/>
          <a:lstStyle>
            <a:lvl1pPr>
              <a:defRPr>
                <a:solidFill>
                  <a:srgbClr val="FFFFFF"/>
                </a:solidFill>
              </a:defRPr>
            </a:lvl1pPr>
          </a:lstStyle>
          <a:p>
            <a:pPr/>
            <a:r>
              <a:t>Title Text</a:t>
            </a:r>
          </a:p>
        </p:txBody>
      </p:sp>
      <p:sp>
        <p:nvSpPr>
          <p:cNvPr id="356" name="Shape 356"/>
          <p:cNvSpPr/>
          <p:nvPr>
            <p:ph type="body" sz="half" idx="1"/>
          </p:nvPr>
        </p:nvSpPr>
        <p:spPr>
          <a:xfrm>
            <a:off x="28575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57" name="Shape 3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ullets &amp; Title">
    <p:spTree>
      <p:nvGrpSpPr>
        <p:cNvPr id="1" name=""/>
        <p:cNvGrpSpPr/>
        <p:nvPr/>
      </p:nvGrpSpPr>
      <p:grpSpPr>
        <a:xfrm>
          <a:off x="0" y="0"/>
          <a:ext cx="0" cy="0"/>
          <a:chOff x="0" y="0"/>
          <a:chExt cx="0" cy="0"/>
        </a:xfrm>
      </p:grpSpPr>
      <p:sp>
        <p:nvSpPr>
          <p:cNvPr id="40" name="Shape 40"/>
          <p:cNvSpPr/>
          <p:nvPr/>
        </p:nvSpPr>
        <p:spPr>
          <a:xfrm>
            <a:off x="1183482"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1" name="Shape 41"/>
          <p:cNvSpPr/>
          <p:nvPr/>
        </p:nvSpPr>
        <p:spPr>
          <a:xfrm flipH="1">
            <a:off x="22462331"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2" name="Shape 4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3" name="Shape 43"/>
          <p:cNvSpPr/>
          <p:nvPr/>
        </p:nvSpPr>
        <p:spPr>
          <a:xfrm>
            <a:off x="1189441" y="9067800"/>
            <a:ext cx="22014653"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4" name="Shape 44"/>
          <p:cNvSpPr/>
          <p:nvPr/>
        </p:nvSpPr>
        <p:spPr>
          <a:xfrm>
            <a:off x="1177529" y="9721862"/>
            <a:ext cx="22014653" cy="2029608"/>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21600" y="16365"/>
                </a:moveTo>
                <a:lnTo>
                  <a:pt x="0" y="16365"/>
                </a:lnTo>
                <a:lnTo>
                  <a:pt x="0" y="11082"/>
                </a:lnTo>
                <a:cubicBezTo>
                  <a:pt x="0" y="11082"/>
                  <a:pt x="6273" y="-5235"/>
                  <a:pt x="21600" y="1730"/>
                </a:cubicBezTo>
                <a:lnTo>
                  <a:pt x="21600" y="16365"/>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5" name="Shape 45"/>
          <p:cNvSpPr/>
          <p:nvPr>
            <p:ph type="title"/>
          </p:nvPr>
        </p:nvSpPr>
        <p:spPr>
          <a:xfrm>
            <a:off x="2857500" y="9436100"/>
            <a:ext cx="18669000" cy="1968500"/>
          </a:xfrm>
          <a:prstGeom prst="rect">
            <a:avLst/>
          </a:prstGeom>
        </p:spPr>
        <p:txBody>
          <a:bodyPr/>
          <a:lstStyle>
            <a:lvl1pPr>
              <a:defRPr>
                <a:solidFill>
                  <a:srgbClr val="FFFFFF"/>
                </a:solidFill>
              </a:defRPr>
            </a:lvl1pPr>
          </a:lstStyle>
          <a:p>
            <a:pPr/>
            <a:r>
              <a:t>Title Text</a:t>
            </a:r>
          </a:p>
        </p:txBody>
      </p:sp>
      <p:sp>
        <p:nvSpPr>
          <p:cNvPr id="46" name="Shape 46"/>
          <p:cNvSpPr/>
          <p:nvPr>
            <p:ph type="body" sz="half" idx="1"/>
          </p:nvPr>
        </p:nvSpPr>
        <p:spPr>
          <a:xfrm>
            <a:off x="3810000" y="1600200"/>
            <a:ext cx="16764000" cy="6934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Title, Photo &amp; Bullets">
    <p:spTree>
      <p:nvGrpSpPr>
        <p:cNvPr id="1" name=""/>
        <p:cNvGrpSpPr/>
        <p:nvPr/>
      </p:nvGrpSpPr>
      <p:grpSpPr>
        <a:xfrm>
          <a:off x="0" y="0"/>
          <a:ext cx="0" cy="0"/>
          <a:chOff x="0" y="0"/>
          <a:chExt cx="0" cy="0"/>
        </a:xfrm>
      </p:grpSpPr>
      <p:sp>
        <p:nvSpPr>
          <p:cNvPr id="364" name="Shape 364"/>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5" name="Shape 365"/>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6" name="Shape 36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7" name="Shape 367"/>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8" name="Shape 36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9" name="Shape 369"/>
          <p:cNvSpPr/>
          <p:nvPr>
            <p:ph type="pic" sz="quarter" idx="13"/>
          </p:nvPr>
        </p:nvSpPr>
        <p:spPr>
          <a:xfrm>
            <a:off x="2946201" y="4723804"/>
            <a:ext cx="6616701" cy="679553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70" name="Shape 370"/>
          <p:cNvSpPr/>
          <p:nvPr>
            <p:ph type="title"/>
          </p:nvPr>
        </p:nvSpPr>
        <p:spPr>
          <a:prstGeom prst="rect">
            <a:avLst/>
          </a:prstGeom>
        </p:spPr>
        <p:txBody>
          <a:bodyPr/>
          <a:lstStyle>
            <a:lvl1pPr>
              <a:defRPr>
                <a:solidFill>
                  <a:srgbClr val="FFFFFF"/>
                </a:solidFill>
              </a:defRPr>
            </a:lvl1pPr>
          </a:lstStyle>
          <a:p>
            <a:pPr/>
            <a:r>
              <a:t>Title Text</a:t>
            </a:r>
          </a:p>
        </p:txBody>
      </p:sp>
      <p:sp>
        <p:nvSpPr>
          <p:cNvPr id="371" name="Shape 371"/>
          <p:cNvSpPr/>
          <p:nvPr>
            <p:ph type="body" sz="half" idx="1"/>
          </p:nvPr>
        </p:nvSpPr>
        <p:spPr>
          <a:xfrm>
            <a:off x="102743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72" name="Shape 3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379" name="Shape 37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0" name="Shape 380"/>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1" name="Shape 38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2" name="Shape 382"/>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3" name="Shape 38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4" name="Shape 384"/>
          <p:cNvSpPr/>
          <p:nvPr>
            <p:ph type="title"/>
          </p:nvPr>
        </p:nvSpPr>
        <p:spPr>
          <a:prstGeom prst="rect">
            <a:avLst/>
          </a:prstGeom>
        </p:spPr>
        <p:txBody>
          <a:bodyPr/>
          <a:lstStyle>
            <a:lvl1pPr>
              <a:defRPr>
                <a:solidFill>
                  <a:srgbClr val="FFFFFF"/>
                </a:solidFill>
              </a:defRPr>
            </a:lvl1pPr>
          </a:lstStyle>
          <a:p>
            <a:pPr/>
            <a:r>
              <a:t>Title Text</a:t>
            </a:r>
          </a:p>
        </p:txBody>
      </p:sp>
      <p:sp>
        <p:nvSpPr>
          <p:cNvPr id="385" name="Shape 385"/>
          <p:cNvSpPr/>
          <p:nvPr>
            <p:ph type="body" sz="half" idx="1"/>
          </p:nvPr>
        </p:nvSpPr>
        <p:spPr>
          <a:xfrm>
            <a:off x="28575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86" name="Shape 3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393" name="Shape 393"/>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4" name="Shape 394"/>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5" name="Shape 395"/>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6" name="Shape 396"/>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7" name="Shape 397"/>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8" name="Shape 398"/>
          <p:cNvSpPr/>
          <p:nvPr>
            <p:ph type="title"/>
          </p:nvPr>
        </p:nvSpPr>
        <p:spPr>
          <a:prstGeom prst="rect">
            <a:avLst/>
          </a:prstGeom>
        </p:spPr>
        <p:txBody>
          <a:bodyPr/>
          <a:lstStyle>
            <a:lvl1pPr>
              <a:defRPr>
                <a:solidFill>
                  <a:srgbClr val="FFFFFF"/>
                </a:solidFill>
              </a:defRPr>
            </a:lvl1pPr>
          </a:lstStyle>
          <a:p>
            <a:pPr/>
            <a:r>
              <a:t>Title Text</a:t>
            </a:r>
          </a:p>
        </p:txBody>
      </p:sp>
      <p:sp>
        <p:nvSpPr>
          <p:cNvPr id="399" name="Shape 399"/>
          <p:cNvSpPr/>
          <p:nvPr>
            <p:ph type="body" sz="half" idx="1"/>
          </p:nvPr>
        </p:nvSpPr>
        <p:spPr>
          <a:xfrm>
            <a:off x="102743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400" name="Shape 4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2 Column">
    <p:spTree>
      <p:nvGrpSpPr>
        <p:cNvPr id="1" name=""/>
        <p:cNvGrpSpPr/>
        <p:nvPr/>
      </p:nvGrpSpPr>
      <p:grpSpPr>
        <a:xfrm>
          <a:off x="0" y="0"/>
          <a:ext cx="0" cy="0"/>
          <a:chOff x="0" y="0"/>
          <a:chExt cx="0" cy="0"/>
        </a:xfrm>
      </p:grpSpPr>
      <p:sp>
        <p:nvSpPr>
          <p:cNvPr id="54" name="Shape 54"/>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5" name="Shape 55"/>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6" name="Shape 5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7" name="Shape 57"/>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8" name="Shape 5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9" name="Shape 59"/>
          <p:cNvSpPr/>
          <p:nvPr>
            <p:ph type="title"/>
          </p:nvPr>
        </p:nvSpPr>
        <p:spPr>
          <a:prstGeom prst="rect">
            <a:avLst/>
          </a:prstGeom>
        </p:spPr>
        <p:txBody>
          <a:bodyPr/>
          <a:lstStyle>
            <a:lvl1pPr>
              <a:defRPr>
                <a:solidFill>
                  <a:srgbClr val="FFFFFF"/>
                </a:solidFill>
              </a:defRPr>
            </a:lvl1pPr>
          </a:lstStyle>
          <a:p>
            <a:pPr/>
            <a:r>
              <a:t>Title Text</a:t>
            </a:r>
          </a:p>
        </p:txBody>
      </p:sp>
      <p:sp>
        <p:nvSpPr>
          <p:cNvPr id="60" name="Shape 60"/>
          <p:cNvSpPr/>
          <p:nvPr>
            <p:ph type="body" sz="half" idx="1"/>
          </p:nvPr>
        </p:nvSpPr>
        <p:spPr>
          <a:xfrm>
            <a:off x="3810000" y="4648200"/>
            <a:ext cx="16764000" cy="6934200"/>
          </a:xfrm>
          <a:prstGeom prst="rect">
            <a:avLst/>
          </a:prstGeom>
        </p:spPr>
        <p:txBody>
          <a:bodyPr numCol="2" spcCol="714375"/>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ullets - 2 Column &amp; Title">
    <p:spTree>
      <p:nvGrpSpPr>
        <p:cNvPr id="1" name=""/>
        <p:cNvGrpSpPr/>
        <p:nvPr/>
      </p:nvGrpSpPr>
      <p:grpSpPr>
        <a:xfrm>
          <a:off x="0" y="0"/>
          <a:ext cx="0" cy="0"/>
          <a:chOff x="0" y="0"/>
          <a:chExt cx="0" cy="0"/>
        </a:xfrm>
      </p:grpSpPr>
      <p:sp>
        <p:nvSpPr>
          <p:cNvPr id="68" name="Shape 68"/>
          <p:cNvSpPr/>
          <p:nvPr/>
        </p:nvSpPr>
        <p:spPr>
          <a:xfrm>
            <a:off x="1183482"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69" name="Shape 69"/>
          <p:cNvSpPr/>
          <p:nvPr/>
        </p:nvSpPr>
        <p:spPr>
          <a:xfrm flipH="1">
            <a:off x="22462331"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0" name="Shape 70"/>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1" name="Shape 71"/>
          <p:cNvSpPr/>
          <p:nvPr/>
        </p:nvSpPr>
        <p:spPr>
          <a:xfrm>
            <a:off x="1189441" y="9067800"/>
            <a:ext cx="22014653"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2" name="Shape 72"/>
          <p:cNvSpPr/>
          <p:nvPr/>
        </p:nvSpPr>
        <p:spPr>
          <a:xfrm>
            <a:off x="1177529" y="9721862"/>
            <a:ext cx="22014653" cy="2029608"/>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21600" y="16365"/>
                </a:moveTo>
                <a:lnTo>
                  <a:pt x="0" y="16365"/>
                </a:lnTo>
                <a:lnTo>
                  <a:pt x="0" y="11082"/>
                </a:lnTo>
                <a:cubicBezTo>
                  <a:pt x="0" y="11082"/>
                  <a:pt x="6273" y="-5235"/>
                  <a:pt x="21600" y="1730"/>
                </a:cubicBezTo>
                <a:lnTo>
                  <a:pt x="21600" y="16365"/>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3" name="Shape 73"/>
          <p:cNvSpPr/>
          <p:nvPr>
            <p:ph type="title"/>
          </p:nvPr>
        </p:nvSpPr>
        <p:spPr>
          <a:xfrm>
            <a:off x="2857500" y="9436100"/>
            <a:ext cx="18669000" cy="1968500"/>
          </a:xfrm>
          <a:prstGeom prst="rect">
            <a:avLst/>
          </a:prstGeom>
        </p:spPr>
        <p:txBody>
          <a:bodyPr/>
          <a:lstStyle>
            <a:lvl1pPr>
              <a:defRPr>
                <a:solidFill>
                  <a:srgbClr val="FFFFFF"/>
                </a:solidFill>
              </a:defRPr>
            </a:lvl1pPr>
          </a:lstStyle>
          <a:p>
            <a:pPr/>
            <a:r>
              <a:t>Title Text</a:t>
            </a:r>
          </a:p>
        </p:txBody>
      </p:sp>
      <p:sp>
        <p:nvSpPr>
          <p:cNvPr id="74" name="Shape 74"/>
          <p:cNvSpPr/>
          <p:nvPr>
            <p:ph type="body" sz="half" idx="1"/>
          </p:nvPr>
        </p:nvSpPr>
        <p:spPr>
          <a:xfrm>
            <a:off x="3810000" y="1600200"/>
            <a:ext cx="16764000" cy="6934200"/>
          </a:xfrm>
          <a:prstGeom prst="rect">
            <a:avLst/>
          </a:prstGeom>
        </p:spPr>
        <p:txBody>
          <a:bodyPr numCol="2" spcCol="714375"/>
          <a:lstStyle>
            <a:lvl1pPr>
              <a:buBlip>
                <a:blip r:embed="rId2"/>
              </a:buBlip>
              <a:defRPr spc="42" sz="4200"/>
            </a:lvl1pPr>
            <a:lvl2pPr>
              <a:buBlip>
                <a:blip r:embed="rId2"/>
              </a:buBlip>
              <a:defRPr spc="42" sz="4200"/>
            </a:lvl2pPr>
            <a:lvl3pPr>
              <a:buBlip>
                <a:blip r:embed="rId2"/>
              </a:buBlip>
              <a:defRPr spc="42" sz="4200"/>
            </a:lvl3pPr>
            <a:lvl4pPr>
              <a:buBlip>
                <a:blip r:embed="rId2"/>
              </a:buBlip>
              <a:defRPr spc="42" sz="4200"/>
            </a:lvl4pPr>
            <a:lvl5pPr>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2" name="Shape 82"/>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ullets - 2 Column ">
    <p:spTree>
      <p:nvGrpSpPr>
        <p:cNvPr id="1" name=""/>
        <p:cNvGrpSpPr/>
        <p:nvPr/>
      </p:nvGrpSpPr>
      <p:grpSpPr>
        <a:xfrm>
          <a:off x="0" y="0"/>
          <a:ext cx="0" cy="0"/>
          <a:chOff x="0" y="0"/>
          <a:chExt cx="0" cy="0"/>
        </a:xfrm>
      </p:grpSpPr>
      <p:sp>
        <p:nvSpPr>
          <p:cNvPr id="90" name="Shape 90"/>
          <p:cNvSpPr/>
          <p:nvPr>
            <p:ph type="body" idx="1"/>
          </p:nvPr>
        </p:nvSpPr>
        <p:spPr>
          <a:prstGeom prst="rect">
            <a:avLst/>
          </a:prstGeom>
        </p:spPr>
        <p:txBody>
          <a:bodyPr numCol="2" spcCol="714375"/>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05" name="Shape 105"/>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6" name="Shape 106"/>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7" name="Shape 107"/>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8" name="Shape 108"/>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9" name="Shape 109"/>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10" name="Shape 110"/>
          <p:cNvSpPr/>
          <p:nvPr>
            <p:ph type="title"/>
          </p:nvPr>
        </p:nvSpPr>
        <p:spPr>
          <a:prstGeom prst="rect">
            <a:avLst/>
          </a:prstGeom>
        </p:spPr>
        <p:txBody>
          <a:bodyPr/>
          <a:lstStyle>
            <a:lvl1pPr>
              <a:defRPr>
                <a:solidFill>
                  <a:srgbClr val="FFFFFF"/>
                </a:solidFill>
              </a:defRPr>
            </a:lvl1pPr>
          </a:lstStyle>
          <a:p>
            <a:pPr/>
            <a:r>
              <a:t>Title Text</a:t>
            </a: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 name="Shape 3"/>
          <p:cNvSpPr/>
          <p:nvPr>
            <p:ph type="body" idx="1"/>
          </p:nvPr>
        </p:nvSpPr>
        <p:spPr>
          <a:xfrm>
            <a:off x="3810000" y="1435100"/>
            <a:ext cx="16764000" cy="1016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title"/>
          </p:nvPr>
        </p:nvSpPr>
        <p:spPr>
          <a:xfrm>
            <a:off x="2857500" y="1790700"/>
            <a:ext cx="18669000" cy="1968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5" name="Shape 5"/>
          <p:cNvSpPr/>
          <p:nvPr>
            <p:ph type="sldNum" sz="quarter" idx="2"/>
          </p:nvPr>
        </p:nvSpPr>
        <p:spPr>
          <a:xfrm>
            <a:off x="12011323" y="12654557"/>
            <a:ext cx="385167" cy="355601"/>
          </a:xfrm>
          <a:prstGeom prst="rect">
            <a:avLst/>
          </a:prstGeom>
          <a:ln w="12700">
            <a:miter lim="400000"/>
          </a:ln>
        </p:spPr>
        <p:txBody>
          <a:bodyPr wrap="none" lIns="0" tIns="0" rIns="0" bIns="0">
            <a:normAutofit fontScale="100000" lnSpcReduction="0"/>
          </a:bodyPr>
          <a:lstStyle>
            <a:lvl1pPr>
              <a:lnSpc>
                <a:spcPct val="90000"/>
              </a:lnSpc>
              <a:defRPr sz="24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Lst>
  <p:transition xmlns:p14="http://schemas.microsoft.com/office/powerpoint/2010/main" spd="med" advClick="1"/>
  <p:txStyles>
    <p:titleStyle>
      <a:lvl1pPr marL="0" marR="0" indent="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1pPr>
      <a:lvl2pPr marL="0" marR="0" indent="2286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2pPr>
      <a:lvl3pPr marL="0" marR="0" indent="4572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3pPr>
      <a:lvl4pPr marL="0" marR="0" indent="6858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4pPr>
      <a:lvl5pPr marL="0" marR="0" indent="9144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5pPr>
      <a:lvl6pPr marL="0" marR="0" indent="11430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6pPr>
      <a:lvl7pPr marL="0" marR="0" indent="13716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7pPr>
      <a:lvl8pPr marL="0" marR="0" indent="16002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8pPr>
      <a:lvl9pPr marL="0" marR="0" indent="18288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9pPr>
    </p:titleStyle>
    <p:bodyStyle>
      <a:lvl1pPr marL="825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1pPr>
      <a:lvl2pPr marL="1270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2pPr>
      <a:lvl3pPr marL="1714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3pPr>
      <a:lvl4pPr marL="2159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4pPr>
      <a:lvl5pPr marL="2603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5pPr>
      <a:lvl6pPr marL="3048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6pPr>
      <a:lvl7pPr marL="3492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7pPr>
      <a:lvl8pPr marL="3937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8pPr>
      <a:lvl9pPr marL="4381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9pPr>
    </p:bodyStyle>
    <p:otherStyle>
      <a:lvl1pPr marL="0" marR="0" indent="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1pPr>
      <a:lvl2pPr marL="0" marR="0" indent="2286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2pPr>
      <a:lvl3pPr marL="0" marR="0" indent="4572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3pPr>
      <a:lvl4pPr marL="0" marR="0" indent="6858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4pPr>
      <a:lvl5pPr marL="0" marR="0" indent="9144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5pPr>
      <a:lvl6pPr marL="0" marR="0" indent="11430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6pPr>
      <a:lvl7pPr marL="0" marR="0" indent="13716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7pPr>
      <a:lvl8pPr marL="0" marR="0" indent="16002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8pPr>
      <a:lvl9pPr marL="0" marR="0" indent="18288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main.rs"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rust-belt-rust.com" TargetMode="Externa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ctrTitle"/>
          </p:nvPr>
        </p:nvSpPr>
        <p:spPr>
          <a:prstGeom prst="rect">
            <a:avLst/>
          </a:prstGeom>
        </p:spPr>
        <p:txBody>
          <a:bodyPr/>
          <a:lstStyle/>
          <a:p>
            <a:pPr>
              <a:defRPr spc="400" sz="20000"/>
            </a:pPr>
            <a:r>
              <a:t>Rust</a:t>
            </a:r>
          </a:p>
          <a:p>
            <a:pPr>
              <a:defRPr spc="194" sz="9700"/>
            </a:pPr>
            <a:r>
              <a:t>Designed for Safety</a:t>
            </a:r>
          </a:p>
        </p:txBody>
      </p:sp>
      <p:sp>
        <p:nvSpPr>
          <p:cNvPr id="410" name="Shape 410"/>
          <p:cNvSpPr/>
          <p:nvPr>
            <p:ph type="subTitle" sz="quarter" idx="1"/>
          </p:nvPr>
        </p:nvSpPr>
        <p:spPr>
          <a:prstGeom prst="rect">
            <a:avLst/>
          </a:prstGeom>
        </p:spPr>
        <p:txBody>
          <a:bodyPr/>
          <a:lstStyle/>
          <a:p>
            <a:pPr/>
            <a:r>
              <a:t>Carol (Nichols || Goulding)</a:t>
            </a:r>
          </a:p>
          <a:p>
            <a:pPr/>
            <a:r>
              <a:t>@carols10cents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751205">
              <a:defRPr spc="222" sz="11102">
                <a:effectLst>
                  <a:outerShdw sx="100000" sy="100000" kx="0" ky="0" algn="b" rotWithShape="0" blurRad="23114" dist="23114" dir="13500000">
                    <a:srgbClr val="555555">
                      <a:alpha val="25000"/>
                    </a:srgbClr>
                  </a:outerShdw>
                </a:effectLst>
              </a:defRPr>
            </a:lvl1pPr>
          </a:lstStyle>
          <a:p>
            <a:pPr/>
            <a:r>
              <a:t>Integer Overflow Checking</a:t>
            </a:r>
          </a:p>
        </p:txBody>
      </p:sp>
      <p:sp>
        <p:nvSpPr>
          <p:cNvPr id="447" name="Shape 447"/>
          <p:cNvSpPr/>
          <p:nvPr/>
        </p:nvSpPr>
        <p:spPr>
          <a:xfrm>
            <a:off x="2665111" y="4714218"/>
            <a:ext cx="19799428" cy="57683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x = 5u8;</a:t>
            </a:r>
          </a:p>
          <a:p>
            <a:pPr algn="l">
              <a:defRPr spc="77" sz="7700">
                <a:solidFill>
                  <a:srgbClr val="000000"/>
                </a:solidFill>
                <a:latin typeface="Source Code Pro"/>
                <a:ea typeface="Source Code Pro"/>
                <a:cs typeface="Source Code Pro"/>
                <a:sym typeface="Source Code Pro"/>
              </a:defRPr>
            </a:pPr>
            <a:r>
              <a:t>let y = 255u8;</a:t>
            </a:r>
          </a:p>
          <a:p>
            <a:pPr algn="l">
              <a:defRPr spc="77" sz="7700">
                <a:solidFill>
                  <a:srgbClr val="000000"/>
                </a:solidFill>
                <a:latin typeface="Source Code Pro"/>
                <a:ea typeface="Source Code Pro"/>
                <a:cs typeface="Source Code Pro"/>
                <a:sym typeface="Source Code Pro"/>
              </a:defRPr>
            </a:pPr>
            <a:r>
              <a:t>println!("x + y is: {}", x + y);</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title"/>
          </p:nvPr>
        </p:nvSpPr>
        <p:spPr>
          <a:prstGeom prst="rect">
            <a:avLst/>
          </a:prstGeom>
        </p:spPr>
        <p:txBody>
          <a:bodyPr/>
          <a:lstStyle>
            <a:lvl1pPr defTabSz="751205">
              <a:defRPr spc="222" sz="11102">
                <a:effectLst>
                  <a:outerShdw sx="100000" sy="100000" kx="0" ky="0" algn="b" rotWithShape="0" blurRad="23114" dist="23114" dir="13500000">
                    <a:srgbClr val="555555">
                      <a:alpha val="25000"/>
                    </a:srgbClr>
                  </a:outerShdw>
                </a:effectLst>
              </a:defRPr>
            </a:lvl1pPr>
          </a:lstStyle>
          <a:p>
            <a:pPr/>
            <a:r>
              <a:t>Integer Overflow Checking</a:t>
            </a:r>
          </a:p>
        </p:txBody>
      </p:sp>
      <p:sp>
        <p:nvSpPr>
          <p:cNvPr id="452" name="Shape 452"/>
          <p:cNvSpPr/>
          <p:nvPr/>
        </p:nvSpPr>
        <p:spPr>
          <a:xfrm>
            <a:off x="2665111" y="4714217"/>
            <a:ext cx="19799428" cy="57683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x = 5u8;</a:t>
            </a:r>
          </a:p>
          <a:p>
            <a:pPr algn="l">
              <a:defRPr spc="77" sz="7700">
                <a:solidFill>
                  <a:srgbClr val="000000"/>
                </a:solidFill>
                <a:latin typeface="Source Code Pro"/>
                <a:ea typeface="Source Code Pro"/>
                <a:cs typeface="Source Code Pro"/>
                <a:sym typeface="Source Code Pro"/>
              </a:defRPr>
            </a:pPr>
            <a:r>
              <a:t>let y = 255u8;</a:t>
            </a:r>
          </a:p>
          <a:p>
            <a:pPr algn="l">
              <a:defRPr spc="77" sz="7700">
                <a:solidFill>
                  <a:srgbClr val="000000"/>
                </a:solidFill>
                <a:latin typeface="Source Code Pro"/>
                <a:ea typeface="Source Code Pro"/>
                <a:cs typeface="Source Code Pro"/>
                <a:sym typeface="Source Code Pro"/>
              </a:defRPr>
            </a:pPr>
            <a:r>
              <a:t>println!("x + y is: {}", x + y);</a:t>
            </a:r>
          </a:p>
        </p:txBody>
      </p:sp>
      <p:sp>
        <p:nvSpPr>
          <p:cNvPr id="453" name="Shape 453"/>
          <p:cNvSpPr/>
          <p:nvPr/>
        </p:nvSpPr>
        <p:spPr>
          <a:xfrm>
            <a:off x="2281635" y="9326874"/>
            <a:ext cx="20566381" cy="2420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66" sz="6600">
                <a:solidFill>
                  <a:schemeClr val="accent5"/>
                </a:solidFill>
                <a:latin typeface="Source Code Pro"/>
                <a:ea typeface="Source Code Pro"/>
                <a:cs typeface="Source Code Pro"/>
                <a:sym typeface="Source Code Pro"/>
              </a:defRPr>
            </a:pPr>
            <a:r>
              <a:t>thread '&lt;main&gt;' panicked at 'arithmetic operation overflowed', src/</a:t>
            </a:r>
            <a:r>
              <a:rPr u="sng">
                <a:hlinkClick r:id="rId3" invalidUrl="" action="" tgtFrame="" tooltip="" history="1" highlightClick="0" endSnd="0"/>
              </a:rPr>
              <a:t>main.rs</a:t>
            </a:r>
            <a:r>
              <a:t>:4</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title"/>
          </p:nvPr>
        </p:nvSpPr>
        <p:spPr>
          <a:prstGeom prst="rect">
            <a:avLst/>
          </a:prstGeom>
        </p:spPr>
        <p:txBody>
          <a:bodyPr/>
          <a:lstStyle/>
          <a:p>
            <a:pPr/>
            <a:r>
              <a:t>NOTE!</a:t>
            </a:r>
          </a:p>
        </p:txBody>
      </p:sp>
      <p:sp>
        <p:nvSpPr>
          <p:cNvPr id="458" name="Shape 458"/>
          <p:cNvSpPr/>
          <p:nvPr>
            <p:ph type="body" sz="half" idx="1"/>
          </p:nvPr>
        </p:nvSpPr>
        <p:spPr>
          <a:prstGeom prst="rect">
            <a:avLst/>
          </a:prstGeom>
        </p:spPr>
        <p:txBody>
          <a:bodyPr/>
          <a:lstStyle/>
          <a:p>
            <a:pPr>
              <a:buBlip>
                <a:blip r:embed="rId3"/>
              </a:buBlip>
            </a:pPr>
            <a:r>
              <a:t>Integer overflow checks are by default:</a:t>
            </a:r>
          </a:p>
          <a:p>
            <a:pPr lvl="3">
              <a:buBlip>
                <a:blip r:embed="rId3"/>
              </a:buBlip>
            </a:pPr>
            <a:r>
              <a:t>ON in debug mode</a:t>
            </a:r>
          </a:p>
          <a:p>
            <a:pPr lvl="3">
              <a:buBlip>
                <a:blip r:embed="rId3"/>
              </a:buBlip>
            </a:pPr>
            <a:r>
              <a:t>OFF in release mode</a:t>
            </a:r>
          </a:p>
          <a:p>
            <a:pPr>
              <a:buBlip>
                <a:blip r:embed="rId3"/>
              </a:buBlip>
            </a:pPr>
            <a:r>
              <a:t>Can change this to be on in release mode too</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title"/>
          </p:nvPr>
        </p:nvSpPr>
        <p:spPr>
          <a:prstGeom prst="rect">
            <a:avLst/>
          </a:prstGeom>
        </p:spPr>
        <p:txBody>
          <a:bodyPr/>
          <a:lstStyle/>
          <a:p>
            <a:pPr/>
            <a:r>
              <a:t>Ownership</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title"/>
          </p:nvPr>
        </p:nvSpPr>
        <p:spPr>
          <a:prstGeom prst="rect">
            <a:avLst/>
          </a:prstGeom>
        </p:spPr>
        <p:txBody>
          <a:bodyPr/>
          <a:lstStyle/>
          <a:p>
            <a:pPr/>
            <a:r>
              <a:t>Ownership</a:t>
            </a:r>
          </a:p>
        </p:txBody>
      </p:sp>
      <p:sp>
        <p:nvSpPr>
          <p:cNvPr id="467" name="Shape 467"/>
          <p:cNvSpPr/>
          <p:nvPr>
            <p:ph type="body" sz="half" idx="1"/>
          </p:nvPr>
        </p:nvSpPr>
        <p:spPr>
          <a:prstGeom prst="rect">
            <a:avLst/>
          </a:prstGeom>
        </p:spPr>
        <p:txBody>
          <a:bodyPr/>
          <a:lstStyle/>
          <a:p>
            <a:pPr marL="825500" indent="-825500">
              <a:buBlip>
                <a:blip r:embed="rId3"/>
              </a:buBlip>
              <a:defRPr spc="76" sz="7600"/>
            </a:pPr>
            <a:r>
              <a:t>Memory has one and only one owning scope</a:t>
            </a:r>
          </a:p>
          <a:p>
            <a:pPr marL="825500" indent="-825500">
              <a:buBlip>
                <a:blip r:embed="rId3"/>
              </a:buBlip>
              <a:defRPr spc="76" sz="7600"/>
            </a:pPr>
            <a:r>
              <a:t>That scope is responsible for freeing the memory</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title"/>
          </p:nvPr>
        </p:nvSpPr>
        <p:spPr>
          <a:prstGeom prst="rect">
            <a:avLst/>
          </a:prstGeom>
        </p:spPr>
        <p:txBody>
          <a:bodyPr/>
          <a:lstStyle/>
          <a:p>
            <a:pPr/>
            <a:r>
              <a:t>Shared Mutable State</a:t>
            </a:r>
          </a:p>
        </p:txBody>
      </p:sp>
      <p:sp>
        <p:nvSpPr>
          <p:cNvPr id="472" name="Shape 472"/>
          <p:cNvSpPr/>
          <p:nvPr>
            <p:ph type="body" idx="1"/>
          </p:nvPr>
        </p:nvSpPr>
        <p:spPr>
          <a:xfrm>
            <a:off x="3810000" y="2882900"/>
            <a:ext cx="16764000" cy="10160000"/>
          </a:xfrm>
          <a:prstGeom prst="rect">
            <a:avLst/>
          </a:prstGeom>
        </p:spPr>
        <p:txBody>
          <a:bodyPr/>
          <a:lstStyle/>
          <a:p>
            <a:pPr marL="825500" indent="-825500">
              <a:buBlip>
                <a:blip r:embed="rId3"/>
              </a:buBlip>
              <a:defRPr spc="106" sz="10700"/>
            </a:pPr>
            <a:r>
              <a:t>Use after free</a:t>
            </a:r>
          </a:p>
          <a:p>
            <a:pPr marL="825500" indent="-825500">
              <a:buBlip>
                <a:blip r:embed="rId3"/>
              </a:buBlip>
              <a:defRPr spc="106" sz="10700"/>
            </a:pPr>
            <a:r>
              <a:t>Double free</a:t>
            </a:r>
          </a:p>
          <a:p>
            <a:pPr marL="825500" indent="-825500">
              <a:buBlip>
                <a:blip r:embed="rId3"/>
              </a:buBlip>
              <a:defRPr spc="106" sz="10700"/>
            </a:pPr>
            <a:r>
              <a:t>Data Races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pPr/>
            <a:r>
              <a:t>Lexical scoping</a:t>
            </a:r>
          </a:p>
        </p:txBody>
      </p:sp>
      <p:sp>
        <p:nvSpPr>
          <p:cNvPr id="477" name="Shape 477"/>
          <p:cNvSpPr/>
          <p:nvPr/>
        </p:nvSpPr>
        <p:spPr>
          <a:xfrm>
            <a:off x="2848439" y="4470399"/>
            <a:ext cx="18734755" cy="72644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2" algn="l">
              <a:defRPr>
                <a:solidFill>
                  <a:srgbClr val="000000"/>
                </a:solidFill>
                <a:latin typeface="Source Code Pro"/>
                <a:ea typeface="Source Code Pro"/>
                <a:cs typeface="Source Code Pro"/>
                <a:sym typeface="Source Code Pro"/>
              </a:defRPr>
            </a:pPr>
            <a:r>
              <a:t>    if x.floopy() {</a:t>
            </a:r>
          </a:p>
          <a:p>
            <a:pPr lvl="2" algn="l">
              <a:defRPr>
                <a:solidFill>
                  <a:srgbClr val="000000"/>
                </a:solidFill>
                <a:latin typeface="Source Code Pro"/>
                <a:ea typeface="Source Code Pro"/>
                <a:cs typeface="Source Code Pro"/>
                <a:sym typeface="Source Code Pro"/>
              </a:defRPr>
            </a:pPr>
            <a:r>
              <a:t>        let y = OtherThing::new(x.florp());</a:t>
            </a:r>
          </a:p>
          <a:p>
            <a:pPr lvl="2" algn="l">
              <a:defRPr>
                <a:solidFill>
                  <a:srgbClr val="000000"/>
                </a:solidFill>
                <a:latin typeface="Source Code Pro"/>
                <a:ea typeface="Source Code Pro"/>
                <a:cs typeface="Source Code Pro"/>
                <a:sym typeface="Source Code Pro"/>
              </a:defRPr>
            </a:pPr>
            <a:r>
              <a:t>        println!(“y is {}”, y);</a:t>
            </a:r>
          </a:p>
          <a:p>
            <a:pPr lvl="2" algn="l">
              <a:defRPr>
                <a:solidFill>
                  <a:srgbClr val="000000"/>
                </a:solidFill>
                <a:latin typeface="Source Code Pro"/>
                <a:ea typeface="Source Code Pro"/>
                <a:cs typeface="Source Code Pro"/>
                <a:sym typeface="Source Code Pro"/>
              </a:defRPr>
            </a:pPr>
            <a:r>
              <a:t>    }</a:t>
            </a:r>
          </a:p>
          <a:p>
            <a:pPr lvl="2" algn="l">
              <a:defRPr>
                <a:solidFill>
                  <a:srgbClr val="000000"/>
                </a:solidFill>
                <a:latin typeface="Source Code Pro"/>
                <a:ea typeface="Source Code Pro"/>
                <a:cs typeface="Source Code Pro"/>
                <a:sym typeface="Source Code Pro"/>
              </a:defRPr>
            </a:pPr>
            <a:r>
              <a:t>    // y is no longer valid here, x still is</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title"/>
          </p:nvPr>
        </p:nvSpPr>
        <p:spPr>
          <a:prstGeom prst="rect">
            <a:avLst/>
          </a:prstGeom>
        </p:spPr>
        <p:txBody>
          <a:bodyPr/>
          <a:lstStyle/>
          <a:p>
            <a:pPr/>
            <a:r>
              <a:t>Move by default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nvSpPr>
        <p:spPr>
          <a:xfrm>
            <a:off x="2824622" y="250824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Thing) {</a:t>
            </a:r>
          </a:p>
          <a:p>
            <a:pPr algn="l">
              <a:defRPr>
                <a:solidFill>
                  <a:srgbClr val="000000"/>
                </a:solidFill>
                <a:latin typeface="Source Code Pro"/>
                <a:ea typeface="Source Code Pro"/>
                <a:cs typeface="Source Code Pro"/>
                <a:sym typeface="Source Code Pro"/>
              </a:defRPr>
            </a:pPr>
            <a:r>
              <a:t>   println!(“I just want to print {}”, t);</a:t>
            </a:r>
            <a:endParaRPr>
              <a:solidFill>
                <a:schemeClr val="accent2"/>
              </a:solidFill>
            </a:endParaRP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Thing) { </a:t>
            </a:r>
          </a:p>
          <a:p>
            <a:pPr algn="l">
              <a:defRPr>
                <a:solidFill>
                  <a:srgbClr val="000000"/>
                </a:solidFill>
                <a:latin typeface="Source Code Pro"/>
                <a:ea typeface="Source Code Pro"/>
                <a:cs typeface="Source Code Pro"/>
                <a:sym typeface="Source Code Pro"/>
              </a:defRPr>
            </a:pPr>
            <a:r>
              <a:t>    println!(“I just want to print {}”, t);</a:t>
            </a:r>
          </a:p>
          <a:p>
            <a:pPr algn="l">
              <a:defRPr>
                <a:solidFill>
                  <a:srgbClr val="000000"/>
                </a:solidFill>
                <a:latin typeface="Source Code Pro"/>
                <a:ea typeface="Source Code Pro"/>
                <a:cs typeface="Source Code Pro"/>
                <a:sym typeface="Source Code Pro"/>
              </a:defRPr>
            </a:pPr>
            <a:r>
              <a:t>}</a:t>
            </a:r>
          </a:p>
        </p:txBody>
      </p:sp>
      <p:sp>
        <p:nvSpPr>
          <p:cNvPr id="486" name="Shape 486"/>
          <p:cNvSpPr/>
          <p:nvPr/>
        </p:nvSpPr>
        <p:spPr>
          <a:xfrm>
            <a:off x="11785599" y="5969000"/>
            <a:ext cx="8666989"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defRPr>
                <a:solidFill>
                  <a:schemeClr val="accent5"/>
                </a:solidFill>
                <a:latin typeface="Source Code Pro Semibold"/>
                <a:ea typeface="Source Code Pro Semibold"/>
                <a:cs typeface="Source Code Pro Semibold"/>
                <a:sym typeface="Source Code Pro Semibold"/>
              </a:defRPr>
            </a:pPr>
            <a:r>
              <a:t>^ error: use of moved </a:t>
            </a:r>
          </a:p>
          <a:p>
            <a:pPr lvl="1" algn="l">
              <a:defRPr>
                <a:solidFill>
                  <a:schemeClr val="accent5"/>
                </a:solidFill>
                <a:latin typeface="Source Code Pro Semibold"/>
                <a:ea typeface="Source Code Pro Semibold"/>
                <a:cs typeface="Source Code Pro Semibold"/>
                <a:sym typeface="Source Code Pro Semibold"/>
              </a:defRPr>
            </a:pPr>
            <a:r>
              <a:t>value: `x`</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body" idx="1"/>
          </p:nvPr>
        </p:nvSpPr>
        <p:spPr>
          <a:prstGeom prst="rect">
            <a:avLst/>
          </a:prstGeom>
        </p:spPr>
        <p:txBody>
          <a:bodyPr/>
          <a:lstStyle/>
          <a:p>
            <a:pPr marL="825500" indent="-825500">
              <a:buBlip>
                <a:blip r:embed="rId3"/>
              </a:buBlip>
              <a:defRPr spc="72" sz="7200"/>
            </a:pPr>
            <a:r>
              <a:t>How does Rust prevent bugs?</a:t>
            </a:r>
          </a:p>
          <a:p>
            <a:pPr marL="825500" indent="-825500">
              <a:buBlip>
                <a:blip r:embed="rId3"/>
              </a:buBlip>
              <a:defRPr spc="72" sz="7200"/>
            </a:pPr>
            <a:r>
              <a:t>What kinds of bugs are still possible?</a:t>
            </a:r>
          </a:p>
          <a:p>
            <a:pPr marL="825500" indent="-825500">
              <a:buBlip>
                <a:blip r:embed="rId3"/>
              </a:buBlip>
              <a:defRPr spc="72" sz="7200"/>
            </a:pPr>
            <a:r>
              <a:t>Case studies: Would Rust have prevented these problems?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prstGeom prst="rect">
            <a:avLst/>
          </a:prstGeom>
        </p:spPr>
        <p:txBody>
          <a:bodyPr/>
          <a:lstStyle/>
          <a:p>
            <a:pPr/>
            <a:r>
              <a:t>Borrowing</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whatevs(&amp;x);</a:t>
            </a:r>
          </a:p>
          <a:p>
            <a:pPr lvl="1" algn="l">
              <a:defRPr>
                <a:solidFill>
                  <a:srgbClr val="000000"/>
                </a:solidFill>
                <a:latin typeface="Source Code Pro"/>
                <a:ea typeface="Source Code Pro"/>
                <a:cs typeface="Source Code Pro"/>
                <a:sym typeface="Source Code Pro"/>
              </a:defRPr>
            </a:pPr>
            <a:r>
              <a:t>    println!(“x is {}”, x);</a:t>
            </a:r>
            <a:r>
              <a:rPr>
                <a:solidFill>
                  <a:schemeClr val="accent2"/>
                </a:solidFill>
              </a:rPr>
              <a:t> // cool.</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&amp;Thing) { </a:t>
            </a:r>
          </a:p>
          <a:p>
            <a:pPr algn="l">
              <a:defRPr>
                <a:solidFill>
                  <a:srgbClr val="000000"/>
                </a:solidFill>
                <a:latin typeface="Source Code Pro"/>
                <a:ea typeface="Source Code Pro"/>
                <a:cs typeface="Source Code Pro"/>
                <a:sym typeface="Source Code Pro"/>
              </a:defRPr>
            </a:pPr>
            <a:r>
              <a:t>    println!(“I just want to print {}”, t);</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
        <p:nvSpPr>
          <p:cNvPr id="501" name="Shape 501"/>
          <p:cNvSpPr/>
          <p:nvPr/>
        </p:nvSpPr>
        <p:spPr>
          <a:xfrm>
            <a:off x="5311394" y="7094219"/>
            <a:ext cx="158019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cannot assign to </a:t>
            </a:r>
          </a:p>
          <a:p>
            <a:pPr algn="l">
              <a:defRPr spc="75" sz="7500">
                <a:solidFill>
                  <a:schemeClr val="accent5"/>
                </a:solidFill>
                <a:latin typeface="Source Code Pro"/>
                <a:ea typeface="Source Code Pro"/>
                <a:cs typeface="Source Code Pro"/>
                <a:sym typeface="Source Code Pro"/>
              </a:defRPr>
            </a:pPr>
            <a:r>
              <a:t>immutable field `t.price`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&amp;mut 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mut x = Thing::new();</a:t>
            </a:r>
          </a:p>
          <a:p>
            <a:pPr lvl="1" algn="l">
              <a:defRPr>
                <a:solidFill>
                  <a:srgbClr val="000000"/>
                </a:solidFill>
                <a:latin typeface="Source Code Pro"/>
                <a:ea typeface="Source Code Pro"/>
                <a:cs typeface="Source Code Pro"/>
                <a:sym typeface="Source Code Pro"/>
              </a:defRPr>
            </a:pPr>
            <a:r>
              <a:t>    whatevs(&amp;mut 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&amp;mut Thing) { </a:t>
            </a:r>
          </a:p>
          <a:p>
            <a:pPr algn="l">
              <a:defRPr>
                <a:solidFill>
                  <a:srgbClr val="000000"/>
                </a:solidFill>
                <a:latin typeface="Source Code Pro"/>
                <a:ea typeface="Source Code Pro"/>
                <a:cs typeface="Source Code Pro"/>
                <a:sym typeface="Source Code Pro"/>
              </a:defRPr>
            </a:pPr>
            <a:r>
              <a:t>    t.price += 50;</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ph type="title"/>
          </p:nvPr>
        </p:nvSpPr>
        <p:spPr>
          <a:prstGeom prst="rect">
            <a:avLst/>
          </a:prstGeom>
        </p:spPr>
        <p:txBody>
          <a:bodyPr/>
          <a:lstStyle/>
          <a:p>
            <a:pPr/>
            <a:r>
              <a:t>Borrowing Rules</a:t>
            </a:r>
          </a:p>
        </p:txBody>
      </p:sp>
      <p:sp>
        <p:nvSpPr>
          <p:cNvPr id="510" name="Shape 510"/>
          <p:cNvSpPr/>
          <p:nvPr>
            <p:ph type="body" sz="half" idx="1"/>
          </p:nvPr>
        </p:nvSpPr>
        <p:spPr>
          <a:prstGeom prst="rect">
            <a:avLst/>
          </a:prstGeom>
        </p:spPr>
        <p:txBody>
          <a:bodyPr/>
          <a:lstStyle/>
          <a:p>
            <a:pPr marL="825500" indent="-825500">
              <a:buBlip>
                <a:blip r:embed="rId2"/>
              </a:buBlip>
              <a:defRPr spc="93" sz="9300"/>
            </a:pPr>
            <a:r>
              <a:t>Many immutable borrows</a:t>
            </a:r>
          </a:p>
          <a:p>
            <a:pPr marL="825500" indent="-825500">
              <a:buBlip>
                <a:blip r:embed="rId2"/>
              </a:buBlip>
              <a:defRPr spc="93" sz="9300"/>
            </a:pPr>
            <a:r>
              <a:t>Only one mutable borrow (and no immutable borrows)</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nvSpPr>
        <p:spPr>
          <a:xfrm>
            <a:off x="2824622" y="1592579"/>
            <a:ext cx="18734756" cy="7025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list = vec![1, 2, 3];</a:t>
            </a:r>
          </a:p>
          <a:p>
            <a:pPr algn="l">
              <a:defRPr spc="75" sz="7500">
                <a:solidFill>
                  <a:srgbClr val="000000"/>
                </a:solidFill>
                <a:latin typeface="Source Code Pro"/>
                <a:ea typeface="Source Code Pro"/>
                <a:cs typeface="Source Code Pro"/>
                <a:sym typeface="Source Code Pro"/>
              </a:defRPr>
            </a:pPr>
            <a:r>
              <a:t>for i in &amp;list {</a:t>
            </a:r>
          </a:p>
          <a:p>
            <a:pPr lvl="1" algn="l">
              <a:defRPr spc="75" sz="7500">
                <a:solidFill>
                  <a:srgbClr val="000000"/>
                </a:solidFill>
                <a:latin typeface="Source Code Pro"/>
                <a:ea typeface="Source Code Pro"/>
                <a:cs typeface="Source Code Pro"/>
                <a:sym typeface="Source Code Pro"/>
              </a:defRPr>
            </a:pPr>
            <a:r>
              <a:t>    println!(“i is {}”, i);</a:t>
            </a:r>
          </a:p>
          <a:p>
            <a:pPr lvl="2" algn="l">
              <a:defRPr spc="75" sz="7500">
                <a:solidFill>
                  <a:srgbClr val="000000"/>
                </a:solidFill>
                <a:latin typeface="Source Code Pro"/>
                <a:ea typeface="Source Code Pro"/>
                <a:cs typeface="Source Code Pro"/>
                <a:sym typeface="Source Code Pro"/>
              </a:defRPr>
            </a:pPr>
            <a:r>
              <a:t>    list.push(i + 1);</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nvSpPr>
        <p:spPr>
          <a:xfrm>
            <a:off x="2824622" y="1592579"/>
            <a:ext cx="18734756" cy="7025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list = vec![1, 2, 3];</a:t>
            </a:r>
          </a:p>
          <a:p>
            <a:pPr algn="l">
              <a:defRPr spc="75" sz="7500">
                <a:solidFill>
                  <a:srgbClr val="000000"/>
                </a:solidFill>
                <a:latin typeface="Source Code Pro"/>
                <a:ea typeface="Source Code Pro"/>
                <a:cs typeface="Source Code Pro"/>
                <a:sym typeface="Source Code Pro"/>
              </a:defRPr>
            </a:pPr>
            <a:r>
              <a:t>for i in &amp;list {</a:t>
            </a:r>
          </a:p>
          <a:p>
            <a:pPr lvl="1" algn="l">
              <a:defRPr spc="75" sz="7500">
                <a:solidFill>
                  <a:srgbClr val="000000"/>
                </a:solidFill>
                <a:latin typeface="Source Code Pro"/>
                <a:ea typeface="Source Code Pro"/>
                <a:cs typeface="Source Code Pro"/>
                <a:sym typeface="Source Code Pro"/>
              </a:defRPr>
            </a:pPr>
            <a:r>
              <a:t>    println!(“i is {}”, i);</a:t>
            </a:r>
          </a:p>
          <a:p>
            <a:pPr lvl="2" algn="l">
              <a:defRPr spc="75" sz="7500">
                <a:solidFill>
                  <a:srgbClr val="000000"/>
                </a:solidFill>
                <a:latin typeface="Source Code Pro"/>
                <a:ea typeface="Source Code Pro"/>
                <a:cs typeface="Source Code Pro"/>
                <a:sym typeface="Source Code Pro"/>
              </a:defRPr>
            </a:pPr>
            <a:r>
              <a:t>    list.push(i + 1);</a:t>
            </a:r>
          </a:p>
          <a:p>
            <a:pPr algn="l">
              <a:defRPr spc="75" sz="7500">
                <a:solidFill>
                  <a:srgbClr val="000000"/>
                </a:solidFill>
                <a:latin typeface="Source Code Pro"/>
                <a:ea typeface="Source Code Pro"/>
                <a:cs typeface="Source Code Pro"/>
                <a:sym typeface="Source Code Pro"/>
              </a:defRPr>
            </a:pPr>
            <a:r>
              <a:t>}</a:t>
            </a:r>
          </a:p>
        </p:txBody>
      </p:sp>
      <p:sp>
        <p:nvSpPr>
          <p:cNvPr id="517" name="Shape 517"/>
          <p:cNvSpPr/>
          <p:nvPr/>
        </p:nvSpPr>
        <p:spPr>
          <a:xfrm>
            <a:off x="5275731" y="7216139"/>
            <a:ext cx="17545051" cy="4160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cannot borrow `list`</a:t>
            </a:r>
          </a:p>
          <a:p>
            <a:pPr algn="l">
              <a:defRPr spc="75" sz="7500">
                <a:solidFill>
                  <a:schemeClr val="accent5"/>
                </a:solidFill>
                <a:latin typeface="Source Code Pro"/>
                <a:ea typeface="Source Code Pro"/>
                <a:cs typeface="Source Code Pro"/>
                <a:sym typeface="Source Code Pro"/>
              </a:defRPr>
            </a:pPr>
            <a:r>
              <a:t>as mutable because it is also</a:t>
            </a:r>
          </a:p>
          <a:p>
            <a:pPr algn="l">
              <a:defRPr spc="75" sz="7500">
                <a:solidFill>
                  <a:schemeClr val="accent5"/>
                </a:solidFill>
                <a:latin typeface="Source Code Pro"/>
                <a:ea typeface="Source Code Pro"/>
                <a:cs typeface="Source Code Pro"/>
                <a:sym typeface="Source Code Pro"/>
              </a:defRPr>
            </a:pPr>
            <a:r>
              <a:t>borrowed as immutable</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hape 519"/>
          <p:cNvSpPr/>
          <p:nvPr>
            <p:ph type="ctrTitle"/>
          </p:nvPr>
        </p:nvSpPr>
        <p:spPr>
          <a:prstGeom prst="rect">
            <a:avLst/>
          </a:prstGeom>
        </p:spPr>
        <p:txBody>
          <a:bodyPr/>
          <a:lstStyle>
            <a:lvl1pPr defTabSz="577850">
              <a:defRPr spc="209" sz="10500">
                <a:effectLst>
                  <a:outerShdw sx="100000" sy="100000" kx="0" ky="0" algn="b" rotWithShape="0" blurRad="17780" dist="17780" dir="13500000">
                    <a:srgbClr val="555555">
                      <a:alpha val="25000"/>
                    </a:srgbClr>
                  </a:outerShdw>
                </a:effectLst>
              </a:defRPr>
            </a:lvl1pPr>
          </a:lstStyle>
          <a:p>
            <a:pPr/>
            <a:r>
              <a:t>These rules apply when using multiple threads too, and make concurrency safe.</a:t>
            </a:r>
          </a:p>
        </p:txBody>
      </p:sp>
      <p:sp>
        <p:nvSpPr>
          <p:cNvPr id="520" name="Shape 520"/>
          <p:cNvSpPr/>
          <p:nvPr>
            <p:ph type="subTitle" sz="quarter" idx="1"/>
          </p:nvPr>
        </p:nvSpPr>
        <p:spPr>
          <a:prstGeom prst="rect">
            <a:avLst/>
          </a:prstGeom>
        </p:spPr>
        <p:txBody>
          <a:bodyPr/>
          <a:lstStyle/>
          <a:p>
            <a:pPr/>
            <a:r>
              <a:t>(example left as an exercise for the reader)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title"/>
          </p:nvPr>
        </p:nvSpPr>
        <p:spPr>
          <a:prstGeom prst="rect">
            <a:avLst/>
          </a:prstGeom>
        </p:spPr>
        <p:txBody>
          <a:bodyPr/>
          <a:lstStyle/>
          <a:p>
            <a:pPr/>
            <a:r>
              <a:t>How does Rust prevent bugs?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title"/>
          </p:nvPr>
        </p:nvSpPr>
        <p:spPr>
          <a:prstGeom prst="rect">
            <a:avLst/>
          </a:prstGeom>
        </p:spPr>
        <p:txBody>
          <a:bodyPr/>
          <a:lstStyle/>
          <a:p>
            <a:pPr/>
            <a:r>
              <a:t>BUT WAIT! THERE’S MORE!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nvSpPr>
        <p:spPr>
          <a:xfrm>
            <a:off x="3177527" y="5337581"/>
            <a:ext cx="18028946" cy="25201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63" sz="16300">
                <a:solidFill>
                  <a:srgbClr val="000000"/>
                </a:solidFill>
              </a:defRPr>
            </a:lvl1pPr>
          </a:lstStyle>
          <a:p>
            <a:pPr/>
            <a:r>
              <a:t>At COMPILE time!*</a:t>
            </a:r>
          </a:p>
        </p:txBody>
      </p:sp>
      <p:sp>
        <p:nvSpPr>
          <p:cNvPr id="525" name="Shape 525"/>
          <p:cNvSpPr/>
          <p:nvPr/>
        </p:nvSpPr>
        <p:spPr>
          <a:xfrm>
            <a:off x="5288737" y="9132230"/>
            <a:ext cx="13806526"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*except for array bounds/integer overflow checks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pPr/>
            <a:r>
              <a:t>What bugs are still possible?</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title"/>
          </p:nvPr>
        </p:nvSpPr>
        <p:spPr>
          <a:prstGeom prst="rect">
            <a:avLst/>
          </a:prstGeom>
        </p:spPr>
        <p:txBody>
          <a:bodyPr/>
          <a:lstStyle/>
          <a:p>
            <a:pPr/>
            <a:r>
              <a:t>unsafe</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title"/>
          </p:nvPr>
        </p:nvSpPr>
        <p:spPr>
          <a:prstGeom prst="rect">
            <a:avLst/>
          </a:prstGeom>
        </p:spPr>
        <p:txBody>
          <a:bodyPr/>
          <a:lstStyle>
            <a:lvl1pPr defTabSz="767715">
              <a:defRPr spc="226" sz="11346">
                <a:effectLst>
                  <a:outerShdw sx="100000" sy="100000" kx="0" ky="0" algn="b" rotWithShape="0" blurRad="23622" dist="23622" dir="13500000">
                    <a:srgbClr val="555555">
                      <a:alpha val="25000"/>
                    </a:srgbClr>
                  </a:outerShdw>
                </a:effectLst>
              </a:defRPr>
            </a:lvl1pPr>
          </a:lstStyle>
          <a:p>
            <a:pPr/>
            <a:r>
              <a:t>unsafe keyword lets you…</a:t>
            </a:r>
          </a:p>
        </p:txBody>
      </p:sp>
      <p:sp>
        <p:nvSpPr>
          <p:cNvPr id="538" name="Shape 538"/>
          <p:cNvSpPr/>
          <p:nvPr>
            <p:ph type="body" sz="half" idx="1"/>
          </p:nvPr>
        </p:nvSpPr>
        <p:spPr>
          <a:prstGeom prst="rect">
            <a:avLst/>
          </a:prstGeom>
        </p:spPr>
        <p:txBody>
          <a:bodyPr/>
          <a:lstStyle/>
          <a:p>
            <a:pPr marL="825500" indent="-825500">
              <a:buBlip>
                <a:blip r:embed="rId3"/>
              </a:buBlip>
              <a:defRPr spc="71" sz="7100"/>
            </a:pPr>
            <a:r>
              <a:t>Dereference a raw pointer</a:t>
            </a:r>
          </a:p>
          <a:p>
            <a:pPr marL="825500" indent="-825500">
              <a:buBlip>
                <a:blip r:embed="rId3"/>
              </a:buBlip>
              <a:defRPr spc="71" sz="7100"/>
            </a:pPr>
            <a:r>
              <a:t>Read or write a mutable static variable</a:t>
            </a:r>
          </a:p>
          <a:p>
            <a:pPr marL="825500" indent="-825500">
              <a:buBlip>
                <a:blip r:embed="rId3"/>
              </a:buBlip>
              <a:defRPr spc="71" sz="7100"/>
            </a:pPr>
            <a:r>
              <a:t>Call an unsafe function</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title"/>
          </p:nvPr>
        </p:nvSpPr>
        <p:spPr>
          <a:prstGeom prst="rect">
            <a:avLst/>
          </a:prstGeom>
        </p:spPr>
        <p:txBody>
          <a:bodyPr/>
          <a:lstStyle/>
          <a:p>
            <a:pPr/>
            <a:r>
              <a:t>Rust does not prevent…</a:t>
            </a:r>
          </a:p>
        </p:txBody>
      </p:sp>
      <p:sp>
        <p:nvSpPr>
          <p:cNvPr id="543" name="Shape 543"/>
          <p:cNvSpPr/>
          <p:nvPr>
            <p:ph type="body" sz="half" idx="1"/>
          </p:nvPr>
        </p:nvSpPr>
        <p:spPr>
          <a:xfrm>
            <a:off x="3833816" y="5354603"/>
            <a:ext cx="16764001" cy="6934201"/>
          </a:xfrm>
          <a:prstGeom prst="rect">
            <a:avLst/>
          </a:prstGeom>
        </p:spPr>
        <p:txBody>
          <a:bodyPr anchor="t"/>
          <a:lstStyle/>
          <a:p>
            <a:pPr>
              <a:buBlip>
                <a:blip r:embed="rId3"/>
              </a:buBlip>
              <a:defRPr spc="57" sz="5700"/>
            </a:pPr>
            <a:r>
              <a:t>Deadlocks</a:t>
            </a:r>
          </a:p>
          <a:p>
            <a:pPr>
              <a:buBlip>
                <a:blip r:embed="rId3"/>
              </a:buBlip>
              <a:defRPr spc="57" sz="5700"/>
            </a:pPr>
            <a:r>
              <a:t>Non-data race conditions</a:t>
            </a:r>
          </a:p>
          <a:p>
            <a:pPr>
              <a:buBlip>
                <a:blip r:embed="rId3"/>
              </a:buBlip>
              <a:defRPr spc="57" sz="5700"/>
            </a:pPr>
            <a:r>
              <a:t>Leaking memory</a:t>
            </a:r>
          </a:p>
          <a:p>
            <a:pPr>
              <a:buBlip>
                <a:blip r:embed="rId3"/>
              </a:buBlip>
              <a:defRPr spc="57" sz="5700"/>
            </a:pPr>
            <a:r>
              <a:t>Failing to call destructors</a:t>
            </a:r>
          </a:p>
          <a:p>
            <a:pPr>
              <a:buBlip>
                <a:blip r:embed="rId3"/>
              </a:buBlip>
              <a:defRPr spc="57" sz="5700"/>
            </a:pPr>
            <a:r>
              <a:t>Crashing the program</a:t>
            </a:r>
          </a:p>
          <a:p>
            <a:pPr>
              <a:buBlip>
                <a:blip r:embed="rId3"/>
              </a:buBlip>
              <a:defRPr spc="57" sz="5700"/>
            </a:pPr>
            <a:r>
              <a:t>And???????</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ph type="title"/>
          </p:nvPr>
        </p:nvSpPr>
        <p:spPr>
          <a:prstGeom prst="rect">
            <a:avLst/>
          </a:prstGeom>
        </p:spPr>
        <p:txBody>
          <a:bodyPr/>
          <a:lstStyle/>
          <a:p>
            <a:pPr/>
            <a:r>
              <a:t>Logic errors</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ph type="title"/>
          </p:nvPr>
        </p:nvSpPr>
        <p:spPr>
          <a:prstGeom prst="rect">
            <a:avLst/>
          </a:prstGeom>
        </p:spPr>
        <p:txBody>
          <a:bodyPr/>
          <a:lstStyle/>
          <a:p>
            <a:pPr/>
            <a:r>
              <a:t>Case Studies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3" name="Heartbleed.svg.png"/>
          <p:cNvPicPr>
            <a:picLocks noChangeAspect="1"/>
          </p:cNvPicPr>
          <p:nvPr/>
        </p:nvPicPr>
        <p:blipFill>
          <a:blip r:embed="rId2">
            <a:extLst/>
          </a:blip>
          <a:stretch>
            <a:fillRect/>
          </a:stretch>
        </p:blipFill>
        <p:spPr>
          <a:xfrm>
            <a:off x="7829312" y="1382254"/>
            <a:ext cx="8725377" cy="10430792"/>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Shape 555"/>
          <p:cNvSpPr/>
          <p:nvPr>
            <p:ph type="title"/>
          </p:nvPr>
        </p:nvSpPr>
        <p:spPr>
          <a:prstGeom prst="rect">
            <a:avLst/>
          </a:prstGeom>
        </p:spPr>
        <p:txBody>
          <a:bodyPr/>
          <a:lstStyle/>
          <a:p>
            <a:pPr/>
            <a:r>
              <a:t>Heartbleed</a:t>
            </a:r>
          </a:p>
          <a:p>
            <a:pPr/>
            <a:r>
              <a:t>April 2014</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p:nvPr>
        </p:nvSpPr>
        <p:spPr>
          <a:prstGeom prst="rect">
            <a:avLst/>
          </a:prstGeom>
        </p:spPr>
        <p:txBody>
          <a:bodyPr/>
          <a:lstStyle>
            <a:lvl1pPr defTabSz="676909">
              <a:defRPr spc="200" sz="10004">
                <a:effectLst>
                  <a:outerShdw sx="100000" sy="100000" kx="0" ky="0" algn="b" rotWithShape="0" blurRad="20828" dist="20828" dir="13500000">
                    <a:srgbClr val="555555">
                      <a:alpha val="25000"/>
                    </a:srgbClr>
                  </a:outerShdw>
                </a:effectLst>
              </a:defRPr>
            </a:lvl1pPr>
          </a:lstStyle>
          <a:p>
            <a:pPr/>
            <a:r>
              <a:t>How does Rust prevent bugs?</a:t>
            </a:r>
          </a:p>
        </p:txBody>
      </p:sp>
      <p:sp>
        <p:nvSpPr>
          <p:cNvPr id="421" name="Shape 421"/>
          <p:cNvSpPr/>
          <p:nvPr>
            <p:ph type="body" sz="half" idx="1"/>
          </p:nvPr>
        </p:nvSpPr>
        <p:spPr>
          <a:xfrm>
            <a:off x="3833816" y="4883667"/>
            <a:ext cx="16764001" cy="6934201"/>
          </a:xfrm>
          <a:prstGeom prst="rect">
            <a:avLst/>
          </a:prstGeom>
        </p:spPr>
        <p:txBody>
          <a:bodyPr anchor="t"/>
          <a:lstStyle/>
          <a:p>
            <a:pPr>
              <a:buBlip>
                <a:blip r:embed="rId3"/>
              </a:buBlip>
              <a:defRPr b="1" spc="48" sz="4800"/>
            </a:pPr>
            <a:r>
              <a:t>Immutable by default</a:t>
            </a:r>
          </a:p>
          <a:p>
            <a:pPr>
              <a:buBlip>
                <a:blip r:embed="rId3"/>
              </a:buBlip>
              <a:defRPr b="1" spc="48" sz="4800"/>
            </a:pPr>
            <a:r>
              <a:t>Array bounds/integer overflow checks</a:t>
            </a:r>
          </a:p>
          <a:p>
            <a:pPr>
              <a:buBlip>
                <a:blip r:embed="rId3"/>
              </a:buBlip>
              <a:defRPr b="1" spc="48" sz="4800"/>
            </a:pPr>
            <a:r>
              <a:t>Ownership</a:t>
            </a:r>
          </a:p>
          <a:p>
            <a:pPr>
              <a:buBlip>
                <a:blip r:embed="rId3"/>
              </a:buBlip>
              <a:defRPr spc="48" sz="4800"/>
            </a:pPr>
            <a:r>
              <a:t>Strongly typed</a:t>
            </a:r>
          </a:p>
          <a:p>
            <a:pPr>
              <a:buBlip>
                <a:blip r:embed="rId3"/>
              </a:buBlip>
              <a:defRPr spc="48" sz="4800"/>
            </a:pPr>
            <a:r>
              <a:t>Warnings</a:t>
            </a:r>
          </a:p>
          <a:p>
            <a:pPr>
              <a:buBlip>
                <a:blip r:embed="rId3"/>
              </a:buBlip>
              <a:defRPr spc="48" sz="4800"/>
            </a:pPr>
            <a:r>
              <a:t>`match` must handle all cases</a:t>
            </a:r>
          </a:p>
          <a:p>
            <a:pPr>
              <a:buBlip>
                <a:blip r:embed="rId3"/>
              </a:buBlip>
              <a:defRPr spc="48" sz="4800"/>
            </a:pPr>
            <a:r>
              <a:t>Not allowed to use a variable before initializing</a:t>
            </a:r>
          </a:p>
          <a:p>
            <a:pPr>
              <a:buBlip>
                <a:blip r:embed="rId3"/>
              </a:buBlip>
              <a:defRPr spc="48" sz="4800"/>
            </a:pPr>
            <a:r>
              <a:t>No nullable pointers</a:t>
            </a:r>
          </a:p>
          <a:p>
            <a:pPr>
              <a:buBlip>
                <a:blip r:embed="rId3"/>
              </a:buBlip>
              <a:defRPr spc="48" sz="4800"/>
            </a:pPr>
            <a:r>
              <a:t>No undefined behavior</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7" name="heardbleed1.png"/>
          <p:cNvPicPr>
            <a:picLocks noChangeAspect="1"/>
          </p:cNvPicPr>
          <p:nvPr/>
        </p:nvPicPr>
        <p:blipFill>
          <a:blip r:embed="rId2">
            <a:extLst/>
          </a:blip>
          <a:stretch>
            <a:fillRect/>
          </a:stretch>
        </p:blipFill>
        <p:spPr>
          <a:xfrm>
            <a:off x="1813465" y="-244810"/>
            <a:ext cx="20757070" cy="14205620"/>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9" name="heartbleed2.png"/>
          <p:cNvPicPr>
            <a:picLocks noChangeAspect="1"/>
          </p:cNvPicPr>
          <p:nvPr/>
        </p:nvPicPr>
        <p:blipFill>
          <a:blip r:embed="rId2">
            <a:extLst/>
          </a:blip>
          <a:stretch>
            <a:fillRect/>
          </a:stretch>
        </p:blipFill>
        <p:spPr>
          <a:xfrm>
            <a:off x="1758027" y="-266448"/>
            <a:ext cx="20867946" cy="14248896"/>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title"/>
          </p:nvPr>
        </p:nvSpPr>
        <p:spPr>
          <a:prstGeom prst="rect">
            <a:avLst/>
          </a:prstGeom>
        </p:spPr>
        <p:txBody>
          <a:bodyPr/>
          <a:lstStyle/>
          <a:p>
            <a:pPr/>
            <a:r>
              <a:t>Root causes</a:t>
            </a:r>
          </a:p>
        </p:txBody>
      </p:sp>
      <p:sp>
        <p:nvSpPr>
          <p:cNvPr id="562" name="Shape 562"/>
          <p:cNvSpPr/>
          <p:nvPr>
            <p:ph type="body" sz="half" idx="1"/>
          </p:nvPr>
        </p:nvSpPr>
        <p:spPr>
          <a:prstGeom prst="rect">
            <a:avLst/>
          </a:prstGeom>
        </p:spPr>
        <p:txBody>
          <a:bodyPr/>
          <a:lstStyle/>
          <a:p>
            <a:pPr marL="825500" indent="-825500">
              <a:buBlip>
                <a:blip r:embed="rId3"/>
              </a:buBlip>
              <a:defRPr spc="71" sz="7100"/>
            </a:pPr>
            <a:r>
              <a:t>Buffer overread</a:t>
            </a:r>
          </a:p>
          <a:p>
            <a:pPr marL="825500" indent="-825500">
              <a:buBlip>
                <a:blip r:embed="rId3"/>
              </a:buBlip>
              <a:defRPr spc="71" sz="7100"/>
            </a:pPr>
            <a:r>
              <a:t>Did not validate user input</a:t>
            </a:r>
          </a:p>
          <a:p>
            <a:pPr marL="825500" indent="-825500">
              <a:buBlip>
                <a:blip r:embed="rId3"/>
              </a:buBlip>
              <a:defRPr spc="71" sz="7100"/>
            </a:pPr>
            <a:r>
              <a:t>Reusing a buffer</a:t>
            </a:r>
          </a:p>
          <a:p>
            <a:pPr marL="825500" indent="-825500">
              <a:buBlip>
                <a:blip r:embed="rId3"/>
              </a:buBlip>
              <a:defRPr spc="71" sz="7100"/>
            </a:pPr>
            <a:r>
              <a:t>Wrote their own memory allocator</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ph type="title"/>
          </p:nvPr>
        </p:nvSpPr>
        <p:spPr>
          <a:prstGeom prst="rect">
            <a:avLst/>
          </a:prstGeom>
        </p:spPr>
        <p:txBody>
          <a:bodyPr/>
          <a:lstStyle>
            <a:lvl1pPr defTabSz="511809">
              <a:defRPr spc="151" sz="7564">
                <a:effectLst>
                  <a:outerShdw sx="100000" sy="100000" kx="0" ky="0" algn="b" rotWithShape="0" blurRad="15748" dist="15748" dir="13500000">
                    <a:srgbClr val="555555">
                      <a:alpha val="25000"/>
                    </a:srgbClr>
                  </a:outerShdw>
                </a:effectLst>
              </a:defRPr>
            </a:lvl1pPr>
          </a:lstStyle>
          <a:p>
            <a:pPr/>
            <a:r>
              <a:t>Rust would help prevent this because…</a:t>
            </a:r>
          </a:p>
        </p:txBody>
      </p:sp>
      <p:sp>
        <p:nvSpPr>
          <p:cNvPr id="567" name="Shape 567"/>
          <p:cNvSpPr/>
          <p:nvPr>
            <p:ph type="body" sz="half" idx="1"/>
          </p:nvPr>
        </p:nvSpPr>
        <p:spPr>
          <a:prstGeom prst="rect">
            <a:avLst/>
          </a:prstGeom>
        </p:spPr>
        <p:txBody>
          <a:bodyPr/>
          <a:lstStyle/>
          <a:p>
            <a:pPr marL="825500" indent="-825500">
              <a:buBlip>
                <a:blip r:embed="rId2"/>
              </a:buBlip>
              <a:defRPr spc="76" sz="7600"/>
            </a:pPr>
            <a:r>
              <a:t>No out of bound memory reads</a:t>
            </a:r>
          </a:p>
          <a:p>
            <a:pPr marL="825500" indent="-825500">
              <a:buBlip>
                <a:blip r:embed="rId2"/>
              </a:buBlip>
              <a:defRPr spc="76" sz="7600"/>
            </a:pPr>
            <a:r>
              <a:t>Less convenient to share memory</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Shape 569"/>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
        <p:nvSpPr>
          <p:cNvPr id="572" name="Shape 572"/>
          <p:cNvSpPr/>
          <p:nvPr/>
        </p:nvSpPr>
        <p:spPr>
          <a:xfrm>
            <a:off x="7892584" y="6220636"/>
            <a:ext cx="8646465" cy="30407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9" sz="19900">
                <a:solidFill>
                  <a:schemeClr val="accent2">
                    <a:hueOff val="-554920"/>
                    <a:satOff val="-21482"/>
                    <a:lumOff val="-6228"/>
                  </a:schemeClr>
                </a:solidFill>
              </a:defRPr>
            </a:lvl1pPr>
          </a:lstStyle>
          <a:p>
            <a:pPr/>
            <a:r>
              <a:t>Maybe.</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
        <p:nvSpPr>
          <p:cNvPr id="577" name="Shape 577"/>
          <p:cNvSpPr/>
          <p:nvPr/>
        </p:nvSpPr>
        <p:spPr>
          <a:xfrm>
            <a:off x="2665581" y="6437552"/>
            <a:ext cx="19100471" cy="2606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69" sz="16900">
                <a:solidFill>
                  <a:schemeClr val="accent2">
                    <a:hueOff val="-554920"/>
                    <a:satOff val="-21482"/>
                    <a:lumOff val="-6228"/>
                  </a:schemeClr>
                </a:solidFill>
              </a:defRPr>
            </a:lvl1pPr>
          </a:lstStyle>
          <a:p>
            <a:pPr/>
            <a:r>
              <a:t>Bad Rust &lt; Bad C?</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1" name="Shape 581"/>
          <p:cNvSpPr/>
          <p:nvPr>
            <p:ph type="title"/>
          </p:nvPr>
        </p:nvSpPr>
        <p:spPr>
          <a:prstGeom prst="rect">
            <a:avLst/>
          </a:prstGeom>
        </p:spPr>
        <p:txBody>
          <a:bodyPr/>
          <a:lstStyle/>
          <a:p>
            <a:pPr/>
            <a:r>
              <a:t>Apple `goto fail`</a:t>
            </a:r>
          </a:p>
          <a:p>
            <a:pPr/>
            <a:r>
              <a:t>Feb 2014</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nvSpPr>
        <p:spPr>
          <a:xfrm>
            <a:off x="2704947" y="1593849"/>
            <a:ext cx="23169373" cy="10007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if ((err = ReadyHash(&amp;SSLHashSHA1, &amp;hashCtx))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&amp;clientRandom))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&amp;serverRandom))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&amp;signedParams))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SSLHashSHA1.final(&amp;hashCtx, &amp;hashOut)) != 0)</a:t>
            </a:r>
          </a:p>
          <a:p>
            <a:pPr algn="l">
              <a:defRPr>
                <a:solidFill>
                  <a:srgbClr val="000000"/>
                </a:solidFill>
                <a:latin typeface="Source Code Pro"/>
                <a:ea typeface="Source Code Pro"/>
                <a:cs typeface="Source Code Pro"/>
                <a:sym typeface="Source Code Pro"/>
              </a:defRPr>
            </a:pPr>
            <a:r>
              <a:t>    goto fail;</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title"/>
          </p:nvPr>
        </p:nvSpPr>
        <p:spPr>
          <a:prstGeom prst="rect">
            <a:avLst/>
          </a:prstGeom>
        </p:spPr>
        <p:txBody>
          <a:bodyPr/>
          <a:lstStyle>
            <a:lvl1pPr defTabSz="511809">
              <a:defRPr spc="151" sz="7564">
                <a:effectLst>
                  <a:outerShdw sx="100000" sy="100000" kx="0" ky="0" algn="b" rotWithShape="0" blurRad="15748" dist="15748" dir="13500000">
                    <a:srgbClr val="555555">
                      <a:alpha val="25000"/>
                    </a:srgbClr>
                  </a:outerShdw>
                </a:effectLst>
              </a:defRPr>
            </a:lvl1pPr>
          </a:lstStyle>
          <a:p>
            <a:pPr/>
            <a:r>
              <a:t>Rust would help prevent this because…</a:t>
            </a:r>
          </a:p>
        </p:txBody>
      </p:sp>
      <p:sp>
        <p:nvSpPr>
          <p:cNvPr id="590" name="Shape 590"/>
          <p:cNvSpPr/>
          <p:nvPr>
            <p:ph type="body" sz="half" idx="1"/>
          </p:nvPr>
        </p:nvSpPr>
        <p:spPr>
          <a:prstGeom prst="rect">
            <a:avLst/>
          </a:prstGeom>
        </p:spPr>
        <p:txBody>
          <a:bodyPr/>
          <a:lstStyle/>
          <a:p>
            <a:pPr marL="825500" indent="-825500">
              <a:buBlip>
                <a:blip r:embed="rId2"/>
              </a:buBlip>
              <a:defRPr spc="76" sz="7600"/>
            </a:pPr>
            <a:r>
              <a:t>Required braces around `if` bodies</a:t>
            </a:r>
          </a:p>
          <a:p>
            <a:pPr marL="825500" indent="-825500">
              <a:buBlip>
                <a:blip r:embed="rId2"/>
              </a:buBlip>
              <a:defRPr spc="76" sz="7600"/>
            </a:pPr>
            <a:r>
              <a:t>Dead code warnings on by default</a:t>
            </a:r>
          </a:p>
          <a:p>
            <a:pPr marL="825500" indent="-825500">
              <a:buBlip>
                <a:blip r:embed="rId2"/>
              </a:buBlip>
              <a:defRPr spc="76" sz="7600"/>
            </a:pPr>
            <a:r>
              <a:t>No `goto` statement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pPr/>
            <a:r>
              <a:t>Immutable by default</a:t>
            </a:r>
          </a:p>
        </p:txBody>
      </p:sp>
      <p:sp>
        <p:nvSpPr>
          <p:cNvPr id="426" name="Shape 426"/>
          <p:cNvSpPr/>
          <p:nvPr/>
        </p:nvSpPr>
        <p:spPr>
          <a:xfrm>
            <a:off x="4164012" y="4928869"/>
            <a:ext cx="65055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x = 5;</a:t>
            </a:r>
          </a:p>
          <a:p>
            <a:pPr algn="l">
              <a:defRPr spc="75" sz="7500">
                <a:solidFill>
                  <a:srgbClr val="000000"/>
                </a:solidFill>
                <a:latin typeface="Source Code Pro"/>
                <a:ea typeface="Source Code Pro"/>
                <a:cs typeface="Source Code Pro"/>
                <a:sym typeface="Source Code Pro"/>
              </a:defRPr>
            </a:pPr>
            <a:r>
              <a:t>x += 10;</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Shape 592"/>
          <p:cNvSpPr/>
          <p:nvPr/>
        </p:nvSpPr>
        <p:spPr>
          <a:xfrm>
            <a:off x="2652521" y="1593849"/>
            <a:ext cx="19078957" cy="10007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verify(certificate: &amp;mut Certificate) {</a:t>
            </a:r>
          </a:p>
          <a:p>
            <a:pPr algn="l">
              <a:defRPr>
                <a:solidFill>
                  <a:srgbClr val="000000"/>
                </a:solidFill>
                <a:latin typeface="Source Code Pro"/>
                <a:ea typeface="Source Code Pro"/>
                <a:cs typeface="Source Code Pro"/>
                <a:sym typeface="Source Code Pro"/>
              </a:defRPr>
            </a:pPr>
            <a:r>
              <a:t>    if certificate.valid_until() &gt; Date::today()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if certificate.ready_hash(&amp;SSL_HASH_SHA)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nvSpPr>
        <p:spPr>
          <a:xfrm>
            <a:off x="2652521" y="1136649"/>
            <a:ext cx="19078957" cy="109220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verify(certificate: &amp;mut Certificate) {</a:t>
            </a:r>
          </a:p>
          <a:p>
            <a:pPr algn="l">
              <a:defRPr>
                <a:solidFill>
                  <a:srgbClr val="000000"/>
                </a:solidFill>
                <a:latin typeface="Source Code Pro"/>
                <a:ea typeface="Source Code Pro"/>
                <a:cs typeface="Source Code Pro"/>
                <a:sym typeface="Source Code Pro"/>
              </a:defRPr>
            </a:pPr>
            <a:r>
              <a:t>    if certificate.valid_until() &gt; Date::today()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if certificate.ready_hash(&amp;SSL_HASH_SHA) {</a:t>
            </a:r>
          </a:p>
          <a:p>
            <a:pPr algn="l">
              <a:defRPr>
                <a:solidFill>
                  <a:srgbClr val="000000"/>
                </a:solidFill>
                <a:latin typeface="Source Code Pro"/>
                <a:ea typeface="Source Code Pro"/>
                <a:cs typeface="Source Code Pro"/>
                <a:sym typeface="Source Code Pro"/>
              </a:defRPr>
            </a:pPr>
            <a:r>
              <a:t>    </a:t>
            </a:r>
            <a:r>
              <a:rPr>
                <a:solidFill>
                  <a:schemeClr val="accent5"/>
                </a:solidFill>
              </a:rPr>
              <a:t>^ warning: unreachable statement</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Shape 600"/>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`goto fail`?</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`goto fail`?</a:t>
            </a:r>
          </a:p>
        </p:txBody>
      </p:sp>
      <p:sp>
        <p:nvSpPr>
          <p:cNvPr id="603" name="Shape 603"/>
          <p:cNvSpPr/>
          <p:nvPr/>
        </p:nvSpPr>
        <p:spPr>
          <a:xfrm>
            <a:off x="6755298" y="6220636"/>
            <a:ext cx="10921036" cy="30407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9" sz="19900">
                <a:solidFill>
                  <a:schemeClr val="accent2">
                    <a:hueOff val="-554920"/>
                    <a:satOff val="-21482"/>
                    <a:lumOff val="-6228"/>
                  </a:schemeClr>
                </a:solidFill>
              </a:defRPr>
            </a:lvl1pPr>
          </a:lstStyle>
          <a:p>
            <a:pPr/>
            <a:r>
              <a:t>Probably.</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title"/>
          </p:nvPr>
        </p:nvSpPr>
        <p:spPr>
          <a:prstGeom prst="rect">
            <a:avLst/>
          </a:prstGeom>
        </p:spPr>
        <p:txBody>
          <a:bodyPr/>
          <a:lstStyle/>
          <a:p>
            <a:pPr/>
            <a:r>
              <a:t>libstagefright</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Shape 607"/>
          <p:cNvSpPr/>
          <p:nvPr>
            <p:ph type="title"/>
          </p:nvPr>
        </p:nvSpPr>
        <p:spPr>
          <a:prstGeom prst="rect">
            <a:avLst/>
          </a:prstGeom>
        </p:spPr>
        <p:txBody>
          <a:bodyPr/>
          <a:lstStyle/>
          <a:p>
            <a:pPr/>
            <a:r>
              <a:t>libstagefright</a:t>
            </a:r>
          </a:p>
        </p:txBody>
      </p:sp>
      <p:sp>
        <p:nvSpPr>
          <p:cNvPr id="608" name="Shape 608"/>
          <p:cNvSpPr/>
          <p:nvPr>
            <p:ph type="body" sz="half" idx="1"/>
          </p:nvPr>
        </p:nvSpPr>
        <p:spPr>
          <a:prstGeom prst="rect">
            <a:avLst/>
          </a:prstGeom>
        </p:spPr>
        <p:txBody>
          <a:bodyPr/>
          <a:lstStyle/>
          <a:p>
            <a:pPr>
              <a:buBlip>
                <a:blip r:embed="rId3"/>
              </a:buBlip>
            </a:pPr>
            <a:r>
              <a:t>C++ library to parse of media metadata</a:t>
            </a:r>
          </a:p>
          <a:p>
            <a:pPr lvl="2">
              <a:buBlip>
                <a:blip r:embed="rId3"/>
              </a:buBlip>
            </a:pPr>
            <a:r>
              <a:t>From Android, also used in Firefox</a:t>
            </a:r>
          </a:p>
          <a:p>
            <a:pPr>
              <a:buBlip>
                <a:blip r:embed="rId3"/>
              </a:buBlip>
            </a:pPr>
            <a:r>
              <a:t>Arbitrary files from possibly-bad actors</a:t>
            </a:r>
          </a:p>
          <a:p>
            <a:pPr>
              <a:buBlip>
                <a:blip r:embed="rId3"/>
              </a:buBlip>
            </a:pPr>
            <a:r>
              <a:t>On Android, possibly parsed without any user action</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nvSpPr>
        <p:spPr>
          <a:xfrm>
            <a:off x="3597656" y="6410044"/>
            <a:ext cx="17188689" cy="21412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uint8_t *buffer = new (std::nothrow) </a:t>
            </a:r>
          </a:p>
          <a:p>
            <a:pPr algn="l">
              <a:defRPr spc="58" sz="5800">
                <a:solidFill>
                  <a:srgbClr val="000000"/>
                </a:solidFill>
                <a:latin typeface="Source Code Pro"/>
                <a:ea typeface="Source Code Pro"/>
                <a:cs typeface="Source Code Pro"/>
                <a:sym typeface="Source Code Pro"/>
              </a:defRPr>
            </a:pPr>
            <a:r>
              <a:t>    uint8_t[size + chunk_size];</a:t>
            </a:r>
          </a:p>
        </p:txBody>
      </p:sp>
      <p:sp>
        <p:nvSpPr>
          <p:cNvPr id="613" name="Shape 613"/>
          <p:cNvSpPr/>
          <p:nvPr/>
        </p:nvSpPr>
        <p:spPr>
          <a:xfrm>
            <a:off x="12142630" y="8538520"/>
            <a:ext cx="6854191" cy="21412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433FF"/>
                </a:solidFill>
                <a:latin typeface="Source Code Pro"/>
                <a:ea typeface="Source Code Pro"/>
                <a:cs typeface="Source Code Pro"/>
                <a:sym typeface="Source Code Pro"/>
              </a:defRPr>
            </a:pPr>
            <a:r>
              <a:t>^ from the mp4</a:t>
            </a:r>
          </a:p>
          <a:p>
            <a:pPr algn="l">
              <a:defRPr spc="58" sz="5800">
                <a:solidFill>
                  <a:srgbClr val="0433FF"/>
                </a:solidFill>
                <a:latin typeface="Source Code Pro"/>
                <a:ea typeface="Source Code Pro"/>
                <a:cs typeface="Source Code Pro"/>
                <a:sym typeface="Source Code Pro"/>
              </a:defRPr>
            </a:pPr>
            <a:r>
              <a:t>  metadata</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Shape 617"/>
          <p:cNvSpPr/>
          <p:nvPr/>
        </p:nvSpPr>
        <p:spPr>
          <a:xfrm>
            <a:off x="3597655" y="6410044"/>
            <a:ext cx="17188689" cy="21412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uint8_t *buffer = new (std::nothrow) </a:t>
            </a:r>
          </a:p>
          <a:p>
            <a:pPr algn="l">
              <a:defRPr spc="58" sz="5800">
                <a:solidFill>
                  <a:srgbClr val="000000"/>
                </a:solidFill>
                <a:latin typeface="Source Code Pro"/>
                <a:ea typeface="Source Code Pro"/>
                <a:cs typeface="Source Code Pro"/>
                <a:sym typeface="Source Code Pro"/>
              </a:defRPr>
            </a:pPr>
            <a:r>
              <a:t>    uint8_t[size + chunk_size];</a:t>
            </a:r>
          </a:p>
        </p:txBody>
      </p:sp>
      <p:sp>
        <p:nvSpPr>
          <p:cNvPr id="618" name="Shape 618"/>
          <p:cNvSpPr/>
          <p:nvPr/>
        </p:nvSpPr>
        <p:spPr>
          <a:xfrm>
            <a:off x="2812218" y="3037436"/>
            <a:ext cx="17638015" cy="32537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9051"/>
                </a:solidFill>
                <a:latin typeface="Source Code Pro"/>
                <a:ea typeface="Source Code Pro"/>
                <a:cs typeface="Source Code Pro"/>
                <a:sym typeface="Source Code Pro"/>
              </a:defRPr>
            </a:pPr>
            <a:r>
              <a:t>+ if (SIZE_MAX - chunk_size &lt;= size) {</a:t>
            </a:r>
          </a:p>
          <a:p>
            <a:pPr algn="l">
              <a:defRPr spc="58" sz="5800">
                <a:solidFill>
                  <a:srgbClr val="009051"/>
                </a:solidFill>
                <a:latin typeface="Source Code Pro"/>
                <a:ea typeface="Source Code Pro"/>
                <a:cs typeface="Source Code Pro"/>
                <a:sym typeface="Source Code Pro"/>
              </a:defRPr>
            </a:pPr>
            <a:r>
              <a:t>+     return ERROR_MALFORMED;</a:t>
            </a:r>
          </a:p>
          <a:p>
            <a:pPr algn="l">
              <a:defRPr spc="58" sz="5800">
                <a:solidFill>
                  <a:srgbClr val="009051"/>
                </a:solidFill>
                <a:latin typeface="Source Code Pro"/>
                <a:ea typeface="Source Code Pro"/>
                <a:cs typeface="Source Code Pro"/>
                <a:sym typeface="Source Code Pro"/>
              </a:defRPr>
            </a:pPr>
            <a:r>
              <a:t>+ }</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Shape 622"/>
          <p:cNvSpPr/>
          <p:nvPr/>
        </p:nvSpPr>
        <p:spPr>
          <a:xfrm>
            <a:off x="3597655" y="6410044"/>
            <a:ext cx="17188689" cy="21412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uint8_t *buffer = new (std::nothrow) </a:t>
            </a:r>
          </a:p>
          <a:p>
            <a:pPr algn="l">
              <a:defRPr spc="58" sz="5800">
                <a:solidFill>
                  <a:srgbClr val="000000"/>
                </a:solidFill>
                <a:latin typeface="Source Code Pro"/>
                <a:ea typeface="Source Code Pro"/>
                <a:cs typeface="Source Code Pro"/>
                <a:sym typeface="Source Code Pro"/>
              </a:defRPr>
            </a:pPr>
            <a:r>
              <a:t>    uint8_t[size + chunk_size];</a:t>
            </a:r>
          </a:p>
        </p:txBody>
      </p:sp>
      <p:sp>
        <p:nvSpPr>
          <p:cNvPr id="623" name="Shape 623"/>
          <p:cNvSpPr/>
          <p:nvPr/>
        </p:nvSpPr>
        <p:spPr>
          <a:xfrm>
            <a:off x="3720718" y="3041470"/>
            <a:ext cx="16739363" cy="32537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if (SIZE_MAX - chunk_size &lt;= size) {</a:t>
            </a:r>
          </a:p>
          <a:p>
            <a:pPr algn="l">
              <a:defRPr spc="58" sz="5800">
                <a:solidFill>
                  <a:srgbClr val="000000"/>
                </a:solidFill>
                <a:latin typeface="Source Code Pro"/>
                <a:ea typeface="Source Code Pro"/>
                <a:cs typeface="Source Code Pro"/>
                <a:sym typeface="Source Code Pro"/>
              </a:defRPr>
            </a:pPr>
            <a:r>
              <a:t>    return ERROR_MALFORMED;</a:t>
            </a:r>
          </a:p>
          <a:p>
            <a:pPr algn="l">
              <a:defRPr spc="58" sz="5800">
                <a:solidFill>
                  <a:srgbClr val="000000"/>
                </a:solidFill>
                <a:latin typeface="Source Code Pro"/>
                <a:ea typeface="Source Code Pro"/>
                <a:cs typeface="Source Code Pro"/>
                <a:sym typeface="Source Code Pro"/>
              </a:defRPr>
            </a:pPr>
            <a:r>
              <a:t>}</a:t>
            </a:r>
          </a:p>
        </p:txBody>
      </p:sp>
      <p:sp>
        <p:nvSpPr>
          <p:cNvPr id="624" name="Shape 624"/>
          <p:cNvSpPr/>
          <p:nvPr/>
        </p:nvSpPr>
        <p:spPr>
          <a:xfrm>
            <a:off x="16528218" y="1897936"/>
            <a:ext cx="5056887"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58" sz="5800">
                <a:solidFill>
                  <a:srgbClr val="0433FF"/>
                </a:solidFill>
                <a:latin typeface="Source Code Pro"/>
                <a:ea typeface="Source Code Pro"/>
                <a:cs typeface="Source Code Pro"/>
                <a:sym typeface="Source Code Pro"/>
              </a:defRPr>
            </a:lvl1pPr>
          </a:lstStyle>
          <a:p>
            <a:pPr/>
            <a:r>
              <a:t>size_t (32)</a:t>
            </a:r>
          </a:p>
        </p:txBody>
      </p:sp>
      <p:sp>
        <p:nvSpPr>
          <p:cNvPr id="625" name="Shape 625"/>
          <p:cNvSpPr/>
          <p:nvPr/>
        </p:nvSpPr>
        <p:spPr>
          <a:xfrm>
            <a:off x="10974558" y="1897936"/>
            <a:ext cx="3708909"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58" sz="5800">
                <a:solidFill>
                  <a:srgbClr val="0433FF"/>
                </a:solidFill>
                <a:latin typeface="Source Code Pro"/>
                <a:ea typeface="Source Code Pro"/>
                <a:cs typeface="Source Code Pro"/>
                <a:sym typeface="Source Code Pro"/>
              </a:defRPr>
            </a:lvl1pPr>
          </a:lstStyle>
          <a:p>
            <a:pPr/>
            <a:r>
              <a:t>uint64_t</a:t>
            </a:r>
          </a:p>
        </p:txBody>
      </p:sp>
      <p:sp>
        <p:nvSpPr>
          <p:cNvPr id="626" name="Shape 626"/>
          <p:cNvSpPr/>
          <p:nvPr/>
        </p:nvSpPr>
        <p:spPr>
          <a:xfrm>
            <a:off x="5087862" y="1897936"/>
            <a:ext cx="5056887"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58" sz="5800">
                <a:solidFill>
                  <a:srgbClr val="0433FF"/>
                </a:solidFill>
                <a:latin typeface="Source Code Pro"/>
                <a:ea typeface="Source Code Pro"/>
                <a:cs typeface="Source Code Pro"/>
                <a:sym typeface="Source Code Pro"/>
              </a:defRPr>
            </a:lvl1pPr>
          </a:lstStyle>
          <a:p>
            <a:pPr/>
            <a:r>
              <a:t>size_t (32)</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nvSpPr>
        <p:spPr>
          <a:xfrm>
            <a:off x="2497812" y="1597834"/>
            <a:ext cx="16739363" cy="7703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let SIZE_MAX = u32::MAX;</a:t>
            </a:r>
          </a:p>
          <a:p>
            <a:pPr algn="l">
              <a:defRPr spc="58" sz="5800">
                <a:solidFill>
                  <a:srgbClr val="000000"/>
                </a:solidFill>
                <a:latin typeface="Source Code Pro"/>
                <a:ea typeface="Source Code Pro"/>
                <a:cs typeface="Source Code Pro"/>
                <a:sym typeface="Source Code Pro"/>
              </a:defRPr>
            </a:pPr>
            <a:r>
              <a:t>let size = 10u32;</a:t>
            </a:r>
          </a:p>
          <a:p>
            <a:pPr algn="l">
              <a:defRPr spc="58" sz="5800">
                <a:solidFill>
                  <a:srgbClr val="000000"/>
                </a:solidFill>
                <a:latin typeface="Source Code Pro"/>
                <a:ea typeface="Source Code Pro"/>
                <a:cs typeface="Source Code Pro"/>
                <a:sym typeface="Source Code Pro"/>
              </a:defRPr>
            </a:pPr>
            <a:r>
              <a:t>let chunk_size = 2u64.pow(33);</a:t>
            </a:r>
          </a:p>
          <a:p>
            <a:pPr algn="l">
              <a:defRPr spc="58" sz="5800">
                <a:solidFill>
                  <a:srgbClr val="000000"/>
                </a:solidFill>
                <a:latin typeface="Source Code Pro"/>
                <a:ea typeface="Source Code Pro"/>
                <a:cs typeface="Source Code Pro"/>
                <a:sym typeface="Source Code Pro"/>
              </a:defRPr>
            </a:pPr>
          </a:p>
          <a:p>
            <a:pPr algn="l">
              <a:defRPr spc="58" sz="5800">
                <a:solidFill>
                  <a:srgbClr val="000000"/>
                </a:solidFill>
                <a:latin typeface="Source Code Pro"/>
                <a:ea typeface="Source Code Pro"/>
                <a:cs typeface="Source Code Pro"/>
                <a:sym typeface="Source Code Pro"/>
              </a:defRPr>
            </a:pPr>
            <a:r>
              <a:t>if (SIZE_MAX - chunk_size) &lt;= size {</a:t>
            </a:r>
          </a:p>
          <a:p>
            <a:pPr algn="l">
              <a:defRPr spc="58" sz="5800">
                <a:solidFill>
                  <a:srgbClr val="000000"/>
                </a:solidFill>
                <a:latin typeface="Source Code Pro"/>
                <a:ea typeface="Source Code Pro"/>
                <a:cs typeface="Source Code Pro"/>
                <a:sym typeface="Source Code Pro"/>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pPr/>
            <a:r>
              <a:t>Immutable by default</a:t>
            </a:r>
          </a:p>
        </p:txBody>
      </p:sp>
      <p:sp>
        <p:nvSpPr>
          <p:cNvPr id="429" name="Shape 429"/>
          <p:cNvSpPr/>
          <p:nvPr/>
        </p:nvSpPr>
        <p:spPr>
          <a:xfrm>
            <a:off x="4164012" y="4928869"/>
            <a:ext cx="65055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x = 5;</a:t>
            </a:r>
          </a:p>
          <a:p>
            <a:pPr algn="l">
              <a:defRPr spc="75" sz="7500">
                <a:solidFill>
                  <a:srgbClr val="000000"/>
                </a:solidFill>
                <a:latin typeface="Source Code Pro"/>
                <a:ea typeface="Source Code Pro"/>
                <a:cs typeface="Source Code Pro"/>
                <a:sym typeface="Source Code Pro"/>
              </a:defRPr>
            </a:pPr>
            <a:r>
              <a:t>x += 10;</a:t>
            </a:r>
          </a:p>
        </p:txBody>
      </p:sp>
      <p:sp>
        <p:nvSpPr>
          <p:cNvPr id="430" name="Shape 430"/>
          <p:cNvSpPr/>
          <p:nvPr/>
        </p:nvSpPr>
        <p:spPr>
          <a:xfrm>
            <a:off x="4113212" y="7930235"/>
            <a:ext cx="15801976" cy="2727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re-assignment of </a:t>
            </a:r>
          </a:p>
          <a:p>
            <a:pPr algn="l">
              <a:defRPr spc="75" sz="7500">
                <a:solidFill>
                  <a:schemeClr val="accent5"/>
                </a:solidFill>
                <a:latin typeface="Source Code Pro"/>
                <a:ea typeface="Source Code Pro"/>
                <a:cs typeface="Source Code Pro"/>
                <a:sym typeface="Source Code Pro"/>
              </a:defRPr>
            </a:pPr>
            <a:r>
              <a:t>immutable variable `x`</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Shape 634"/>
          <p:cNvSpPr/>
          <p:nvPr/>
        </p:nvSpPr>
        <p:spPr>
          <a:xfrm>
            <a:off x="2494378" y="1597834"/>
            <a:ext cx="16739363" cy="7703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let SIZE_MAX = u32::MAX;</a:t>
            </a:r>
          </a:p>
          <a:p>
            <a:pPr algn="l">
              <a:defRPr spc="58" sz="5800">
                <a:solidFill>
                  <a:srgbClr val="000000"/>
                </a:solidFill>
                <a:latin typeface="Source Code Pro"/>
                <a:ea typeface="Source Code Pro"/>
                <a:cs typeface="Source Code Pro"/>
                <a:sym typeface="Source Code Pro"/>
              </a:defRPr>
            </a:pPr>
            <a:r>
              <a:t>let size = 10u32;</a:t>
            </a:r>
          </a:p>
          <a:p>
            <a:pPr algn="l">
              <a:defRPr spc="58" sz="5800">
                <a:solidFill>
                  <a:srgbClr val="000000"/>
                </a:solidFill>
                <a:latin typeface="Source Code Pro"/>
                <a:ea typeface="Source Code Pro"/>
                <a:cs typeface="Source Code Pro"/>
                <a:sym typeface="Source Code Pro"/>
              </a:defRPr>
            </a:pPr>
            <a:r>
              <a:t>let chunk_size = 2u64.pow(33);</a:t>
            </a:r>
          </a:p>
          <a:p>
            <a:pPr algn="l">
              <a:defRPr spc="58" sz="5800">
                <a:solidFill>
                  <a:srgbClr val="000000"/>
                </a:solidFill>
                <a:latin typeface="Source Code Pro"/>
                <a:ea typeface="Source Code Pro"/>
                <a:cs typeface="Source Code Pro"/>
                <a:sym typeface="Source Code Pro"/>
              </a:defRPr>
            </a:pPr>
          </a:p>
          <a:p>
            <a:pPr algn="l">
              <a:defRPr spc="58" sz="5800">
                <a:solidFill>
                  <a:srgbClr val="000000"/>
                </a:solidFill>
                <a:latin typeface="Source Code Pro"/>
                <a:ea typeface="Source Code Pro"/>
                <a:cs typeface="Source Code Pro"/>
                <a:sym typeface="Source Code Pro"/>
              </a:defRPr>
            </a:pPr>
            <a:r>
              <a:t>if (SIZE_MAX - chunk_size) &lt;= size {</a:t>
            </a:r>
          </a:p>
          <a:p>
            <a:pPr algn="l">
              <a:defRPr spc="58" sz="5800">
                <a:solidFill>
                  <a:srgbClr val="000000"/>
                </a:solidFill>
                <a:latin typeface="Source Code Pro"/>
                <a:ea typeface="Source Code Pro"/>
                <a:cs typeface="Source Code Pro"/>
                <a:sym typeface="Source Code Pro"/>
              </a:defRPr>
            </a:pPr>
          </a:p>
        </p:txBody>
      </p:sp>
      <p:sp>
        <p:nvSpPr>
          <p:cNvPr id="635" name="Shape 635"/>
          <p:cNvSpPr/>
          <p:nvPr/>
        </p:nvSpPr>
        <p:spPr>
          <a:xfrm>
            <a:off x="9278684" y="7139727"/>
            <a:ext cx="11796777" cy="32537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chemeClr val="accent5"/>
                </a:solidFill>
                <a:latin typeface="Source Code Pro"/>
                <a:ea typeface="Source Code Pro"/>
                <a:cs typeface="Source Code Pro"/>
                <a:sym typeface="Source Code Pro"/>
              </a:defRPr>
            </a:pPr>
            <a:r>
              <a:t>^ error: mismatched types</a:t>
            </a:r>
          </a:p>
          <a:p>
            <a:pPr algn="l">
              <a:defRPr spc="58" sz="5800">
                <a:solidFill>
                  <a:schemeClr val="accent5"/>
                </a:solidFill>
                <a:latin typeface="Source Code Pro"/>
                <a:ea typeface="Source Code Pro"/>
                <a:cs typeface="Source Code Pro"/>
                <a:sym typeface="Source Code Pro"/>
              </a:defRPr>
            </a:pPr>
            <a:r>
              <a:t>expected type `u32`</a:t>
            </a:r>
          </a:p>
          <a:p>
            <a:pPr algn="l">
              <a:defRPr spc="58" sz="5800">
                <a:solidFill>
                  <a:schemeClr val="accent5"/>
                </a:solidFill>
                <a:latin typeface="Source Code Pro"/>
                <a:ea typeface="Source Code Pro"/>
                <a:cs typeface="Source Code Pro"/>
                <a:sym typeface="Source Code Pro"/>
              </a:defRPr>
            </a:pPr>
            <a:r>
              <a:t>found type `u64`</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hape 639"/>
          <p:cNvSpPr/>
          <p:nvPr/>
        </p:nvSpPr>
        <p:spPr>
          <a:xfrm>
            <a:off x="2497812" y="1597834"/>
            <a:ext cx="19884645" cy="7703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8" sz="5800">
                <a:solidFill>
                  <a:srgbClr val="000000"/>
                </a:solidFill>
                <a:latin typeface="Source Code Pro"/>
                <a:ea typeface="Source Code Pro"/>
                <a:cs typeface="Source Code Pro"/>
                <a:sym typeface="Source Code Pro"/>
              </a:defRPr>
            </a:pPr>
            <a:r>
              <a:t>let SIZE_MAX = u32::MAX;</a:t>
            </a:r>
          </a:p>
          <a:p>
            <a:pPr algn="l">
              <a:defRPr spc="58" sz="5800">
                <a:solidFill>
                  <a:srgbClr val="000000"/>
                </a:solidFill>
                <a:latin typeface="Source Code Pro"/>
                <a:ea typeface="Source Code Pro"/>
                <a:cs typeface="Source Code Pro"/>
                <a:sym typeface="Source Code Pro"/>
              </a:defRPr>
            </a:pPr>
            <a:r>
              <a:t>let size = 10u32;</a:t>
            </a:r>
          </a:p>
          <a:p>
            <a:pPr algn="l">
              <a:defRPr spc="58" sz="5800">
                <a:solidFill>
                  <a:srgbClr val="000000"/>
                </a:solidFill>
                <a:latin typeface="Source Code Pro"/>
                <a:ea typeface="Source Code Pro"/>
                <a:cs typeface="Source Code Pro"/>
                <a:sym typeface="Source Code Pro"/>
              </a:defRPr>
            </a:pPr>
            <a:r>
              <a:t>let chunk_size = 2u64.pow(33);</a:t>
            </a:r>
          </a:p>
          <a:p>
            <a:pPr algn="l">
              <a:defRPr spc="58" sz="5800">
                <a:solidFill>
                  <a:srgbClr val="000000"/>
                </a:solidFill>
                <a:latin typeface="Source Code Pro"/>
                <a:ea typeface="Source Code Pro"/>
                <a:cs typeface="Source Code Pro"/>
                <a:sym typeface="Source Code Pro"/>
              </a:defRPr>
            </a:pPr>
          </a:p>
          <a:p>
            <a:pPr algn="l">
              <a:defRPr spc="58" sz="5800">
                <a:solidFill>
                  <a:srgbClr val="000000"/>
                </a:solidFill>
                <a:latin typeface="Source Code Pro"/>
                <a:ea typeface="Source Code Pro"/>
                <a:cs typeface="Source Code Pro"/>
                <a:sym typeface="Source Code Pro"/>
              </a:defRPr>
            </a:pPr>
            <a:r>
              <a:t>if (SIZE_MAX - chunk_size as u32) &lt;= size {</a:t>
            </a:r>
          </a:p>
          <a:p>
            <a:pPr algn="l">
              <a:defRPr spc="58" sz="5800">
                <a:solidFill>
                  <a:srgbClr val="000000"/>
                </a:solidFill>
                <a:latin typeface="Source Code Pro"/>
                <a:ea typeface="Source Code Pro"/>
                <a:cs typeface="Source Code Pro"/>
                <a:sym typeface="Source Code Pro"/>
              </a:defRPr>
            </a:pP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hape 643"/>
          <p:cNvSpPr/>
          <p:nvPr>
            <p:ph type="title"/>
          </p:nvPr>
        </p:nvSpPr>
        <p:spPr>
          <a:prstGeom prst="rect">
            <a:avLst/>
          </a:prstGeom>
        </p:spPr>
        <p:txBody>
          <a:bodyPr/>
          <a:lstStyle/>
          <a:p>
            <a:pPr/>
            <a:r>
              <a:t>Root causes</a:t>
            </a:r>
          </a:p>
        </p:txBody>
      </p:sp>
      <p:sp>
        <p:nvSpPr>
          <p:cNvPr id="644" name="Shape 644"/>
          <p:cNvSpPr/>
          <p:nvPr>
            <p:ph type="body" sz="half" idx="1"/>
          </p:nvPr>
        </p:nvSpPr>
        <p:spPr>
          <a:prstGeom prst="rect">
            <a:avLst/>
          </a:prstGeom>
        </p:spPr>
        <p:txBody>
          <a:bodyPr/>
          <a:lstStyle/>
          <a:p>
            <a:pPr marL="825500" indent="-825500">
              <a:buBlip>
                <a:blip r:embed="rId3"/>
              </a:buBlip>
              <a:defRPr spc="71" sz="7100"/>
            </a:pPr>
            <a:r>
              <a:t>Untrusted input*</a:t>
            </a:r>
          </a:p>
          <a:p>
            <a:pPr marL="825500" indent="-825500">
              <a:buBlip>
                <a:blip r:embed="rId3"/>
              </a:buBlip>
              <a:defRPr spc="71" sz="7100"/>
            </a:pPr>
            <a:r>
              <a:t>Integer overflow</a:t>
            </a:r>
          </a:p>
          <a:p>
            <a:pPr marL="825500" indent="-825500">
              <a:buBlip>
                <a:blip r:embed="rId3"/>
              </a:buBlip>
              <a:defRPr spc="71" sz="7100"/>
            </a:pPr>
            <a:r>
              <a:t>No static typing</a:t>
            </a:r>
          </a:p>
          <a:p>
            <a:pPr marL="825500" indent="-825500">
              <a:buBlip>
                <a:blip r:embed="rId3"/>
              </a:buBlip>
              <a:defRPr spc="71" sz="7100"/>
            </a:pPr>
            <a:r>
              <a:t>Code review tools lack context</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8" name="Shape 648"/>
          <p:cNvSpPr/>
          <p:nvPr>
            <p:ph type="title"/>
          </p:nvPr>
        </p:nvSpPr>
        <p:spPr>
          <a:prstGeom prst="rect">
            <a:avLst/>
          </a:prstGeom>
        </p:spPr>
        <p:txBody>
          <a:bodyPr/>
          <a:lstStyle>
            <a:lvl1pPr defTabSz="470534">
              <a:defRPr spc="139" sz="6954">
                <a:effectLst>
                  <a:outerShdw sx="100000" sy="100000" kx="0" ky="0" algn="b" rotWithShape="0" blurRad="14478" dist="14478" dir="13500000">
                    <a:srgbClr val="555555">
                      <a:alpha val="25000"/>
                    </a:srgbClr>
                  </a:outerShdw>
                </a:effectLst>
              </a:defRPr>
            </a:lvl1pPr>
          </a:lstStyle>
          <a:p>
            <a:pPr/>
            <a:r>
              <a:t>Would Rust have prevented  the `libstagefright` issue?</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title"/>
          </p:nvPr>
        </p:nvSpPr>
        <p:spPr>
          <a:prstGeom prst="rect">
            <a:avLst/>
          </a:prstGeom>
        </p:spPr>
        <p:txBody>
          <a:bodyPr/>
          <a:lstStyle>
            <a:lvl1pPr defTabSz="470534">
              <a:defRPr spc="139" sz="6954">
                <a:effectLst>
                  <a:outerShdw sx="100000" sy="100000" kx="0" ky="0" algn="b" rotWithShape="0" blurRad="14478" dist="14478" dir="13500000">
                    <a:srgbClr val="555555">
                      <a:alpha val="25000"/>
                    </a:srgbClr>
                  </a:outerShdw>
                </a:effectLst>
              </a:defRPr>
            </a:lvl1pPr>
          </a:lstStyle>
          <a:p>
            <a:pPr/>
            <a:r>
              <a:t>Would Rust have prevented  the `libstagefright` issue?</a:t>
            </a:r>
          </a:p>
        </p:txBody>
      </p:sp>
      <p:sp>
        <p:nvSpPr>
          <p:cNvPr id="651" name="Shape 651"/>
          <p:cNvSpPr/>
          <p:nvPr/>
        </p:nvSpPr>
        <p:spPr>
          <a:xfrm>
            <a:off x="8659317" y="5858408"/>
            <a:ext cx="7065366" cy="19991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28" sz="12800">
                <a:solidFill>
                  <a:srgbClr val="009051"/>
                </a:solidFill>
              </a:defRPr>
            </a:lvl1pPr>
          </a:lstStyle>
          <a:p>
            <a:pPr/>
            <a:r>
              <a:t>Probably.</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title"/>
          </p:nvPr>
        </p:nvSpPr>
        <p:spPr>
          <a:prstGeom prst="rect">
            <a:avLst/>
          </a:prstGeom>
        </p:spPr>
        <p:txBody>
          <a:bodyPr/>
          <a:lstStyle>
            <a:lvl1pPr defTabSz="470534">
              <a:defRPr spc="139" sz="6954">
                <a:effectLst>
                  <a:outerShdw sx="100000" sy="100000" kx="0" ky="0" algn="b" rotWithShape="0" blurRad="14478" dist="14478" dir="13500000">
                    <a:srgbClr val="555555">
                      <a:alpha val="25000"/>
                    </a:srgbClr>
                  </a:outerShdw>
                </a:effectLst>
              </a:defRPr>
            </a:lvl1pPr>
          </a:lstStyle>
          <a:p>
            <a:pPr/>
            <a:r>
              <a:t>Would Rust have prevented  the `libstagefright` issue?</a:t>
            </a:r>
          </a:p>
        </p:txBody>
      </p:sp>
      <p:sp>
        <p:nvSpPr>
          <p:cNvPr id="654" name="Shape 654"/>
          <p:cNvSpPr/>
          <p:nvPr/>
        </p:nvSpPr>
        <p:spPr>
          <a:xfrm>
            <a:off x="3742690" y="5638971"/>
            <a:ext cx="16898621" cy="432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128" sz="12800">
                <a:solidFill>
                  <a:srgbClr val="009051"/>
                </a:solidFill>
              </a:defRPr>
            </a:pPr>
            <a:r>
              <a:t>Mozilla's betting on it.</a:t>
            </a:r>
          </a:p>
          <a:p>
            <a:pPr>
              <a:defRPr spc="128" sz="12800">
                <a:solidFill>
                  <a:srgbClr val="009051"/>
                </a:solidFill>
              </a:defRPr>
            </a:pPr>
            <a:r>
              <a:t>mozilla/mp4parse-rust</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Shape 658"/>
          <p:cNvSpPr/>
          <p:nvPr>
            <p:ph type="title"/>
          </p:nvPr>
        </p:nvSpPr>
        <p:spPr>
          <a:prstGeom prst="rect">
            <a:avLst/>
          </a:prstGeom>
        </p:spPr>
        <p:txBody>
          <a:bodyPr/>
          <a:lstStyle/>
          <a:p>
            <a:pPr/>
            <a:r>
              <a:t>the point?</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Shape 660"/>
          <p:cNvSpPr/>
          <p:nvPr>
            <p:ph type="title"/>
          </p:nvPr>
        </p:nvSpPr>
        <p:spPr>
          <a:prstGeom prst="rect">
            <a:avLst/>
          </a:prstGeom>
        </p:spPr>
        <p:txBody>
          <a:bodyPr/>
          <a:lstStyle>
            <a:lvl1pPr defTabSz="584200">
              <a:lnSpc>
                <a:spcPct val="100000"/>
              </a:lnSpc>
              <a:defRPr spc="0" sz="14800">
                <a:latin typeface="Apple Chancery"/>
                <a:ea typeface="Apple Chancery"/>
                <a:cs typeface="Apple Chancery"/>
                <a:sym typeface="Apple Chancery"/>
              </a:defRPr>
            </a:lvl1pPr>
          </a:lstStyle>
          <a:p>
            <a:pPr>
              <a:defRPr>
                <a:effectLst/>
              </a:defRPr>
            </a:pPr>
            <a:r>
              <a:t>“Let them have knives!”</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2" name="Shape 662"/>
          <p:cNvSpPr/>
          <p:nvPr/>
        </p:nvSpPr>
        <p:spPr>
          <a:xfrm>
            <a:off x="2280184" y="2099693"/>
            <a:ext cx="19823633" cy="72208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66" sz="6700"/>
            </a:pPr>
            <a:r>
              <a:t>"The best way to prevent these kinds of attacks is either to use a higher level language, which manages memory for you (albeit with less performance), or to be very, very, very, very careful when coding. </a:t>
            </a:r>
            <a:r>
              <a:rPr b="1"/>
              <a:t>More careful than the entirety of the Android security team, for sure.</a:t>
            </a:r>
            <a:r>
              <a:t>"</a:t>
            </a:r>
          </a:p>
        </p:txBody>
      </p:sp>
      <p:sp>
        <p:nvSpPr>
          <p:cNvPr id="663" name="Shape 663"/>
          <p:cNvSpPr/>
          <p:nvPr/>
        </p:nvSpPr>
        <p:spPr>
          <a:xfrm>
            <a:off x="2817113" y="11015973"/>
            <a:ext cx="1874977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xda-developers.com/a-demonstration-of-stagefright-like-mistakes/</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Shape 665"/>
          <p:cNvSpPr/>
          <p:nvPr>
            <p:ph type="title"/>
          </p:nvPr>
        </p:nvSpPr>
        <p:spPr>
          <a:prstGeom prst="rect">
            <a:avLst/>
          </a:prstGeom>
        </p:spPr>
        <p:txBody>
          <a:bodyPr/>
          <a:lstStyle>
            <a:lvl1pPr defTabSz="652145">
              <a:defRPr spc="192" sz="9638">
                <a:effectLst>
                  <a:outerShdw sx="100000" sy="100000" kx="0" ky="0" algn="b" rotWithShape="0" blurRad="20066" dist="20066" dir="13500000">
                    <a:srgbClr val="555555">
                      <a:alpha val="25000"/>
                    </a:srgbClr>
                  </a:outerShdw>
                </a:effectLst>
              </a:defRPr>
            </a:lvl1pPr>
          </a:lstStyle>
          <a:p>
            <a:pPr/>
            <a:r>
              <a:t>Computers are good at tedium.</a:t>
            </a:r>
          </a:p>
        </p:txBody>
      </p:sp>
      <p:pic>
        <p:nvPicPr>
          <p:cNvPr id="666" name="noun_17798_cc.png"/>
          <p:cNvPicPr>
            <a:picLocks noChangeAspect="1"/>
          </p:cNvPicPr>
          <p:nvPr/>
        </p:nvPicPr>
        <p:blipFill>
          <a:blip r:embed="rId2">
            <a:extLst/>
          </a:blip>
          <a:stretch>
            <a:fillRect/>
          </a:stretch>
        </p:blipFill>
        <p:spPr>
          <a:xfrm>
            <a:off x="2453084" y="4332485"/>
            <a:ext cx="7807425" cy="7807426"/>
          </a:xfrm>
          <a:prstGeom prst="rect">
            <a:avLst/>
          </a:prstGeom>
          <a:ln w="12700">
            <a:miter lim="400000"/>
          </a:ln>
          <a:effectLst>
            <a:outerShdw sx="100000" sy="100000" kx="0" ky="0" algn="b" rotWithShape="0" blurRad="127000" dist="63500" dir="5400000">
              <a:srgbClr val="424242">
                <a:alpha val="15000"/>
              </a:srgbClr>
            </a:outerShdw>
          </a:effectLst>
        </p:spPr>
      </p:pic>
      <p:sp>
        <p:nvSpPr>
          <p:cNvPr id="667" name="Shape 667"/>
          <p:cNvSpPr/>
          <p:nvPr/>
        </p:nvSpPr>
        <p:spPr>
          <a:xfrm>
            <a:off x="9662921" y="5499099"/>
            <a:ext cx="12815317" cy="2197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9" sz="6000">
                <a:solidFill>
                  <a:schemeClr val="accent5"/>
                </a:solidFill>
                <a:latin typeface="Source Code Pro"/>
                <a:ea typeface="Source Code Pro"/>
                <a:cs typeface="Source Code Pro"/>
                <a:sym typeface="Source Code Pro"/>
              </a:defRPr>
            </a:pPr>
            <a:r>
              <a:rPr spc="48" sz="4800">
                <a:latin typeface="Apple Color Emoji"/>
                <a:ea typeface="Apple Color Emoji"/>
                <a:cs typeface="Apple Color Emoji"/>
                <a:sym typeface="Apple Color Emoji"/>
              </a:rPr>
              <a:t>⚠️</a:t>
            </a:r>
            <a:r>
              <a:t>Beep, boop. You forgot a </a:t>
            </a:r>
          </a:p>
          <a:p>
            <a:pPr algn="l">
              <a:defRPr spc="59" sz="6000">
                <a:solidFill>
                  <a:schemeClr val="accent5"/>
                </a:solidFill>
                <a:latin typeface="Source Code Pro"/>
                <a:ea typeface="Source Code Pro"/>
                <a:cs typeface="Source Code Pro"/>
                <a:sym typeface="Source Code Pro"/>
              </a:defRPr>
            </a:pPr>
            <a:r>
              <a:t>semicolon in 23,982 places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title"/>
          </p:nvPr>
        </p:nvSpPr>
        <p:spPr>
          <a:prstGeom prst="rect">
            <a:avLst/>
          </a:prstGeom>
        </p:spPr>
        <p:txBody>
          <a:bodyPr/>
          <a:lstStyle/>
          <a:p>
            <a:pPr/>
            <a:r>
              <a:t>Immutable by default</a:t>
            </a:r>
          </a:p>
        </p:txBody>
      </p:sp>
      <p:sp>
        <p:nvSpPr>
          <p:cNvPr id="433" name="Shape 433"/>
          <p:cNvSpPr/>
          <p:nvPr/>
        </p:nvSpPr>
        <p:spPr>
          <a:xfrm>
            <a:off x="4164012" y="4928869"/>
            <a:ext cx="88296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x = 5;</a:t>
            </a:r>
          </a:p>
          <a:p>
            <a:pPr algn="l">
              <a:defRPr spc="75" sz="7500">
                <a:solidFill>
                  <a:srgbClr val="000000"/>
                </a:solidFill>
                <a:latin typeface="Source Code Pro"/>
                <a:ea typeface="Source Code Pro"/>
                <a:cs typeface="Source Code Pro"/>
                <a:sym typeface="Source Code Pro"/>
              </a:defRPr>
            </a:pPr>
            <a:r>
              <a:t>x += 10;</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Shape 669"/>
          <p:cNvSpPr/>
          <p:nvPr/>
        </p:nvSpPr>
        <p:spPr>
          <a:xfrm>
            <a:off x="3582162" y="3041649"/>
            <a:ext cx="17219677" cy="711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96" sz="9600">
                <a:solidFill>
                  <a:schemeClr val="accent5"/>
                </a:solidFill>
                <a:latin typeface="Source Code Pro"/>
                <a:ea typeface="Source Code Pro"/>
                <a:cs typeface="Source Code Pro"/>
                <a:sym typeface="Source Code Pro"/>
              </a:defRPr>
            </a:pPr>
            <a:r>
              <a:t>Rust has the computer</a:t>
            </a:r>
          </a:p>
          <a:p>
            <a:pPr>
              <a:defRPr spc="96" sz="9600">
                <a:solidFill>
                  <a:schemeClr val="accent5"/>
                </a:solidFill>
                <a:latin typeface="Source Code Pro"/>
                <a:ea typeface="Source Code Pro"/>
                <a:cs typeface="Source Code Pro"/>
                <a:sym typeface="Source Code Pro"/>
              </a:defRPr>
            </a:pPr>
            <a:r>
              <a:t>handle more tedium,</a:t>
            </a:r>
          </a:p>
          <a:p>
            <a:pPr>
              <a:defRPr spc="96" sz="9600">
                <a:solidFill>
                  <a:schemeClr val="accent5"/>
                </a:solidFill>
                <a:latin typeface="Source Code Pro"/>
                <a:ea typeface="Source Code Pro"/>
                <a:cs typeface="Source Code Pro"/>
                <a:sym typeface="Source Code Pro"/>
              </a:defRPr>
            </a:pPr>
            <a:r>
              <a:t>so you can concentrate</a:t>
            </a:r>
          </a:p>
          <a:p>
            <a:pPr>
              <a:defRPr spc="96" sz="9600">
                <a:solidFill>
                  <a:schemeClr val="accent5"/>
                </a:solidFill>
                <a:latin typeface="Source Code Pro"/>
                <a:ea typeface="Source Code Pro"/>
                <a:cs typeface="Source Code Pro"/>
                <a:sym typeface="Source Code Pro"/>
              </a:defRPr>
            </a:pPr>
            <a:r>
              <a:t>on your real problem.</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title"/>
          </p:nvPr>
        </p:nvSpPr>
        <p:spPr>
          <a:prstGeom prst="rect">
            <a:avLst/>
          </a:prstGeom>
        </p:spPr>
        <p:txBody>
          <a:bodyPr/>
          <a:lstStyle/>
          <a:p>
            <a:pPr/>
            <a:r>
              <a:t>is.gd/rust_safety</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7" name="Shape 677"/>
          <p:cNvSpPr/>
          <p:nvPr>
            <p:ph type="title"/>
          </p:nvPr>
        </p:nvSpPr>
        <p:spPr>
          <a:prstGeom prst="rect">
            <a:avLst/>
          </a:prstGeom>
        </p:spPr>
        <p:txBody>
          <a:bodyPr/>
          <a:lstStyle>
            <a:lvl1pPr defTabSz="759459">
              <a:defRPr spc="224" sz="11224">
                <a:effectLst>
                  <a:outerShdw sx="100000" sy="100000" kx="0" ky="0" algn="b" rotWithShape="0" blurRad="23368" dist="23368" dir="13500000">
                    <a:srgbClr val="555555">
                      <a:alpha val="25000"/>
                    </a:srgbClr>
                  </a:outerShdw>
                </a:effectLst>
              </a:defRPr>
            </a:lvl1pPr>
          </a:lstStyle>
          <a:p>
            <a:pPr/>
            <a:r>
              <a:t>Rust Belt Rust Conference</a:t>
            </a:r>
          </a:p>
        </p:txBody>
      </p:sp>
      <p:sp>
        <p:nvSpPr>
          <p:cNvPr id="678" name="Shape 678"/>
          <p:cNvSpPr/>
          <p:nvPr>
            <p:ph type="body" sz="half" idx="1"/>
          </p:nvPr>
        </p:nvSpPr>
        <p:spPr>
          <a:prstGeom prst="rect">
            <a:avLst/>
          </a:prstGeom>
        </p:spPr>
        <p:txBody>
          <a:bodyPr/>
          <a:lstStyle/>
          <a:p>
            <a:pPr marL="825500" indent="-825500">
              <a:buBlip>
                <a:blip r:embed="rId2"/>
              </a:buBlip>
              <a:defRPr spc="88" sz="8800"/>
            </a:pPr>
            <a:r>
              <a:t>Thurs Oct 27-Fri Oct 28, 2016</a:t>
            </a:r>
          </a:p>
          <a:p>
            <a:pPr marL="825500" indent="-825500">
              <a:buBlip>
                <a:blip r:embed="rId2"/>
              </a:buBlip>
              <a:defRPr spc="88" sz="8800"/>
            </a:pPr>
            <a:r>
              <a:rPr u="sng">
                <a:hlinkClick r:id="rId3" invalidUrl="" action="" tgtFrame="" tooltip="" history="1" highlightClick="0" endSnd="0"/>
              </a:rPr>
              <a:t>rust-belt-rust.com</a:t>
            </a:r>
          </a:p>
          <a:p>
            <a:pPr marL="825500" indent="-825500">
              <a:buBlip>
                <a:blip r:embed="rId2"/>
              </a:buBlip>
              <a:defRPr spc="88" sz="8800"/>
            </a:pPr>
            <a:r>
              <a:t>@rustbeltrust</a:t>
            </a:r>
          </a:p>
        </p:txBody>
      </p:sp>
      <p:grpSp>
        <p:nvGrpSpPr>
          <p:cNvPr id="681" name="Group 681"/>
          <p:cNvGrpSpPr/>
          <p:nvPr/>
        </p:nvGrpSpPr>
        <p:grpSpPr>
          <a:xfrm>
            <a:off x="8973119" y="1936468"/>
            <a:ext cx="12020029" cy="9828495"/>
            <a:chOff x="260207" y="69723"/>
            <a:chExt cx="12020027" cy="9828493"/>
          </a:xfrm>
        </p:grpSpPr>
        <p:sp>
          <p:nvSpPr>
            <p:cNvPr id="679" name="Shape 679"/>
            <p:cNvSpPr/>
            <p:nvPr/>
          </p:nvSpPr>
          <p:spPr>
            <a:xfrm rot="20700000">
              <a:off x="1035585" y="1298982"/>
              <a:ext cx="10469272" cy="7369976"/>
            </a:xfrm>
            <a:prstGeom prst="star5">
              <a:avLst>
                <a:gd name="adj" fmla="val 19100"/>
                <a:gd name="hf" fmla="val 105146"/>
                <a:gd name="vf" fmla="val 110557"/>
              </a:avLst>
            </a:prstGeom>
            <a:solidFill>
              <a:schemeClr val="accent3"/>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defTabSz="419100">
                <a:lnSpc>
                  <a:spcPct val="100000"/>
                </a:lnSpc>
                <a:defRPr spc="0"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Shape 680"/>
            <p:cNvSpPr/>
            <p:nvPr/>
          </p:nvSpPr>
          <p:spPr>
            <a:xfrm rot="20700000">
              <a:off x="2213714" y="4308136"/>
              <a:ext cx="5942790" cy="2996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r" defTabSz="584200">
                <a:lnSpc>
                  <a:spcPts val="9600"/>
                </a:lnSpc>
                <a:defRPr spc="0" sz="8600">
                  <a:solidFill>
                    <a:srgbClr val="941100"/>
                  </a:solidFill>
                  <a:latin typeface="Impact"/>
                  <a:ea typeface="Impact"/>
                  <a:cs typeface="Impact"/>
                  <a:sym typeface="Impact"/>
                </a:defRPr>
              </a:lvl1pPr>
            </a:lstStyle>
            <a:p>
              <a:pPr>
                <a:defRPr>
                  <a:effectLst/>
                </a:defRPr>
              </a:pPr>
              <a:r>
                <a:t>ON SALE NOW!!!</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681"/>
                                        </p:tgtEl>
                                        <p:attrNameLst>
                                          <p:attrName>style.visibility</p:attrName>
                                        </p:attrNameLst>
                                      </p:cBhvr>
                                      <p:to>
                                        <p:strVal val="visible"/>
                                      </p:to>
                                    </p:set>
                                    <p:anim calcmode="lin" valueType="num">
                                      <p:cBhvr>
                                        <p:cTn id="7" dur="1000" fill="hold"/>
                                        <p:tgtEl>
                                          <p:spTgt spid="681"/>
                                        </p:tgtEl>
                                        <p:attrNameLst>
                                          <p:attrName>ppt_w</p:attrName>
                                        </p:attrNameLst>
                                      </p:cBhvr>
                                      <p:tavLst>
                                        <p:tav tm="0">
                                          <p:val>
                                            <p:fltVal val="0"/>
                                          </p:val>
                                        </p:tav>
                                        <p:tav tm="100000">
                                          <p:val>
                                            <p:strVal val="#ppt_w"/>
                                          </p:val>
                                        </p:tav>
                                      </p:tavLst>
                                    </p:anim>
                                    <p:anim calcmode="lin" valueType="num">
                                      <p:cBhvr>
                                        <p:cTn id="8" dur="1000" fill="hold"/>
                                        <p:tgtEl>
                                          <p:spTgt spid="681"/>
                                        </p:tgtEl>
                                        <p:attrNameLst>
                                          <p:attrName>ppt_h</p:attrName>
                                        </p:attrNameLst>
                                      </p:cBhvr>
                                      <p:tavLst>
                                        <p:tav tm="0">
                                          <p:val>
                                            <p:fltVal val="0"/>
                                          </p:val>
                                        </p:tav>
                                        <p:tav tm="100000">
                                          <p:val>
                                            <p:strVal val="#ppt_h"/>
                                          </p:val>
                                        </p:tav>
                                      </p:tavLst>
                                    </p:anim>
                                    <p:anim calcmode="lin" valueType="num">
                                      <p:cBhvr>
                                        <p:cTn id="9" dur="1000" fill="hold"/>
                                        <p:tgtEl>
                                          <p:spTgt spid="6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1" grpId="1"/>
    </p:bldLst>
  </p:timing>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3" name="facebook.png"/>
          <p:cNvPicPr>
            <a:picLocks noChangeAspect="1"/>
          </p:cNvPicPr>
          <p:nvPr/>
        </p:nvPicPr>
        <p:blipFill>
          <a:blip r:embed="rId2">
            <a:extLst/>
          </a:blip>
          <a:stretch>
            <a:fillRect/>
          </a:stretch>
        </p:blipFill>
        <p:spPr>
          <a:xfrm>
            <a:off x="4572000" y="-831228"/>
            <a:ext cx="15240001" cy="8001001"/>
          </a:xfrm>
          <a:prstGeom prst="rect">
            <a:avLst/>
          </a:prstGeom>
          <a:ln w="12700">
            <a:miter lim="400000"/>
          </a:ln>
          <a:effectLst>
            <a:outerShdw sx="100000" sy="100000" kx="0" ky="0" algn="b" rotWithShape="0" blurRad="127000" dist="63500" dir="5400000">
              <a:srgbClr val="424242">
                <a:alpha val="15000"/>
              </a:srgbClr>
            </a:outerShdw>
          </a:effectLst>
        </p:spPr>
      </p:pic>
      <p:sp>
        <p:nvSpPr>
          <p:cNvPr id="684" name="Shape 684"/>
          <p:cNvSpPr/>
          <p:nvPr/>
        </p:nvSpPr>
        <p:spPr>
          <a:xfrm>
            <a:off x="6944029" y="6499786"/>
            <a:ext cx="10495942" cy="36597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107" sz="10800"/>
            </a:pPr>
            <a:r>
              <a:t>Rust Consulting</a:t>
            </a:r>
          </a:p>
          <a:p>
            <a:pPr>
              <a:defRPr spc="107" sz="10800"/>
            </a:pPr>
            <a:r>
              <a:t>integer32.com</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pPr/>
            <a:r>
              <a:t>Array Bounds Checking</a:t>
            </a:r>
          </a:p>
        </p:txBody>
      </p:sp>
      <p:sp>
        <p:nvSpPr>
          <p:cNvPr id="438" name="Shape 438"/>
          <p:cNvSpPr/>
          <p:nvPr/>
        </p:nvSpPr>
        <p:spPr>
          <a:xfrm>
            <a:off x="3783583" y="5191760"/>
            <a:ext cx="16816833" cy="2811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buffer = [10, 20, 30];</a:t>
            </a:r>
          </a:p>
          <a:p>
            <a:pPr algn="l">
              <a:defRPr spc="77" sz="7700">
                <a:solidFill>
                  <a:srgbClr val="000000"/>
                </a:solidFill>
                <a:latin typeface="Source Code Pro"/>
                <a:ea typeface="Source Code Pro"/>
                <a:cs typeface="Source Code Pro"/>
                <a:sym typeface="Source Code Pro"/>
              </a:defRPr>
            </a:pPr>
            <a:r>
              <a:t>println!("{}", buffer[100]);</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pPr/>
            <a:r>
              <a:t>Array Bounds Checking</a:t>
            </a:r>
          </a:p>
        </p:txBody>
      </p:sp>
      <p:sp>
        <p:nvSpPr>
          <p:cNvPr id="441" name="Shape 441"/>
          <p:cNvSpPr/>
          <p:nvPr/>
        </p:nvSpPr>
        <p:spPr>
          <a:xfrm>
            <a:off x="3783583" y="5191760"/>
            <a:ext cx="16816833" cy="2811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buffer = [10, 20, 30];</a:t>
            </a:r>
          </a:p>
          <a:p>
            <a:pPr algn="l">
              <a:defRPr spc="77" sz="7700">
                <a:solidFill>
                  <a:srgbClr val="000000"/>
                </a:solidFill>
                <a:latin typeface="Source Code Pro"/>
                <a:ea typeface="Source Code Pro"/>
                <a:cs typeface="Source Code Pro"/>
                <a:sym typeface="Source Code Pro"/>
              </a:defRPr>
            </a:pPr>
            <a:r>
              <a:t>println!("{}", buffer[100]);</a:t>
            </a:r>
          </a:p>
        </p:txBody>
      </p:sp>
      <p:sp>
        <p:nvSpPr>
          <p:cNvPr id="442" name="Shape 442"/>
          <p:cNvSpPr/>
          <p:nvPr/>
        </p:nvSpPr>
        <p:spPr>
          <a:xfrm>
            <a:off x="3665491" y="8076311"/>
            <a:ext cx="15453361" cy="36855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66" sz="6600">
                <a:solidFill>
                  <a:schemeClr val="accent5"/>
                </a:solidFill>
                <a:latin typeface="Source Code Pro"/>
                <a:ea typeface="Source Code Pro"/>
                <a:cs typeface="Source Code Pro"/>
                <a:sym typeface="Source Code Pro"/>
              </a:defRPr>
            </a:pPr>
            <a:r>
              <a:t>thread '&lt;main&gt;' panicked at</a:t>
            </a:r>
          </a:p>
          <a:p>
            <a:pPr algn="l">
              <a:defRPr spc="66" sz="6600">
                <a:solidFill>
                  <a:schemeClr val="accent5"/>
                </a:solidFill>
                <a:latin typeface="Source Code Pro"/>
                <a:ea typeface="Source Code Pro"/>
                <a:cs typeface="Source Code Pro"/>
                <a:sym typeface="Source Code Pro"/>
              </a:defRPr>
            </a:pPr>
            <a:r>
              <a:t>'index out of bounds: the len</a:t>
            </a:r>
          </a:p>
          <a:p>
            <a:pPr algn="l">
              <a:defRPr spc="66" sz="6600">
                <a:solidFill>
                  <a:schemeClr val="accent5"/>
                </a:solidFill>
                <a:latin typeface="Source Code Pro"/>
                <a:ea typeface="Source Code Pro"/>
                <a:cs typeface="Source Code Pro"/>
                <a:sym typeface="Source Code Pro"/>
              </a:defRPr>
            </a:pPr>
            <a:r>
              <a:t>is 3 but the index is 100'</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71787F"/>
      </a:dk1>
      <a:lt1>
        <a:srgbClr val="7F440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76" strike="noStrike" sz="3800" u="none" kumimoji="0" normalizeH="0">
            <a:ln>
              <a:noFill/>
            </a:ln>
            <a:solidFill>
              <a:srgbClr val="FFFFF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76" strike="noStrike" sz="3800" u="none" kumimoji="0" normalizeH="0">
            <a:ln>
              <a:noFill/>
            </a:ln>
            <a:solidFill>
              <a:srgbClr val="FFFFF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