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Quantico"/>
      <p:regular r:id="rId15"/>
      <p:bold r:id="rId16"/>
      <p:italic r:id="rId17"/>
      <p:boldItalic r:id="rId18"/>
    </p:embeddedFont>
    <p:embeddedFont>
      <p:font typeface="Source Code Pro"/>
      <p:regular r:id="rId19"/>
      <p:bold r:id="rId20"/>
      <p:italic r:id="rId21"/>
      <p:boldItalic r:id="rId22"/>
    </p:embeddedFont>
    <p:embeddedFont>
      <p:font typeface="Source Code Pro SemiBold"/>
      <p:regular r:id="rId23"/>
      <p:bold r:id="rId24"/>
      <p:italic r:id="rId25"/>
      <p:boldItalic r:id="rId26"/>
    </p:embeddedFont>
    <p:embeddedFont>
      <p:font typeface="Denk One"/>
      <p:regular r:id="rId27"/>
    </p:embeddedFont>
    <p:embeddedFont>
      <p:font typeface="Rubik"/>
      <p:regular r:id="rId28"/>
      <p:bold r:id="rId29"/>
      <p:italic r:id="rId30"/>
      <p:boldItalic r:id="rId31"/>
    </p:embeddedFont>
    <p:embeddedFont>
      <p:font typeface="Fira Sans Extra Condense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22" Type="http://schemas.openxmlformats.org/officeDocument/2006/relationships/font" Target="fonts/SourceCodePro-boldItalic.fntdata"/><Relationship Id="rId21" Type="http://schemas.openxmlformats.org/officeDocument/2006/relationships/font" Target="fonts/SourceCodePro-italic.fntdata"/><Relationship Id="rId24" Type="http://schemas.openxmlformats.org/officeDocument/2006/relationships/font" Target="fonts/SourceCodeProSemiBold-bold.fntdata"/><Relationship Id="rId23" Type="http://schemas.openxmlformats.org/officeDocument/2006/relationships/font" Target="fonts/SourceCodePro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SemiBold-boldItalic.fntdata"/><Relationship Id="rId25" Type="http://schemas.openxmlformats.org/officeDocument/2006/relationships/font" Target="fonts/SourceCodeProSemiBold-italic.fntdata"/><Relationship Id="rId28" Type="http://schemas.openxmlformats.org/officeDocument/2006/relationships/font" Target="fonts/Rubik-regular.fntdata"/><Relationship Id="rId27" Type="http://schemas.openxmlformats.org/officeDocument/2006/relationships/font" Target="fonts/DenkOn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boldItalic.fntdata"/><Relationship Id="rId30" Type="http://schemas.openxmlformats.org/officeDocument/2006/relationships/font" Target="fonts/Rubik-italic.fntdata"/><Relationship Id="rId11" Type="http://schemas.openxmlformats.org/officeDocument/2006/relationships/slide" Target="slides/slide6.xml"/><Relationship Id="rId33" Type="http://schemas.openxmlformats.org/officeDocument/2006/relationships/font" Target="fonts/FiraSansExtraCondensed-bold.fntdata"/><Relationship Id="rId10" Type="http://schemas.openxmlformats.org/officeDocument/2006/relationships/slide" Target="slides/slide5.xml"/><Relationship Id="rId32" Type="http://schemas.openxmlformats.org/officeDocument/2006/relationships/font" Target="fonts/FiraSansExtraCondensed-regular.fntdata"/><Relationship Id="rId13" Type="http://schemas.openxmlformats.org/officeDocument/2006/relationships/slide" Target="slides/slide8.xml"/><Relationship Id="rId35" Type="http://schemas.openxmlformats.org/officeDocument/2006/relationships/font" Target="fonts/FiraSansExtraCondensed-boldItalic.fntdata"/><Relationship Id="rId12" Type="http://schemas.openxmlformats.org/officeDocument/2006/relationships/slide" Target="slides/slide7.xml"/><Relationship Id="rId34" Type="http://schemas.openxmlformats.org/officeDocument/2006/relationships/font" Target="fonts/FiraSansExtraCondensed-italic.fntdata"/><Relationship Id="rId15" Type="http://schemas.openxmlformats.org/officeDocument/2006/relationships/font" Target="fonts/Quantico-regular.fntdata"/><Relationship Id="rId14" Type="http://schemas.openxmlformats.org/officeDocument/2006/relationships/slide" Target="slides/slide9.xml"/><Relationship Id="rId17" Type="http://schemas.openxmlformats.org/officeDocument/2006/relationships/font" Target="fonts/Quantico-italic.fntdata"/><Relationship Id="rId16" Type="http://schemas.openxmlformats.org/officeDocument/2006/relationships/font" Target="fonts/Quantico-bold.fntdata"/><Relationship Id="rId19" Type="http://schemas.openxmlformats.org/officeDocument/2006/relationships/font" Target="fonts/SourceCodePro-regular.fntdata"/><Relationship Id="rId18" Type="http://schemas.openxmlformats.org/officeDocument/2006/relationships/font" Target="fonts/Quantic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06b7ee3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06b7ee3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roadmap of our presentation. We’ll start off with explaining the basics of quantum cryptography, followed by the BB84 protocol, and then our protocol. We will then compare the results of these two protocols and show our work about error correction using the three parity machine. Lastly, we will discuss our conclusions and future 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06b7ee3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06b7ee3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Slide 3:</a:t>
            </a:r>
            <a:endParaRPr sz="1200"/>
          </a:p>
          <a:p>
            <a:pPr indent="0" lvl="0" marL="0" rtl="0" algn="l">
              <a:spcBef>
                <a:spcPts val="0"/>
              </a:spcBef>
              <a:spcAft>
                <a:spcPts val="0"/>
              </a:spcAft>
              <a:buNone/>
            </a:pPr>
            <a:r>
              <a:rPr lang="en" sz="1200"/>
              <a:t>From computers to calculators, information in all our everyday devices is stored in bits, which represent 0s or 1s. Using the principles of quantum physics, the first quantum computer was created in 1988. It stored information in qubits, a quantum computer’s basic unit that fluctuates between 0 and 1 with time and space. A qubit is based on the spin of a photon, which can only be obtained through a measurement. Some qubits contain equal probabilities of both 0 and 1, such that it is measured as 0 half the time and 1 the other half. Currently, the most powerful quantum computer at IBM can store around 400 qubits of information, which is still very little compared to traditional computers.</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06b7ee33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06b7ee33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dk1"/>
                </a:solidFill>
              </a:rPr>
              <a:t>Slide 4:</a:t>
            </a:r>
            <a:endParaRPr sz="1200" u="sng">
              <a:solidFill>
                <a:schemeClr val="dk1"/>
              </a:solidFill>
            </a:endParaRPr>
          </a:p>
          <a:p>
            <a:pPr indent="0" lvl="0" marL="0" rtl="0" algn="l">
              <a:lnSpc>
                <a:spcPct val="115000"/>
              </a:lnSpc>
              <a:spcBef>
                <a:spcPts val="0"/>
              </a:spcBef>
              <a:spcAft>
                <a:spcPts val="0"/>
              </a:spcAft>
              <a:buNone/>
            </a:pPr>
            <a:r>
              <a:rPr lang="en" sz="1200">
                <a:solidFill>
                  <a:schemeClr val="dk1"/>
                </a:solidFill>
              </a:rPr>
              <a:t>Public Communication:</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Public communication involves sharing information openly without encryption, which can lead to security vulnerabilities. This means that any transmitted data is accessible to anyone who intercepts it, risking data exposure and unauthorized access. Without encryption, sensitive information becomes susceptible to eavesdropping and compromise. Public communication is efficient for broadcasting information to a wide audience, making it suitable for announcements or updates. However, caution is needed when transmitting sensitive data through these channels to prevent unintended exposure.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Private Communication:</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contrast, private communication utilizes encryption, requiring a decryption key for access. Encryption ensures that even if data is intercepted, it remains unreadable without the proper key. This enhanced security approach limits access to authorized parties, significantly reducing the risk of data breaches and unauthorized data exposure. Private communication methods, like encrypted emails and secure messaging apps, are ideal for transmitting sensitive information, ensuring protection and compliance with data privacy regulations. By leveraging private communication, organizations can maintain the confidentiality of sensitive data and uphold data privacy standards.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06b7ee33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06b7ee33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cryptography is becoming increasingly researched, due to the inherent problems of classical cryptography. Classical cryptography relies on the fact that a certain operation is too computationally complex. If an eavesdropper, commonly called Eve, completed the operation over the time limit, the protocol would stop, preventing the hacking. But this doesn’t work when powerful quantum computers or supercomuters are established, because these can complete the operations much much faster. On the other hand, it can be mathematically proven that quantum cryptography protocols are secure, not depending on computational complexity. The protocol can also detect eve with probabilities close to one for a certain amount of bits.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06b7ee33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06b7ee33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Slide 6:</a:t>
            </a:r>
            <a:endParaRPr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BB84 protocol, named after its inventors Charles Bennett and Gilles Brassard in 1984, is a quantum key distribution (QKD) protocol designed to enable secure communication between two parties, traditionally named Alice (the sender) and Bob (the receiver). The protocol ensures secure key exchange using the principles of quantum mechanics and the properties of qubits (quantum bits). The security of the protocol relies on the fundamental properties of quantum physics, particularly the Heisenberg uncertainty principle.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following’s an explanation of the encoding process in the BB84 protocol using a tree map:</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2. Preparation of Quantum States: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Alice prepares a sequence of qubits (A and B), each representing a bit of the secret key. Each qubit is in one of two possible quantum states: either the "0/1" state or “+/-”. However, due to the principles of quantum superposition, these states are not fixed until measured. For each bit of the secret key, Alice prepares a qubit in one of two possible states: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 If the measurement bit (B) is "0", she prepares the qubit in the standard basis, which can be represented as |0⟩ (ket-0) or |1⟩.</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 If the measurement bit (B) is "1", she prepares the qubit in the Hadamard basis, which is a superposition of |0⟩ and |1⟩ states. This is represented as (|+⟩ or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3. Transmission:</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After encoding each qubit with a random choice of basis and state, Alice sends these qubits to Bob through the communication channel. The channel could be optical fibers or any other medium that can transmit quantum states.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4. Measurement and Basis Choice: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Upon receiving the qubits, Bob performs a series of measurements on each qubit. He randomly selects one of the two bases to measure each qubit: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 The standard basis {|0⟩, |1⟩}.</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 The Hadamard basis {|+⟩ = (|0⟩ + |1⟩) / √2, |-⟩ = (|0⟩ - |1⟩) / √2}.</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Importantly, Bob doesn't know which basis Alice used to encode each qubit.</a:t>
            </a:r>
            <a:endParaRPr sz="1200" u="sng">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06b7ee33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06b7ee33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rPr>
              <a:t>Slide 7:</a:t>
            </a:r>
            <a:endParaRPr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6. Announcement of Bases:</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After Bob has measured the qubits, he communicates with Alice over a classical communication channel to reveal the bases he used to measure each qubit. Alice also informs Bob about the bases she used to encode the qubits.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7. Filtering and Key Extraction:</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Alice and Bob now discard the qubits for which they used different bases during encoding and measurement. The remaining qubits, for which their basis choices match, form the raw key bits. These bits are used to establish a shared secret key.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8. Error Estimation and Privacy Amplification: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 ensure security, Alice and Bob perform error checking and privacy amplification procedures. They publicly compare a subset of their raw key bits to estimate the error rate. Through a series of mathematical techniques, they can then distill a smaller, more secure subset of bits that form the final shared secret key.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BB84 protocol's encoding process involves using quantum states and random basis choices to encode the bits, and the security of the protocol lies in the inherent uncertainty and entanglement properties of quantum mechanics, which make it extremely difficult for an eavesdropper (Eve) to gain information about the shared secret key without being detected.</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06b7ee33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06b7ee33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dk1"/>
                </a:solidFill>
              </a:rPr>
              <a:t>Slide 8:</a:t>
            </a:r>
            <a:endParaRPr sz="12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An intercept-resend attack is a type of cyber attack where an unauthorized entity intercepts data being transmitted between two parties and then resends the data to its intended recipient after making unauthorized modifications. This attack aims to manipulate or exploit the data without the knowledge of the sender or receiver. It highlights the importance of securing communication channels to prevent data tampering and unauthorized access.</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06b7ee330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06b7ee330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50" name="Shape 50"/>
        <p:cNvGrpSpPr/>
        <p:nvPr/>
      </p:nvGrpSpPr>
      <p:grpSpPr>
        <a:xfrm>
          <a:off x="0" y="0"/>
          <a:ext cx="0" cy="0"/>
          <a:chOff x="0" y="0"/>
          <a:chExt cx="0" cy="0"/>
        </a:xfrm>
      </p:grpSpPr>
      <p:grpSp>
        <p:nvGrpSpPr>
          <p:cNvPr id="51" name="Google Shape;51;p13"/>
          <p:cNvGrpSpPr/>
          <p:nvPr/>
        </p:nvGrpSpPr>
        <p:grpSpPr>
          <a:xfrm>
            <a:off x="396500" y="170424"/>
            <a:ext cx="8360126" cy="4398447"/>
            <a:chOff x="1054783" y="1029605"/>
            <a:chExt cx="7587010" cy="3902100"/>
          </a:xfrm>
        </p:grpSpPr>
        <p:sp>
          <p:nvSpPr>
            <p:cNvPr id="52" name="Google Shape;52;p13"/>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13"/>
          <p:cNvSpPr txBox="1"/>
          <p:nvPr>
            <p:ph type="ctrTitle"/>
          </p:nvPr>
        </p:nvSpPr>
        <p:spPr>
          <a:xfrm>
            <a:off x="1114016" y="1879714"/>
            <a:ext cx="3065100" cy="404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55" name="Google Shape;55;p13"/>
          <p:cNvSpPr txBox="1"/>
          <p:nvPr>
            <p:ph hasCustomPrompt="1" idx="2" type="title"/>
          </p:nvPr>
        </p:nvSpPr>
        <p:spPr>
          <a:xfrm>
            <a:off x="1113997" y="1269525"/>
            <a:ext cx="1298700" cy="6102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3000"/>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56" name="Google Shape;56;p13"/>
          <p:cNvSpPr txBox="1"/>
          <p:nvPr>
            <p:ph idx="3" type="ctrTitle"/>
          </p:nvPr>
        </p:nvSpPr>
        <p:spPr>
          <a:xfrm>
            <a:off x="1114008" y="2892814"/>
            <a:ext cx="3065100" cy="404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57" name="Google Shape;57;p13"/>
          <p:cNvSpPr txBox="1"/>
          <p:nvPr>
            <p:ph hasCustomPrompt="1" idx="4" type="title"/>
          </p:nvPr>
        </p:nvSpPr>
        <p:spPr>
          <a:xfrm>
            <a:off x="1113997" y="2283824"/>
            <a:ext cx="1298700" cy="6102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3000"/>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58" name="Google Shape;58;p13"/>
          <p:cNvSpPr txBox="1"/>
          <p:nvPr>
            <p:ph idx="5" type="ctrTitle"/>
          </p:nvPr>
        </p:nvSpPr>
        <p:spPr>
          <a:xfrm>
            <a:off x="1114107" y="3908761"/>
            <a:ext cx="3065100" cy="404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59" name="Google Shape;59;p13"/>
          <p:cNvSpPr txBox="1"/>
          <p:nvPr>
            <p:ph hasCustomPrompt="1" idx="6" type="title"/>
          </p:nvPr>
        </p:nvSpPr>
        <p:spPr>
          <a:xfrm>
            <a:off x="1113998" y="3298125"/>
            <a:ext cx="1298700" cy="6090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3000"/>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60" name="Google Shape;60;p13"/>
          <p:cNvSpPr txBox="1"/>
          <p:nvPr>
            <p:ph hasCustomPrompt="1" idx="7" type="title"/>
          </p:nvPr>
        </p:nvSpPr>
        <p:spPr>
          <a:xfrm>
            <a:off x="4965997" y="1270125"/>
            <a:ext cx="1298700" cy="6090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SzPts val="3600"/>
              <a:buNone/>
              <a:defRPr sz="3000"/>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61" name="Google Shape;61;p13"/>
          <p:cNvSpPr txBox="1"/>
          <p:nvPr>
            <p:ph idx="8" type="ctrTitle"/>
          </p:nvPr>
        </p:nvSpPr>
        <p:spPr>
          <a:xfrm>
            <a:off x="4966007" y="1879725"/>
            <a:ext cx="3065100" cy="4041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62" name="Google Shape;62;p13"/>
          <p:cNvSpPr txBox="1"/>
          <p:nvPr>
            <p:ph idx="9" type="title"/>
          </p:nvPr>
        </p:nvSpPr>
        <p:spPr>
          <a:xfrm>
            <a:off x="719988" y="459128"/>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3"/>
          <p:cNvSpPr txBox="1"/>
          <p:nvPr>
            <p:ph idx="13" type="ctrTitle"/>
          </p:nvPr>
        </p:nvSpPr>
        <p:spPr>
          <a:xfrm>
            <a:off x="4966007" y="2892814"/>
            <a:ext cx="3065100" cy="404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64" name="Google Shape;64;p13"/>
          <p:cNvSpPr txBox="1"/>
          <p:nvPr>
            <p:ph hasCustomPrompt="1" idx="14" type="title"/>
          </p:nvPr>
        </p:nvSpPr>
        <p:spPr>
          <a:xfrm>
            <a:off x="4965997" y="2283824"/>
            <a:ext cx="1298700" cy="6090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3000"/>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65" name="Google Shape;65;p13"/>
          <p:cNvSpPr txBox="1"/>
          <p:nvPr>
            <p:ph hasCustomPrompt="1" idx="15" type="title"/>
          </p:nvPr>
        </p:nvSpPr>
        <p:spPr>
          <a:xfrm>
            <a:off x="4965997" y="3298125"/>
            <a:ext cx="1298700" cy="6090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SzPts val="3600"/>
              <a:buNone/>
              <a:defRPr sz="3000"/>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66" name="Google Shape;66;p13"/>
          <p:cNvSpPr txBox="1"/>
          <p:nvPr>
            <p:ph idx="16" type="ctrTitle"/>
          </p:nvPr>
        </p:nvSpPr>
        <p:spPr>
          <a:xfrm>
            <a:off x="4966007" y="3908750"/>
            <a:ext cx="3065100" cy="4041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67" name="Google Shape;67;p13"/>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8" name="Shape 68"/>
        <p:cNvGrpSpPr/>
        <p:nvPr/>
      </p:nvGrpSpPr>
      <p:grpSpPr>
        <a:xfrm>
          <a:off x="0" y="0"/>
          <a:ext cx="0" cy="0"/>
          <a:chOff x="0" y="0"/>
          <a:chExt cx="0" cy="0"/>
        </a:xfrm>
      </p:grpSpPr>
      <p:grpSp>
        <p:nvGrpSpPr>
          <p:cNvPr id="69" name="Google Shape;69;p14"/>
          <p:cNvGrpSpPr/>
          <p:nvPr/>
        </p:nvGrpSpPr>
        <p:grpSpPr>
          <a:xfrm>
            <a:off x="396500" y="170424"/>
            <a:ext cx="8360126" cy="4398447"/>
            <a:chOff x="1054783" y="1029605"/>
            <a:chExt cx="7587010" cy="3902100"/>
          </a:xfrm>
        </p:grpSpPr>
        <p:sp>
          <p:nvSpPr>
            <p:cNvPr id="70" name="Google Shape;70;p14"/>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14"/>
          <p:cNvSpPr txBox="1"/>
          <p:nvPr>
            <p:ph idx="1" type="subTitle"/>
          </p:nvPr>
        </p:nvSpPr>
        <p:spPr>
          <a:xfrm>
            <a:off x="807625" y="2775700"/>
            <a:ext cx="3415800" cy="149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4"/>
          <p:cNvSpPr txBox="1"/>
          <p:nvPr>
            <p:ph idx="2" type="subTitle"/>
          </p:nvPr>
        </p:nvSpPr>
        <p:spPr>
          <a:xfrm>
            <a:off x="4922022" y="2775700"/>
            <a:ext cx="3415800" cy="149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4"/>
          <p:cNvSpPr txBox="1"/>
          <p:nvPr>
            <p:ph idx="3" type="subTitle"/>
          </p:nvPr>
        </p:nvSpPr>
        <p:spPr>
          <a:xfrm>
            <a:off x="807630" y="2403350"/>
            <a:ext cx="3415800" cy="4218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75" name="Google Shape;75;p14"/>
          <p:cNvSpPr txBox="1"/>
          <p:nvPr>
            <p:ph idx="4" type="subTitle"/>
          </p:nvPr>
        </p:nvSpPr>
        <p:spPr>
          <a:xfrm>
            <a:off x="4922022" y="2403350"/>
            <a:ext cx="3415800" cy="4218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76" name="Google Shape;76;p14"/>
          <p:cNvSpPr txBox="1"/>
          <p:nvPr>
            <p:ph type="title"/>
          </p:nvPr>
        </p:nvSpPr>
        <p:spPr>
          <a:xfrm>
            <a:off x="719988" y="459128"/>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4"/>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earn.qiskit.org/course/ch-algorithms/quantum-key-distribution#quantum-71-2" TargetMode="External"/><Relationship Id="rId4" Type="http://schemas.openxmlformats.org/officeDocument/2006/relationships/hyperlink" Target="https://www.qmunity.tech/tutorials/quantum-key-distribution-with-bb8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Quantum Key Distribution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ctrTitle"/>
          </p:nvPr>
        </p:nvSpPr>
        <p:spPr>
          <a:xfrm>
            <a:off x="1114025" y="1879725"/>
            <a:ext cx="3311700" cy="40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Quantum Key Distribution</a:t>
            </a:r>
            <a:endParaRPr/>
          </a:p>
        </p:txBody>
      </p:sp>
      <p:sp>
        <p:nvSpPr>
          <p:cNvPr id="88" name="Google Shape;88;p16"/>
          <p:cNvSpPr txBox="1"/>
          <p:nvPr>
            <p:ph idx="2" type="title"/>
          </p:nvPr>
        </p:nvSpPr>
        <p:spPr>
          <a:xfrm>
            <a:off x="1113997" y="1269525"/>
            <a:ext cx="1298700" cy="610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{01}</a:t>
            </a:r>
            <a:endParaRPr/>
          </a:p>
        </p:txBody>
      </p:sp>
      <p:sp>
        <p:nvSpPr>
          <p:cNvPr id="89" name="Google Shape;89;p16"/>
          <p:cNvSpPr txBox="1"/>
          <p:nvPr>
            <p:ph idx="3" type="ctrTitle"/>
          </p:nvPr>
        </p:nvSpPr>
        <p:spPr>
          <a:xfrm>
            <a:off x="1114008" y="2892814"/>
            <a:ext cx="3065100" cy="40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BB84 Protocol</a:t>
            </a:r>
            <a:endParaRPr/>
          </a:p>
        </p:txBody>
      </p:sp>
      <p:sp>
        <p:nvSpPr>
          <p:cNvPr id="90" name="Google Shape;90;p16"/>
          <p:cNvSpPr txBox="1"/>
          <p:nvPr>
            <p:ph idx="4" type="title"/>
          </p:nvPr>
        </p:nvSpPr>
        <p:spPr>
          <a:xfrm>
            <a:off x="1113997" y="2283824"/>
            <a:ext cx="1298700" cy="610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t>
            </a:r>
            <a:r>
              <a:rPr lang="en"/>
              <a:t>02</a:t>
            </a:r>
            <a:r>
              <a:rPr lang="en"/>
              <a:t>}</a:t>
            </a:r>
            <a:endParaRPr/>
          </a:p>
        </p:txBody>
      </p:sp>
      <p:sp>
        <p:nvSpPr>
          <p:cNvPr id="91" name="Google Shape;91;p16"/>
          <p:cNvSpPr txBox="1"/>
          <p:nvPr>
            <p:ph idx="5" type="ctrTitle"/>
          </p:nvPr>
        </p:nvSpPr>
        <p:spPr>
          <a:xfrm>
            <a:off x="1114107" y="3908761"/>
            <a:ext cx="3065100" cy="40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Our Protocol</a:t>
            </a:r>
            <a:endParaRPr/>
          </a:p>
        </p:txBody>
      </p:sp>
      <p:sp>
        <p:nvSpPr>
          <p:cNvPr id="92" name="Google Shape;92;p16"/>
          <p:cNvSpPr txBox="1"/>
          <p:nvPr>
            <p:ph idx="6" type="title"/>
          </p:nvPr>
        </p:nvSpPr>
        <p:spPr>
          <a:xfrm>
            <a:off x="1113998" y="3298125"/>
            <a:ext cx="1298700" cy="609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{03}</a:t>
            </a:r>
            <a:endParaRPr>
              <a:solidFill>
                <a:schemeClr val="accent2"/>
              </a:solidFill>
            </a:endParaRPr>
          </a:p>
        </p:txBody>
      </p:sp>
      <p:sp>
        <p:nvSpPr>
          <p:cNvPr id="93" name="Google Shape;93;p16"/>
          <p:cNvSpPr txBox="1"/>
          <p:nvPr>
            <p:ph idx="7" type="title"/>
          </p:nvPr>
        </p:nvSpPr>
        <p:spPr>
          <a:xfrm>
            <a:off x="4838772" y="1269525"/>
            <a:ext cx="1298700" cy="609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{04}</a:t>
            </a:r>
            <a:endParaRPr>
              <a:solidFill>
                <a:schemeClr val="accent2"/>
              </a:solidFill>
            </a:endParaRPr>
          </a:p>
        </p:txBody>
      </p:sp>
      <p:sp>
        <p:nvSpPr>
          <p:cNvPr id="94" name="Google Shape;94;p16"/>
          <p:cNvSpPr txBox="1"/>
          <p:nvPr>
            <p:ph idx="8" type="ctrTitle"/>
          </p:nvPr>
        </p:nvSpPr>
        <p:spPr>
          <a:xfrm>
            <a:off x="4838782" y="1879125"/>
            <a:ext cx="3065100" cy="40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Qubit Error Rates</a:t>
            </a:r>
            <a:endParaRPr/>
          </a:p>
        </p:txBody>
      </p:sp>
      <p:sp>
        <p:nvSpPr>
          <p:cNvPr id="95" name="Google Shape;95;p16"/>
          <p:cNvSpPr txBox="1"/>
          <p:nvPr>
            <p:ph idx="9" type="title"/>
          </p:nvPr>
        </p:nvSpPr>
        <p:spPr>
          <a:xfrm>
            <a:off x="719988" y="459128"/>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&lt;/</a:t>
            </a:r>
            <a:r>
              <a:rPr lang="en">
                <a:solidFill>
                  <a:schemeClr val="accent1"/>
                </a:solidFill>
              </a:rPr>
              <a:t> </a:t>
            </a:r>
            <a:r>
              <a:rPr lang="en"/>
              <a:t>Table of contents </a:t>
            </a:r>
            <a:r>
              <a:rPr lang="en">
                <a:solidFill>
                  <a:schemeClr val="accent3"/>
                </a:solidFill>
              </a:rPr>
              <a:t>/&gt;</a:t>
            </a:r>
            <a:endParaRPr>
              <a:solidFill>
                <a:schemeClr val="accent3"/>
              </a:solidFill>
            </a:endParaRPr>
          </a:p>
        </p:txBody>
      </p:sp>
      <p:sp>
        <p:nvSpPr>
          <p:cNvPr id="96" name="Google Shape;96;p16"/>
          <p:cNvSpPr txBox="1"/>
          <p:nvPr>
            <p:ph idx="13" type="ctrTitle"/>
          </p:nvPr>
        </p:nvSpPr>
        <p:spPr>
          <a:xfrm>
            <a:off x="4838782" y="2892214"/>
            <a:ext cx="3065100" cy="40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Error Correction </a:t>
            </a:r>
            <a:endParaRPr/>
          </a:p>
        </p:txBody>
      </p:sp>
      <p:sp>
        <p:nvSpPr>
          <p:cNvPr id="97" name="Google Shape;97;p16"/>
          <p:cNvSpPr txBox="1"/>
          <p:nvPr>
            <p:ph idx="14" type="title"/>
          </p:nvPr>
        </p:nvSpPr>
        <p:spPr>
          <a:xfrm>
            <a:off x="4838772" y="2283224"/>
            <a:ext cx="1298700" cy="609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{05}</a:t>
            </a:r>
            <a:endParaRPr/>
          </a:p>
        </p:txBody>
      </p:sp>
      <p:sp>
        <p:nvSpPr>
          <p:cNvPr id="98" name="Google Shape;98;p16"/>
          <p:cNvSpPr txBox="1"/>
          <p:nvPr>
            <p:ph idx="15" type="title"/>
          </p:nvPr>
        </p:nvSpPr>
        <p:spPr>
          <a:xfrm>
            <a:off x="4838772" y="3297525"/>
            <a:ext cx="1298700" cy="609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{06}</a:t>
            </a:r>
            <a:endParaRPr>
              <a:solidFill>
                <a:schemeClr val="accent2"/>
              </a:solidFill>
            </a:endParaRPr>
          </a:p>
        </p:txBody>
      </p:sp>
      <p:sp>
        <p:nvSpPr>
          <p:cNvPr id="99" name="Google Shape;99;p16"/>
          <p:cNvSpPr txBox="1"/>
          <p:nvPr>
            <p:ph idx="16" type="ctrTitle"/>
          </p:nvPr>
        </p:nvSpPr>
        <p:spPr>
          <a:xfrm>
            <a:off x="4838775" y="3908150"/>
            <a:ext cx="3794400" cy="40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Conclusions &amp; 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719988" y="459128"/>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Quantum Data vs. Classical Data</a:t>
            </a:r>
            <a:endParaRPr/>
          </a:p>
        </p:txBody>
      </p:sp>
      <p:sp>
        <p:nvSpPr>
          <p:cNvPr id="105" name="Google Shape;105;p17"/>
          <p:cNvSpPr/>
          <p:nvPr/>
        </p:nvSpPr>
        <p:spPr>
          <a:xfrm>
            <a:off x="5240913" y="1809300"/>
            <a:ext cx="1642500" cy="393000"/>
          </a:xfrm>
          <a:prstGeom prst="roundRect">
            <a:avLst>
              <a:gd fmla="val 16667" name="adj"/>
            </a:avLst>
          </a:prstGeom>
          <a:solidFill>
            <a:srgbClr val="94E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2260575" y="1810600"/>
            <a:ext cx="1642500" cy="393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2411100" y="1795500"/>
            <a:ext cx="1341300" cy="3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b="1" lang="en" sz="1200">
                <a:solidFill>
                  <a:schemeClr val="dk1"/>
                </a:solidFill>
                <a:latin typeface="Source Code Pro"/>
                <a:ea typeface="Source Code Pro"/>
                <a:cs typeface="Source Code Pro"/>
                <a:sym typeface="Source Code Pro"/>
              </a:rPr>
              <a:t>Quantum Data</a:t>
            </a:r>
            <a:endParaRPr b="1" sz="1200">
              <a:solidFill>
                <a:schemeClr val="dk1"/>
              </a:solidFill>
              <a:latin typeface="Source Code Pro"/>
              <a:ea typeface="Source Code Pro"/>
              <a:cs typeface="Source Code Pro"/>
              <a:sym typeface="Source Code Pro"/>
            </a:endParaRPr>
          </a:p>
        </p:txBody>
      </p:sp>
      <p:sp>
        <p:nvSpPr>
          <p:cNvPr id="108" name="Google Shape;108;p17"/>
          <p:cNvSpPr txBox="1"/>
          <p:nvPr/>
        </p:nvSpPr>
        <p:spPr>
          <a:xfrm>
            <a:off x="5240925" y="1794200"/>
            <a:ext cx="1602600" cy="3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b="1" lang="en" sz="1200">
                <a:solidFill>
                  <a:schemeClr val="dk1"/>
                </a:solidFill>
                <a:latin typeface="Source Code Pro"/>
                <a:ea typeface="Source Code Pro"/>
                <a:cs typeface="Source Code Pro"/>
                <a:sym typeface="Source Code Pro"/>
              </a:rPr>
              <a:t>Classical Data</a:t>
            </a:r>
            <a:endParaRPr b="1" sz="1200">
              <a:solidFill>
                <a:schemeClr val="dk1"/>
              </a:solidFill>
              <a:latin typeface="Source Code Pro"/>
              <a:ea typeface="Source Code Pro"/>
              <a:cs typeface="Source Code Pro"/>
              <a:sym typeface="Source Code Pro"/>
            </a:endParaRPr>
          </a:p>
        </p:txBody>
      </p:sp>
      <p:sp>
        <p:nvSpPr>
          <p:cNvPr id="109" name="Google Shape;109;p17"/>
          <p:cNvSpPr txBox="1"/>
          <p:nvPr/>
        </p:nvSpPr>
        <p:spPr>
          <a:xfrm>
            <a:off x="1769625" y="2202300"/>
            <a:ext cx="2624400" cy="21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Source Code Pro"/>
                <a:ea typeface="Source Code Pro"/>
                <a:cs typeface="Source Code Pro"/>
                <a:sym typeface="Source Code Pro"/>
              </a:rPr>
              <a:t>Qubits:</a:t>
            </a:r>
            <a:r>
              <a:rPr lang="en" sz="1200">
                <a:solidFill>
                  <a:schemeClr val="dk1"/>
                </a:solidFill>
                <a:latin typeface="Source Code Pro"/>
                <a:ea typeface="Source Code Pro"/>
                <a:cs typeface="Source Code Pro"/>
                <a:sym typeface="Source Code Pro"/>
              </a:rPr>
              <a:t> </a:t>
            </a:r>
            <a:r>
              <a:rPr b="1" lang="en" sz="1200">
                <a:solidFill>
                  <a:schemeClr val="dk1"/>
                </a:solidFill>
                <a:latin typeface="Source Code Pro"/>
                <a:ea typeface="Source Code Pro"/>
                <a:cs typeface="Source Code Pro"/>
                <a:sym typeface="Source Code Pro"/>
              </a:rPr>
              <a:t>fluctuates between 0 and 1</a:t>
            </a:r>
            <a:endParaRPr sz="1200">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 Need to perform a measurement to get classical data</a:t>
            </a:r>
            <a:endParaRPr sz="1200">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 Based on the spin of a photon</a:t>
            </a:r>
            <a:endParaRPr sz="1200">
              <a:solidFill>
                <a:schemeClr val="dk1"/>
              </a:solidFill>
              <a:latin typeface="Source Code Pro"/>
              <a:ea typeface="Source Code Pro"/>
              <a:cs typeface="Source Code Pro"/>
              <a:sym typeface="Source Code Pro"/>
            </a:endParaRPr>
          </a:p>
          <a:p>
            <a:pPr indent="0" lvl="0" marL="0" rtl="0" algn="ctr">
              <a:spcBef>
                <a:spcPts val="0"/>
              </a:spcBef>
              <a:spcAft>
                <a:spcPts val="1200"/>
              </a:spcAft>
              <a:buNone/>
            </a:pPr>
            <a:r>
              <a:rPr lang="en" sz="1200">
                <a:solidFill>
                  <a:schemeClr val="dk1"/>
                </a:solidFill>
                <a:latin typeface="Source Code Pro"/>
                <a:ea typeface="Source Code Pro"/>
                <a:cs typeface="Source Code Pro"/>
                <a:sym typeface="Source Code Pro"/>
              </a:rPr>
              <a:t>- Only ~400 qubits on the most powerful quantum computer</a:t>
            </a:r>
            <a:endParaRPr sz="1200">
              <a:solidFill>
                <a:srgbClr val="FFFFFF"/>
              </a:solidFill>
              <a:latin typeface="Source Code Pro"/>
              <a:ea typeface="Source Code Pro"/>
              <a:cs typeface="Source Code Pro"/>
              <a:sym typeface="Source Code Pro"/>
            </a:endParaRPr>
          </a:p>
        </p:txBody>
      </p:sp>
      <p:grpSp>
        <p:nvGrpSpPr>
          <p:cNvPr id="110" name="Google Shape;110;p17"/>
          <p:cNvGrpSpPr/>
          <p:nvPr/>
        </p:nvGrpSpPr>
        <p:grpSpPr>
          <a:xfrm>
            <a:off x="2837623" y="1198561"/>
            <a:ext cx="488440" cy="489760"/>
            <a:chOff x="-28467625" y="2331750"/>
            <a:chExt cx="296150" cy="296950"/>
          </a:xfrm>
        </p:grpSpPr>
        <p:sp>
          <p:nvSpPr>
            <p:cNvPr id="111" name="Google Shape;111;p17"/>
            <p:cNvSpPr/>
            <p:nvPr/>
          </p:nvSpPr>
          <p:spPr>
            <a:xfrm>
              <a:off x="-28467625" y="2331750"/>
              <a:ext cx="296150" cy="296950"/>
            </a:xfrm>
            <a:custGeom>
              <a:rect b="b" l="l" r="r" t="t"/>
              <a:pathLst>
                <a:path extrusionOk="0" h="11878" w="11846">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28371550" y="2419175"/>
              <a:ext cx="121325" cy="121325"/>
            </a:xfrm>
            <a:custGeom>
              <a:rect b="b" l="l" r="r" t="t"/>
              <a:pathLst>
                <a:path extrusionOk="0" h="4853" w="4853">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7"/>
          <p:cNvGrpSpPr/>
          <p:nvPr/>
        </p:nvGrpSpPr>
        <p:grpSpPr>
          <a:xfrm>
            <a:off x="5829628" y="1198551"/>
            <a:ext cx="465103" cy="487162"/>
            <a:chOff x="-24328675" y="1971025"/>
            <a:chExt cx="282000" cy="295375"/>
          </a:xfrm>
        </p:grpSpPr>
        <p:sp>
          <p:nvSpPr>
            <p:cNvPr id="114" name="Google Shape;114;p17"/>
            <p:cNvSpPr/>
            <p:nvPr/>
          </p:nvSpPr>
          <p:spPr>
            <a:xfrm>
              <a:off x="-24217625" y="2092325"/>
              <a:ext cx="52025" cy="51200"/>
            </a:xfrm>
            <a:custGeom>
              <a:rect b="b" l="l" r="r" t="t"/>
              <a:pathLst>
                <a:path extrusionOk="0" h="2048" w="2081">
                  <a:moveTo>
                    <a:pt x="1009" y="693"/>
                  </a:moveTo>
                  <a:cubicBezTo>
                    <a:pt x="1230" y="693"/>
                    <a:pt x="1387" y="851"/>
                    <a:pt x="1387" y="1071"/>
                  </a:cubicBezTo>
                  <a:cubicBezTo>
                    <a:pt x="1387" y="1260"/>
                    <a:pt x="1230" y="1418"/>
                    <a:pt x="1009" y="1418"/>
                  </a:cubicBezTo>
                  <a:cubicBezTo>
                    <a:pt x="820" y="1418"/>
                    <a:pt x="663" y="1260"/>
                    <a:pt x="663" y="1071"/>
                  </a:cubicBezTo>
                  <a:cubicBezTo>
                    <a:pt x="663" y="851"/>
                    <a:pt x="820" y="693"/>
                    <a:pt x="1009" y="693"/>
                  </a:cubicBezTo>
                  <a:close/>
                  <a:moveTo>
                    <a:pt x="1009" y="0"/>
                  </a:moveTo>
                  <a:cubicBezTo>
                    <a:pt x="442" y="0"/>
                    <a:pt x="1" y="473"/>
                    <a:pt x="1" y="1008"/>
                  </a:cubicBezTo>
                  <a:cubicBezTo>
                    <a:pt x="1" y="1607"/>
                    <a:pt x="474" y="2048"/>
                    <a:pt x="1009" y="2048"/>
                  </a:cubicBezTo>
                  <a:cubicBezTo>
                    <a:pt x="1576" y="2048"/>
                    <a:pt x="2049" y="1575"/>
                    <a:pt x="2049" y="1008"/>
                  </a:cubicBezTo>
                  <a:cubicBezTo>
                    <a:pt x="2080" y="473"/>
                    <a:pt x="1608" y="0"/>
                    <a:pt x="10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4328675" y="1971025"/>
              <a:ext cx="282000" cy="295375"/>
            </a:xfrm>
            <a:custGeom>
              <a:rect b="b" l="l" r="r" t="t"/>
              <a:pathLst>
                <a:path extrusionOk="0" h="11815" w="1128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7"/>
          <p:cNvSpPr txBox="1"/>
          <p:nvPr/>
        </p:nvSpPr>
        <p:spPr>
          <a:xfrm>
            <a:off x="4749975" y="2202300"/>
            <a:ext cx="2624400" cy="198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Source Code Pro"/>
                <a:ea typeface="Source Code Pro"/>
                <a:cs typeface="Source Code Pro"/>
                <a:sym typeface="Source Code Pro"/>
              </a:rPr>
              <a:t>Bits:</a:t>
            </a:r>
            <a:r>
              <a:rPr lang="en" sz="1200">
                <a:solidFill>
                  <a:schemeClr val="dk1"/>
                </a:solidFill>
                <a:latin typeface="Source Code Pro"/>
                <a:ea typeface="Source Code Pro"/>
                <a:cs typeface="Source Code Pro"/>
                <a:sym typeface="Source Code Pro"/>
              </a:rPr>
              <a:t> </a:t>
            </a:r>
            <a:r>
              <a:rPr b="1" lang="en" sz="1200">
                <a:solidFill>
                  <a:schemeClr val="dk1"/>
                </a:solidFill>
                <a:latin typeface="Source Code Pro"/>
                <a:ea typeface="Source Code Pro"/>
                <a:cs typeface="Source Code Pro"/>
                <a:sym typeface="Source Code Pro"/>
              </a:rPr>
              <a:t>0 or 1</a:t>
            </a:r>
            <a:endParaRPr b="1" sz="1200">
              <a:solidFill>
                <a:schemeClr val="dk1"/>
              </a:solidFill>
              <a:latin typeface="Source Code Pro"/>
              <a:ea typeface="Source Code Pro"/>
              <a:cs typeface="Source Code Pro"/>
              <a:sym typeface="Source Code Pro"/>
            </a:endParaRPr>
          </a:p>
          <a:p>
            <a:pPr indent="0" lvl="0" marL="0" rtl="0" algn="ctr">
              <a:spcBef>
                <a:spcPts val="0"/>
              </a:spcBef>
              <a:spcAft>
                <a:spcPts val="0"/>
              </a:spcAft>
              <a:buNone/>
            </a:pPr>
            <a:r>
              <a:rPr lang="en" sz="1200">
                <a:solidFill>
                  <a:schemeClr val="dk1"/>
                </a:solidFill>
                <a:latin typeface="Source Code Pro"/>
                <a:ea typeface="Source Code Pro"/>
                <a:cs typeface="Source Code Pro"/>
                <a:sym typeface="Source Code Pro"/>
              </a:rPr>
              <a:t>- Used in everyday life</a:t>
            </a:r>
            <a:endParaRPr sz="1200">
              <a:solidFill>
                <a:schemeClr val="dk1"/>
              </a:solidFill>
              <a:latin typeface="Source Code Pro"/>
              <a:ea typeface="Source Code Pro"/>
              <a:cs typeface="Source Code Pro"/>
              <a:sym typeface="Source Code Pro"/>
            </a:endParaRPr>
          </a:p>
          <a:p>
            <a:pPr indent="0" lvl="0" marL="0" rtl="0" algn="ctr">
              <a:spcBef>
                <a:spcPts val="0"/>
              </a:spcBef>
              <a:spcAft>
                <a:spcPts val="1200"/>
              </a:spcAft>
              <a:buNone/>
            </a:pPr>
            <a:r>
              <a:rPr lang="en" sz="1200">
                <a:solidFill>
                  <a:schemeClr val="dk1"/>
                </a:solidFill>
                <a:latin typeface="Source Code Pro"/>
                <a:ea typeface="Source Code Pro"/>
                <a:cs typeface="Source Code Pro"/>
                <a:sym typeface="Source Code Pro"/>
              </a:rPr>
              <a:t>- All computers use bits to store information</a:t>
            </a:r>
            <a:endParaRPr sz="1200">
              <a:solidFill>
                <a:srgbClr val="FFFFFF"/>
              </a:solidFill>
              <a:latin typeface="Source Code Pro"/>
              <a:ea typeface="Source Code Pro"/>
              <a:cs typeface="Source Code Pro"/>
              <a:sym typeface="Source Code Pro"/>
            </a:endParaRPr>
          </a:p>
        </p:txBody>
      </p:sp>
      <p:pic>
        <p:nvPicPr>
          <p:cNvPr id="117" name="Google Shape;117;p17"/>
          <p:cNvPicPr preferRelativeResize="0"/>
          <p:nvPr/>
        </p:nvPicPr>
        <p:blipFill>
          <a:blip r:embed="rId3">
            <a:alphaModFix/>
          </a:blip>
          <a:stretch>
            <a:fillRect/>
          </a:stretch>
        </p:blipFill>
        <p:spPr>
          <a:xfrm>
            <a:off x="5087701" y="3152825"/>
            <a:ext cx="1948950" cy="1300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vs. Private Communication</a:t>
            </a:r>
            <a:endParaRPr/>
          </a:p>
        </p:txBody>
      </p:sp>
      <p:sp>
        <p:nvSpPr>
          <p:cNvPr id="123" name="Google Shape;123;p18"/>
          <p:cNvSpPr/>
          <p:nvPr/>
        </p:nvSpPr>
        <p:spPr>
          <a:xfrm>
            <a:off x="1448701" y="1474425"/>
            <a:ext cx="6246600" cy="11913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1448701" y="2880250"/>
            <a:ext cx="6246600" cy="1191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1668333" y="1839112"/>
            <a:ext cx="461877" cy="461926"/>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26" name="Google Shape;126;p18"/>
          <p:cNvSpPr txBox="1"/>
          <p:nvPr/>
        </p:nvSpPr>
        <p:spPr>
          <a:xfrm>
            <a:off x="2291576" y="3048400"/>
            <a:ext cx="5230800" cy="8550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15000"/>
              </a:lnSpc>
              <a:spcBef>
                <a:spcPts val="0"/>
              </a:spcBef>
              <a:spcAft>
                <a:spcPts val="0"/>
              </a:spcAft>
              <a:buClr>
                <a:schemeClr val="accent4"/>
              </a:buClr>
              <a:buSzPts val="1400"/>
              <a:buFont typeface="Source Code Pro SemiBold"/>
              <a:buChar char="●"/>
            </a:pPr>
            <a:r>
              <a:rPr lang="en">
                <a:solidFill>
                  <a:schemeClr val="accent4"/>
                </a:solidFill>
                <a:latin typeface="Source Code Pro SemiBold"/>
                <a:ea typeface="Source Code Pro SemiBold"/>
                <a:cs typeface="Source Code Pro SemiBold"/>
                <a:sym typeface="Source Code Pro SemiBold"/>
              </a:rPr>
              <a:t>Encrypted, requires decryption key</a:t>
            </a:r>
            <a:endParaRPr>
              <a:solidFill>
                <a:schemeClr val="accent4"/>
              </a:solidFill>
              <a:latin typeface="Source Code Pro SemiBold"/>
              <a:ea typeface="Source Code Pro SemiBold"/>
              <a:cs typeface="Source Code Pro SemiBold"/>
              <a:sym typeface="Source Code Pro SemiBold"/>
            </a:endParaRPr>
          </a:p>
          <a:p>
            <a:pPr indent="-317500" lvl="0" marL="457200" marR="0" rtl="0" algn="l">
              <a:lnSpc>
                <a:spcPct val="115000"/>
              </a:lnSpc>
              <a:spcBef>
                <a:spcPts val="0"/>
              </a:spcBef>
              <a:spcAft>
                <a:spcPts val="0"/>
              </a:spcAft>
              <a:buClr>
                <a:schemeClr val="accent4"/>
              </a:buClr>
              <a:buSzPts val="1400"/>
              <a:buFont typeface="Source Code Pro SemiBold"/>
              <a:buChar char="●"/>
            </a:pPr>
            <a:r>
              <a:rPr lang="en">
                <a:solidFill>
                  <a:schemeClr val="accent4"/>
                </a:solidFill>
                <a:latin typeface="Source Code Pro SemiBold"/>
                <a:ea typeface="Source Code Pro SemiBold"/>
                <a:cs typeface="Source Code Pro SemiBold"/>
                <a:sym typeface="Source Code Pro SemiBold"/>
              </a:rPr>
              <a:t>Enhanced security, limited access</a:t>
            </a:r>
            <a:endParaRPr>
              <a:solidFill>
                <a:schemeClr val="accent4"/>
              </a:solidFill>
              <a:latin typeface="Source Code Pro SemiBold"/>
              <a:ea typeface="Source Code Pro SemiBold"/>
              <a:cs typeface="Source Code Pro SemiBold"/>
              <a:sym typeface="Source Code Pro SemiBold"/>
            </a:endParaRPr>
          </a:p>
          <a:p>
            <a:pPr indent="-317500" lvl="0" marL="457200" marR="0" rtl="0" algn="l">
              <a:lnSpc>
                <a:spcPct val="115000"/>
              </a:lnSpc>
              <a:spcBef>
                <a:spcPts val="0"/>
              </a:spcBef>
              <a:spcAft>
                <a:spcPts val="0"/>
              </a:spcAft>
              <a:buClr>
                <a:schemeClr val="accent4"/>
              </a:buClr>
              <a:buSzPts val="1400"/>
              <a:buFont typeface="Source Code Pro SemiBold"/>
              <a:buChar char="●"/>
            </a:pPr>
            <a:r>
              <a:rPr lang="en">
                <a:solidFill>
                  <a:schemeClr val="accent4"/>
                </a:solidFill>
                <a:latin typeface="Source Code Pro SemiBold"/>
                <a:ea typeface="Source Code Pro SemiBold"/>
                <a:cs typeface="Source Code Pro SemiBold"/>
                <a:sym typeface="Source Code Pro SemiBold"/>
              </a:rPr>
              <a:t>Suitable for sensitive data transmission</a:t>
            </a:r>
            <a:endParaRPr>
              <a:solidFill>
                <a:schemeClr val="accent4"/>
              </a:solidFill>
              <a:latin typeface="Source Code Pro SemiBold"/>
              <a:ea typeface="Source Code Pro SemiBold"/>
              <a:cs typeface="Source Code Pro SemiBold"/>
              <a:sym typeface="Source Code Pro SemiBold"/>
            </a:endParaRPr>
          </a:p>
        </p:txBody>
      </p:sp>
      <p:sp>
        <p:nvSpPr>
          <p:cNvPr id="127" name="Google Shape;127;p18"/>
          <p:cNvSpPr txBox="1"/>
          <p:nvPr/>
        </p:nvSpPr>
        <p:spPr>
          <a:xfrm>
            <a:off x="2215350" y="1642575"/>
            <a:ext cx="5307000" cy="8550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Source Code Pro SemiBold"/>
              <a:buChar char="●"/>
            </a:pPr>
            <a:r>
              <a:rPr lang="en">
                <a:solidFill>
                  <a:schemeClr val="dk1"/>
                </a:solidFill>
                <a:latin typeface="Source Code Pro SemiBold"/>
                <a:ea typeface="Source Code Pro SemiBold"/>
                <a:cs typeface="Source Code Pro SemiBold"/>
                <a:sym typeface="Source Code Pro SemiBold"/>
              </a:rPr>
              <a:t>Shared openly, lacks encryption</a:t>
            </a:r>
            <a:endParaRPr>
              <a:solidFill>
                <a:schemeClr val="dk1"/>
              </a:solidFill>
              <a:latin typeface="Source Code Pro SemiBold"/>
              <a:ea typeface="Source Code Pro SemiBold"/>
              <a:cs typeface="Source Code Pro SemiBold"/>
              <a:sym typeface="Source Code Pro SemiBold"/>
            </a:endParaRPr>
          </a:p>
          <a:p>
            <a:pPr indent="-317500" lvl="0" marL="457200" marR="0" rtl="0" algn="l">
              <a:lnSpc>
                <a:spcPct val="115000"/>
              </a:lnSpc>
              <a:spcBef>
                <a:spcPts val="0"/>
              </a:spcBef>
              <a:spcAft>
                <a:spcPts val="0"/>
              </a:spcAft>
              <a:buClr>
                <a:schemeClr val="dk1"/>
              </a:buClr>
              <a:buSzPts val="1400"/>
              <a:buFont typeface="Source Code Pro SemiBold"/>
              <a:buChar char="●"/>
            </a:pPr>
            <a:r>
              <a:rPr lang="en">
                <a:solidFill>
                  <a:schemeClr val="dk1"/>
                </a:solidFill>
                <a:latin typeface="Source Code Pro SemiBold"/>
                <a:ea typeface="Source Code Pro SemiBold"/>
                <a:cs typeface="Source Code Pro SemiBold"/>
                <a:sym typeface="Source Code Pro SemiBold"/>
              </a:rPr>
              <a:t>Vulnerable to interception</a:t>
            </a:r>
            <a:endParaRPr>
              <a:solidFill>
                <a:schemeClr val="dk1"/>
              </a:solidFill>
              <a:latin typeface="Source Code Pro SemiBold"/>
              <a:ea typeface="Source Code Pro SemiBold"/>
              <a:cs typeface="Source Code Pro SemiBold"/>
              <a:sym typeface="Source Code Pro SemiBold"/>
            </a:endParaRPr>
          </a:p>
          <a:p>
            <a:pPr indent="-317500" lvl="0" marL="457200" marR="0" rtl="0" algn="l">
              <a:lnSpc>
                <a:spcPct val="115000"/>
              </a:lnSpc>
              <a:spcBef>
                <a:spcPts val="0"/>
              </a:spcBef>
              <a:spcAft>
                <a:spcPts val="0"/>
              </a:spcAft>
              <a:buClr>
                <a:schemeClr val="dk1"/>
              </a:buClr>
              <a:buSzPts val="1400"/>
              <a:buFont typeface="Source Code Pro SemiBold"/>
              <a:buChar char="●"/>
            </a:pPr>
            <a:r>
              <a:rPr lang="en">
                <a:solidFill>
                  <a:schemeClr val="dk1"/>
                </a:solidFill>
                <a:latin typeface="Source Code Pro SemiBold"/>
                <a:ea typeface="Source Code Pro SemiBold"/>
                <a:cs typeface="Source Code Pro SemiBold"/>
                <a:sym typeface="Source Code Pro SemiBold"/>
              </a:rPr>
              <a:t>Efficient for broadcasting information</a:t>
            </a:r>
            <a:endParaRPr>
              <a:solidFill>
                <a:schemeClr val="dk1"/>
              </a:solidFill>
              <a:latin typeface="Source Code Pro SemiBold"/>
              <a:ea typeface="Source Code Pro SemiBold"/>
              <a:cs typeface="Source Code Pro SemiBold"/>
              <a:sym typeface="Source Code Pro SemiBold"/>
            </a:endParaRPr>
          </a:p>
        </p:txBody>
      </p:sp>
      <p:sp>
        <p:nvSpPr>
          <p:cNvPr id="128" name="Google Shape;128;p18"/>
          <p:cNvSpPr/>
          <p:nvPr/>
        </p:nvSpPr>
        <p:spPr>
          <a:xfrm>
            <a:off x="1668333" y="3244937"/>
            <a:ext cx="461877" cy="461926"/>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Quantum vs Classical Cryptography</a:t>
            </a:r>
            <a:endParaRPr/>
          </a:p>
        </p:txBody>
      </p:sp>
      <p:sp>
        <p:nvSpPr>
          <p:cNvPr id="134" name="Google Shape;134;p19"/>
          <p:cNvSpPr txBox="1"/>
          <p:nvPr>
            <p:ph idx="1" type="body"/>
          </p:nvPr>
        </p:nvSpPr>
        <p:spPr>
          <a:xfrm>
            <a:off x="1490600" y="2370738"/>
            <a:ext cx="2896800" cy="4503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1200"/>
              </a:spcAft>
              <a:buNone/>
            </a:pPr>
            <a:r>
              <a:rPr b="1" lang="en"/>
              <a:t>Classical Cryptography</a:t>
            </a:r>
            <a:endParaRPr b="1"/>
          </a:p>
        </p:txBody>
      </p:sp>
      <p:sp>
        <p:nvSpPr>
          <p:cNvPr id="135" name="Google Shape;135;p19"/>
          <p:cNvSpPr txBox="1"/>
          <p:nvPr>
            <p:ph idx="4294967295" type="subTitle"/>
          </p:nvPr>
        </p:nvSpPr>
        <p:spPr>
          <a:xfrm>
            <a:off x="2029000" y="2820950"/>
            <a:ext cx="2358900" cy="1541700"/>
          </a:xfrm>
          <a:prstGeom prst="rect">
            <a:avLst/>
          </a:prstGeom>
        </p:spPr>
        <p:txBody>
          <a:bodyPr anchorCtr="0" anchor="t" bIns="91425" lIns="91425" spcFirstLastPara="1" rIns="91425" wrap="square" tIns="91425">
            <a:normAutofit fontScale="70000" lnSpcReduction="10000"/>
          </a:bodyPr>
          <a:lstStyle/>
          <a:p>
            <a:pPr indent="-308610" lvl="0" marL="457200" rtl="0" algn="r">
              <a:spcBef>
                <a:spcPts val="0"/>
              </a:spcBef>
              <a:spcAft>
                <a:spcPts val="0"/>
              </a:spcAft>
              <a:buSzPct val="100000"/>
              <a:buChar char="-"/>
            </a:pPr>
            <a:r>
              <a:rPr lang="en"/>
              <a:t>Dependent on  computational complexity</a:t>
            </a:r>
            <a:endParaRPr/>
          </a:p>
          <a:p>
            <a:pPr indent="0" lvl="0" marL="0" rtl="0" algn="r">
              <a:spcBef>
                <a:spcPts val="1200"/>
              </a:spcBef>
              <a:spcAft>
                <a:spcPts val="1200"/>
              </a:spcAft>
              <a:buNone/>
            </a:pPr>
            <a:r>
              <a:rPr lang="en"/>
              <a:t>- Fast Quantum/Super computers beat this protocol easily</a:t>
            </a:r>
            <a:endParaRPr/>
          </a:p>
        </p:txBody>
      </p:sp>
      <p:sp>
        <p:nvSpPr>
          <p:cNvPr id="136" name="Google Shape;136;p19"/>
          <p:cNvSpPr txBox="1"/>
          <p:nvPr>
            <p:ph idx="4294967295" type="subTitle"/>
          </p:nvPr>
        </p:nvSpPr>
        <p:spPr>
          <a:xfrm>
            <a:off x="4756438" y="2370738"/>
            <a:ext cx="2896800" cy="45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a:t>Quantum Cryptography</a:t>
            </a:r>
            <a:endParaRPr b="1"/>
          </a:p>
        </p:txBody>
      </p:sp>
      <p:sp>
        <p:nvSpPr>
          <p:cNvPr id="137" name="Google Shape;137;p19"/>
          <p:cNvSpPr txBox="1"/>
          <p:nvPr>
            <p:ph idx="4294967295" type="subTitle"/>
          </p:nvPr>
        </p:nvSpPr>
        <p:spPr>
          <a:xfrm>
            <a:off x="4756450" y="2820950"/>
            <a:ext cx="2524500" cy="15417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Mathematically proven that protocol is secure</a:t>
            </a:r>
            <a:br>
              <a:rPr lang="en"/>
            </a:br>
            <a:endParaRPr/>
          </a:p>
          <a:p>
            <a:pPr indent="-308610" lvl="0" marL="457200" rtl="0" algn="l">
              <a:spcBef>
                <a:spcPts val="0"/>
              </a:spcBef>
              <a:spcAft>
                <a:spcPts val="0"/>
              </a:spcAft>
              <a:buSzPct val="100000"/>
              <a:buChar char="-"/>
            </a:pPr>
            <a:r>
              <a:rPr lang="en"/>
              <a:t>Eve can be detected with probabilities near one</a:t>
            </a:r>
            <a:endParaRPr/>
          </a:p>
          <a:p>
            <a:pPr indent="0" lvl="0" marL="0" rtl="0" algn="l">
              <a:spcBef>
                <a:spcPts val="1200"/>
              </a:spcBef>
              <a:spcAft>
                <a:spcPts val="1200"/>
              </a:spcAft>
              <a:buNone/>
            </a:pPr>
            <a:r>
              <a:t/>
            </a:r>
            <a:endParaRPr/>
          </a:p>
        </p:txBody>
      </p:sp>
      <p:sp>
        <p:nvSpPr>
          <p:cNvPr id="138" name="Google Shape;138;p19"/>
          <p:cNvSpPr/>
          <p:nvPr/>
        </p:nvSpPr>
        <p:spPr>
          <a:xfrm>
            <a:off x="3303161" y="1358825"/>
            <a:ext cx="1006800" cy="933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9"/>
          <p:cNvSpPr/>
          <p:nvPr/>
        </p:nvSpPr>
        <p:spPr>
          <a:xfrm>
            <a:off x="4845563" y="1358825"/>
            <a:ext cx="1006800" cy="933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9"/>
          <p:cNvGrpSpPr/>
          <p:nvPr/>
        </p:nvGrpSpPr>
        <p:grpSpPr>
          <a:xfrm>
            <a:off x="5080691" y="1539266"/>
            <a:ext cx="536561" cy="572703"/>
            <a:chOff x="-24328675" y="1971025"/>
            <a:chExt cx="282000" cy="295375"/>
          </a:xfrm>
        </p:grpSpPr>
        <p:sp>
          <p:nvSpPr>
            <p:cNvPr id="141" name="Google Shape;141;p19"/>
            <p:cNvSpPr/>
            <p:nvPr/>
          </p:nvSpPr>
          <p:spPr>
            <a:xfrm>
              <a:off x="-24217625" y="2092325"/>
              <a:ext cx="52025" cy="51200"/>
            </a:xfrm>
            <a:custGeom>
              <a:rect b="b" l="l" r="r" t="t"/>
              <a:pathLst>
                <a:path extrusionOk="0" h="2048" w="2081">
                  <a:moveTo>
                    <a:pt x="1009" y="693"/>
                  </a:moveTo>
                  <a:cubicBezTo>
                    <a:pt x="1230" y="693"/>
                    <a:pt x="1387" y="851"/>
                    <a:pt x="1387" y="1071"/>
                  </a:cubicBezTo>
                  <a:cubicBezTo>
                    <a:pt x="1387" y="1260"/>
                    <a:pt x="1230" y="1418"/>
                    <a:pt x="1009" y="1418"/>
                  </a:cubicBezTo>
                  <a:cubicBezTo>
                    <a:pt x="820" y="1418"/>
                    <a:pt x="663" y="1260"/>
                    <a:pt x="663" y="1071"/>
                  </a:cubicBezTo>
                  <a:cubicBezTo>
                    <a:pt x="663" y="851"/>
                    <a:pt x="820" y="693"/>
                    <a:pt x="1009" y="693"/>
                  </a:cubicBezTo>
                  <a:close/>
                  <a:moveTo>
                    <a:pt x="1009" y="0"/>
                  </a:moveTo>
                  <a:cubicBezTo>
                    <a:pt x="442" y="0"/>
                    <a:pt x="1" y="473"/>
                    <a:pt x="1" y="1008"/>
                  </a:cubicBezTo>
                  <a:cubicBezTo>
                    <a:pt x="1" y="1607"/>
                    <a:pt x="474" y="2048"/>
                    <a:pt x="1009" y="2048"/>
                  </a:cubicBezTo>
                  <a:cubicBezTo>
                    <a:pt x="1576" y="2048"/>
                    <a:pt x="2049" y="1575"/>
                    <a:pt x="2049" y="1008"/>
                  </a:cubicBezTo>
                  <a:cubicBezTo>
                    <a:pt x="2080" y="473"/>
                    <a:pt x="1608" y="0"/>
                    <a:pt x="10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24328675" y="1971025"/>
              <a:ext cx="282000" cy="295375"/>
            </a:xfrm>
            <a:custGeom>
              <a:rect b="b" l="l" r="r" t="t"/>
              <a:pathLst>
                <a:path extrusionOk="0" h="11815" w="1128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9"/>
          <p:cNvGrpSpPr/>
          <p:nvPr/>
        </p:nvGrpSpPr>
        <p:grpSpPr>
          <a:xfrm>
            <a:off x="3538273" y="1567351"/>
            <a:ext cx="536551" cy="516536"/>
            <a:chOff x="-24709875" y="1970225"/>
            <a:chExt cx="296175" cy="295400"/>
          </a:xfrm>
        </p:grpSpPr>
        <p:sp>
          <p:nvSpPr>
            <p:cNvPr id="144" name="Google Shape;144;p19"/>
            <p:cNvSpPr/>
            <p:nvPr/>
          </p:nvSpPr>
          <p:spPr>
            <a:xfrm>
              <a:off x="-24709875" y="1970225"/>
              <a:ext cx="296175" cy="295400"/>
            </a:xfrm>
            <a:custGeom>
              <a:rect b="b" l="l" r="r" t="t"/>
              <a:pathLst>
                <a:path extrusionOk="0" h="11816" w="11847">
                  <a:moveTo>
                    <a:pt x="9767" y="1450"/>
                  </a:moveTo>
                  <a:cubicBezTo>
                    <a:pt x="9956" y="1450"/>
                    <a:pt x="10366" y="1545"/>
                    <a:pt x="10681" y="1734"/>
                  </a:cubicBezTo>
                  <a:cubicBezTo>
                    <a:pt x="11027" y="1923"/>
                    <a:pt x="11153" y="2080"/>
                    <a:pt x="11153" y="2175"/>
                  </a:cubicBezTo>
                  <a:cubicBezTo>
                    <a:pt x="11153" y="2238"/>
                    <a:pt x="11027" y="2395"/>
                    <a:pt x="10681" y="2584"/>
                  </a:cubicBezTo>
                  <a:cubicBezTo>
                    <a:pt x="10334" y="2773"/>
                    <a:pt x="9956" y="2868"/>
                    <a:pt x="9767" y="2868"/>
                  </a:cubicBezTo>
                  <a:cubicBezTo>
                    <a:pt x="9389" y="2868"/>
                    <a:pt x="9042" y="2553"/>
                    <a:pt x="9042" y="2175"/>
                  </a:cubicBezTo>
                  <a:cubicBezTo>
                    <a:pt x="9105" y="1765"/>
                    <a:pt x="9420" y="1450"/>
                    <a:pt x="9767" y="1450"/>
                  </a:cubicBezTo>
                  <a:close/>
                  <a:moveTo>
                    <a:pt x="4915" y="694"/>
                  </a:moveTo>
                  <a:cubicBezTo>
                    <a:pt x="5671" y="694"/>
                    <a:pt x="6301" y="1324"/>
                    <a:pt x="6301" y="2080"/>
                  </a:cubicBezTo>
                  <a:cubicBezTo>
                    <a:pt x="6301" y="2584"/>
                    <a:pt x="6018" y="3025"/>
                    <a:pt x="5577" y="3309"/>
                  </a:cubicBezTo>
                  <a:lnTo>
                    <a:pt x="5577" y="3151"/>
                  </a:lnTo>
                  <a:cubicBezTo>
                    <a:pt x="5577" y="2553"/>
                    <a:pt x="5104" y="2112"/>
                    <a:pt x="4569" y="2112"/>
                  </a:cubicBezTo>
                  <a:lnTo>
                    <a:pt x="1418" y="2112"/>
                  </a:lnTo>
                  <a:cubicBezTo>
                    <a:pt x="1009" y="2112"/>
                    <a:pt x="693" y="1797"/>
                    <a:pt x="693" y="1419"/>
                  </a:cubicBezTo>
                  <a:cubicBezTo>
                    <a:pt x="693" y="1009"/>
                    <a:pt x="1009" y="694"/>
                    <a:pt x="1418" y="694"/>
                  </a:cubicBezTo>
                  <a:close/>
                  <a:moveTo>
                    <a:pt x="725" y="2584"/>
                  </a:moveTo>
                  <a:cubicBezTo>
                    <a:pt x="914" y="2710"/>
                    <a:pt x="1135" y="2805"/>
                    <a:pt x="1418" y="2805"/>
                  </a:cubicBezTo>
                  <a:lnTo>
                    <a:pt x="4569" y="2805"/>
                  </a:lnTo>
                  <a:cubicBezTo>
                    <a:pt x="4758" y="2805"/>
                    <a:pt x="4915" y="2962"/>
                    <a:pt x="4915" y="3151"/>
                  </a:cubicBezTo>
                  <a:lnTo>
                    <a:pt x="4915" y="3498"/>
                  </a:lnTo>
                  <a:lnTo>
                    <a:pt x="2458" y="3498"/>
                  </a:lnTo>
                  <a:cubicBezTo>
                    <a:pt x="1859" y="3498"/>
                    <a:pt x="1418" y="3970"/>
                    <a:pt x="1418" y="4538"/>
                  </a:cubicBezTo>
                  <a:lnTo>
                    <a:pt x="1418" y="6270"/>
                  </a:lnTo>
                  <a:cubicBezTo>
                    <a:pt x="1009" y="6113"/>
                    <a:pt x="725" y="5703"/>
                    <a:pt x="725" y="5262"/>
                  </a:cubicBezTo>
                  <a:lnTo>
                    <a:pt x="725" y="2584"/>
                  </a:lnTo>
                  <a:close/>
                  <a:moveTo>
                    <a:pt x="10460" y="4884"/>
                  </a:moveTo>
                  <a:cubicBezTo>
                    <a:pt x="10870" y="4884"/>
                    <a:pt x="11185" y="5199"/>
                    <a:pt x="11185" y="5577"/>
                  </a:cubicBezTo>
                  <a:cubicBezTo>
                    <a:pt x="11185" y="5987"/>
                    <a:pt x="10870" y="6302"/>
                    <a:pt x="10460" y="6302"/>
                  </a:cubicBezTo>
                  <a:cubicBezTo>
                    <a:pt x="10082" y="6302"/>
                    <a:pt x="9767" y="5987"/>
                    <a:pt x="9767" y="5577"/>
                  </a:cubicBezTo>
                  <a:cubicBezTo>
                    <a:pt x="9767" y="5199"/>
                    <a:pt x="10082" y="4884"/>
                    <a:pt x="10460" y="4884"/>
                  </a:cubicBezTo>
                  <a:close/>
                  <a:moveTo>
                    <a:pt x="6301" y="3655"/>
                  </a:moveTo>
                  <a:lnTo>
                    <a:pt x="6301" y="6648"/>
                  </a:lnTo>
                  <a:cubicBezTo>
                    <a:pt x="6301" y="7247"/>
                    <a:pt x="5829" y="7657"/>
                    <a:pt x="5293" y="7657"/>
                  </a:cubicBezTo>
                  <a:lnTo>
                    <a:pt x="2458" y="7657"/>
                  </a:lnTo>
                  <a:cubicBezTo>
                    <a:pt x="2439" y="7659"/>
                    <a:pt x="2420" y="7661"/>
                    <a:pt x="2402" y="7661"/>
                  </a:cubicBezTo>
                  <a:cubicBezTo>
                    <a:pt x="2211" y="7661"/>
                    <a:pt x="2080" y="7517"/>
                    <a:pt x="2080" y="7373"/>
                  </a:cubicBezTo>
                  <a:lnTo>
                    <a:pt x="2080" y="4538"/>
                  </a:lnTo>
                  <a:cubicBezTo>
                    <a:pt x="2080" y="4317"/>
                    <a:pt x="2237" y="4159"/>
                    <a:pt x="2458" y="4159"/>
                  </a:cubicBezTo>
                  <a:lnTo>
                    <a:pt x="4915" y="4159"/>
                  </a:lnTo>
                  <a:cubicBezTo>
                    <a:pt x="5073" y="4159"/>
                    <a:pt x="5199" y="4159"/>
                    <a:pt x="5325" y="4128"/>
                  </a:cubicBezTo>
                  <a:lnTo>
                    <a:pt x="5356" y="4128"/>
                  </a:lnTo>
                  <a:cubicBezTo>
                    <a:pt x="5703" y="4033"/>
                    <a:pt x="6081" y="3907"/>
                    <a:pt x="6301" y="3655"/>
                  </a:cubicBezTo>
                  <a:close/>
                  <a:moveTo>
                    <a:pt x="1387" y="1"/>
                  </a:moveTo>
                  <a:cubicBezTo>
                    <a:pt x="630" y="1"/>
                    <a:pt x="0" y="631"/>
                    <a:pt x="0" y="1387"/>
                  </a:cubicBezTo>
                  <a:lnTo>
                    <a:pt x="0" y="5231"/>
                  </a:lnTo>
                  <a:cubicBezTo>
                    <a:pt x="0" y="6050"/>
                    <a:pt x="599" y="6774"/>
                    <a:pt x="1387" y="6932"/>
                  </a:cubicBezTo>
                  <a:lnTo>
                    <a:pt x="1387" y="7310"/>
                  </a:lnTo>
                  <a:cubicBezTo>
                    <a:pt x="1387" y="7909"/>
                    <a:pt x="1859" y="8350"/>
                    <a:pt x="2395" y="8350"/>
                  </a:cubicBezTo>
                  <a:lnTo>
                    <a:pt x="3497" y="8350"/>
                  </a:lnTo>
                  <a:cubicBezTo>
                    <a:pt x="3592" y="10271"/>
                    <a:pt x="5199" y="11815"/>
                    <a:pt x="7120" y="11815"/>
                  </a:cubicBezTo>
                  <a:cubicBezTo>
                    <a:pt x="8066" y="11815"/>
                    <a:pt x="9011" y="11311"/>
                    <a:pt x="9735" y="10366"/>
                  </a:cubicBezTo>
                  <a:cubicBezTo>
                    <a:pt x="10397" y="9515"/>
                    <a:pt x="10744" y="8413"/>
                    <a:pt x="10744" y="7467"/>
                  </a:cubicBezTo>
                  <a:lnTo>
                    <a:pt x="10744" y="6932"/>
                  </a:lnTo>
                  <a:cubicBezTo>
                    <a:pt x="11342" y="6774"/>
                    <a:pt x="11783" y="6207"/>
                    <a:pt x="11783" y="5577"/>
                  </a:cubicBezTo>
                  <a:cubicBezTo>
                    <a:pt x="11846" y="4853"/>
                    <a:pt x="11216" y="4222"/>
                    <a:pt x="10460" y="4222"/>
                  </a:cubicBezTo>
                  <a:cubicBezTo>
                    <a:pt x="9735" y="4222"/>
                    <a:pt x="9105" y="4821"/>
                    <a:pt x="9105" y="5577"/>
                  </a:cubicBezTo>
                  <a:cubicBezTo>
                    <a:pt x="9105" y="6207"/>
                    <a:pt x="9515" y="6774"/>
                    <a:pt x="10113" y="6932"/>
                  </a:cubicBezTo>
                  <a:lnTo>
                    <a:pt x="10113" y="7467"/>
                  </a:lnTo>
                  <a:cubicBezTo>
                    <a:pt x="10113" y="8318"/>
                    <a:pt x="9798" y="9200"/>
                    <a:pt x="9200" y="9956"/>
                  </a:cubicBezTo>
                  <a:cubicBezTo>
                    <a:pt x="8633" y="10712"/>
                    <a:pt x="7908" y="11154"/>
                    <a:pt x="7152" y="11154"/>
                  </a:cubicBezTo>
                  <a:cubicBezTo>
                    <a:pt x="5577" y="11154"/>
                    <a:pt x="4317" y="9925"/>
                    <a:pt x="4222" y="8381"/>
                  </a:cubicBezTo>
                  <a:lnTo>
                    <a:pt x="4915" y="8381"/>
                  </a:lnTo>
                  <a:cubicBezTo>
                    <a:pt x="5010" y="8791"/>
                    <a:pt x="5199" y="9106"/>
                    <a:pt x="5514" y="9358"/>
                  </a:cubicBezTo>
                  <a:cubicBezTo>
                    <a:pt x="5829" y="9641"/>
                    <a:pt x="6238" y="9767"/>
                    <a:pt x="6648" y="9767"/>
                  </a:cubicBezTo>
                  <a:cubicBezTo>
                    <a:pt x="6742" y="9767"/>
                    <a:pt x="6837" y="9767"/>
                    <a:pt x="6931" y="9736"/>
                  </a:cubicBezTo>
                  <a:cubicBezTo>
                    <a:pt x="7751" y="9610"/>
                    <a:pt x="8381" y="8822"/>
                    <a:pt x="8381" y="7940"/>
                  </a:cubicBezTo>
                  <a:lnTo>
                    <a:pt x="8381" y="3183"/>
                  </a:lnTo>
                  <a:cubicBezTo>
                    <a:pt x="8381" y="3025"/>
                    <a:pt x="8412" y="2868"/>
                    <a:pt x="8507" y="2710"/>
                  </a:cubicBezTo>
                  <a:cubicBezTo>
                    <a:pt x="8696" y="3183"/>
                    <a:pt x="9200" y="3529"/>
                    <a:pt x="9767" y="3529"/>
                  </a:cubicBezTo>
                  <a:cubicBezTo>
                    <a:pt x="10113" y="3529"/>
                    <a:pt x="10586" y="3435"/>
                    <a:pt x="11027" y="3183"/>
                  </a:cubicBezTo>
                  <a:cubicBezTo>
                    <a:pt x="11563" y="2899"/>
                    <a:pt x="11846" y="2521"/>
                    <a:pt x="11846" y="2175"/>
                  </a:cubicBezTo>
                  <a:cubicBezTo>
                    <a:pt x="11846" y="1765"/>
                    <a:pt x="11531" y="1419"/>
                    <a:pt x="11027" y="1135"/>
                  </a:cubicBezTo>
                  <a:cubicBezTo>
                    <a:pt x="10618" y="946"/>
                    <a:pt x="10113" y="788"/>
                    <a:pt x="9767" y="788"/>
                  </a:cubicBezTo>
                  <a:cubicBezTo>
                    <a:pt x="9137" y="788"/>
                    <a:pt x="8570" y="1198"/>
                    <a:pt x="8412" y="1765"/>
                  </a:cubicBezTo>
                  <a:cubicBezTo>
                    <a:pt x="7940" y="2080"/>
                    <a:pt x="7688" y="2647"/>
                    <a:pt x="7688" y="3183"/>
                  </a:cubicBezTo>
                  <a:lnTo>
                    <a:pt x="7688" y="7940"/>
                  </a:lnTo>
                  <a:cubicBezTo>
                    <a:pt x="7688" y="8507"/>
                    <a:pt x="7310" y="8980"/>
                    <a:pt x="6805" y="9043"/>
                  </a:cubicBezTo>
                  <a:cubicBezTo>
                    <a:pt x="6740" y="9056"/>
                    <a:pt x="6674" y="9062"/>
                    <a:pt x="6609" y="9062"/>
                  </a:cubicBezTo>
                  <a:cubicBezTo>
                    <a:pt x="6363" y="9062"/>
                    <a:pt x="6129" y="8972"/>
                    <a:pt x="5955" y="8822"/>
                  </a:cubicBezTo>
                  <a:cubicBezTo>
                    <a:pt x="5797" y="8696"/>
                    <a:pt x="5671" y="8507"/>
                    <a:pt x="5640" y="8350"/>
                  </a:cubicBezTo>
                  <a:cubicBezTo>
                    <a:pt x="6427" y="8161"/>
                    <a:pt x="6963" y="7467"/>
                    <a:pt x="6963" y="6648"/>
                  </a:cubicBezTo>
                  <a:lnTo>
                    <a:pt x="6963" y="2427"/>
                  </a:lnTo>
                  <a:lnTo>
                    <a:pt x="6963" y="2080"/>
                  </a:lnTo>
                  <a:cubicBezTo>
                    <a:pt x="6963" y="946"/>
                    <a:pt x="6018" y="1"/>
                    <a:pt x="4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24639775" y="209232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Quantum Key </a:t>
            </a:r>
            <a:r>
              <a:rPr lang="en"/>
              <a:t>Distribution</a:t>
            </a:r>
            <a:r>
              <a:rPr lang="en"/>
              <a:t>: </a:t>
            </a:r>
            <a:r>
              <a:rPr lang="en"/>
              <a:t>BB84 Protocol </a:t>
            </a:r>
            <a:endParaRPr/>
          </a:p>
        </p:txBody>
      </p:sp>
      <p:cxnSp>
        <p:nvCxnSpPr>
          <p:cNvPr id="151" name="Google Shape;151;p20"/>
          <p:cNvCxnSpPr>
            <a:endCxn id="152" idx="2"/>
          </p:cNvCxnSpPr>
          <p:nvPr/>
        </p:nvCxnSpPr>
        <p:spPr>
          <a:xfrm>
            <a:off x="4471200" y="1778675"/>
            <a:ext cx="0" cy="1812300"/>
          </a:xfrm>
          <a:prstGeom prst="straightConnector1">
            <a:avLst/>
          </a:prstGeom>
          <a:noFill/>
          <a:ln cap="flat" cmpd="sng" w="28575">
            <a:solidFill>
              <a:schemeClr val="dk1"/>
            </a:solidFill>
            <a:prstDash val="solid"/>
            <a:round/>
            <a:headEnd len="med" w="med" type="none"/>
            <a:tailEnd len="med" w="med" type="none"/>
          </a:ln>
        </p:spPr>
      </p:cxnSp>
      <p:sp>
        <p:nvSpPr>
          <p:cNvPr id="153" name="Google Shape;153;p20"/>
          <p:cNvSpPr txBox="1"/>
          <p:nvPr/>
        </p:nvSpPr>
        <p:spPr>
          <a:xfrm>
            <a:off x="619125" y="1548150"/>
            <a:ext cx="3163800" cy="714600"/>
          </a:xfrm>
          <a:prstGeom prst="rect">
            <a:avLst/>
          </a:prstGeom>
          <a:noFill/>
          <a:ln>
            <a:noFill/>
          </a:ln>
        </p:spPr>
        <p:txBody>
          <a:bodyPr anchorCtr="0" anchor="t" bIns="34325" lIns="68650" spcFirstLastPara="1" rIns="68650" wrap="square" tIns="343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Enables secure communication using quantum properties</a:t>
            </a:r>
            <a:endParaRPr sz="1200">
              <a:solidFill>
                <a:schemeClr val="dk1"/>
              </a:solidFill>
              <a:latin typeface="Source Code Pro"/>
              <a:ea typeface="Source Code Pro"/>
              <a:cs typeface="Source Code Pro"/>
              <a:sym typeface="Source Code Pro"/>
            </a:endParaRPr>
          </a:p>
        </p:txBody>
      </p:sp>
      <p:sp>
        <p:nvSpPr>
          <p:cNvPr id="154" name="Google Shape;154;p20"/>
          <p:cNvSpPr txBox="1"/>
          <p:nvPr/>
        </p:nvSpPr>
        <p:spPr>
          <a:xfrm>
            <a:off x="1275928" y="1108013"/>
            <a:ext cx="2507100" cy="42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Source Code Pro"/>
                <a:ea typeface="Source Code Pro"/>
                <a:cs typeface="Source Code Pro"/>
                <a:sym typeface="Source Code Pro"/>
              </a:rPr>
              <a:t>QKD Protocol</a:t>
            </a:r>
            <a:endParaRPr b="1" sz="1800">
              <a:solidFill>
                <a:schemeClr val="dk1"/>
              </a:solidFill>
              <a:latin typeface="Source Code Pro"/>
              <a:ea typeface="Source Code Pro"/>
              <a:cs typeface="Source Code Pro"/>
              <a:sym typeface="Source Code Pro"/>
            </a:endParaRPr>
          </a:p>
        </p:txBody>
      </p:sp>
      <p:sp>
        <p:nvSpPr>
          <p:cNvPr id="155" name="Google Shape;155;p20"/>
          <p:cNvSpPr txBox="1"/>
          <p:nvPr/>
        </p:nvSpPr>
        <p:spPr>
          <a:xfrm>
            <a:off x="5159375" y="2152325"/>
            <a:ext cx="3163800" cy="672000"/>
          </a:xfrm>
          <a:prstGeom prst="rect">
            <a:avLst/>
          </a:prstGeom>
          <a:noFill/>
          <a:ln>
            <a:noFill/>
          </a:ln>
        </p:spPr>
        <p:txBody>
          <a:bodyPr anchorCtr="0" anchor="t" bIns="34325" lIns="68650" spcFirstLastPara="1" rIns="68650" wrap="square" tIns="343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Secret bit 0/1: Encoded as (|0⟩ or |1⟩)</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Secret bit 0/1: Encoded as (|+⟩ or |-⟩) (Hadamard Basis)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chemeClr val="dk1"/>
              </a:solidFill>
              <a:latin typeface="Source Code Pro"/>
              <a:ea typeface="Source Code Pro"/>
              <a:cs typeface="Source Code Pro"/>
              <a:sym typeface="Source Code Pro"/>
            </a:endParaRPr>
          </a:p>
        </p:txBody>
      </p:sp>
      <p:sp>
        <p:nvSpPr>
          <p:cNvPr id="156" name="Google Shape;156;p20"/>
          <p:cNvSpPr txBox="1"/>
          <p:nvPr/>
        </p:nvSpPr>
        <p:spPr>
          <a:xfrm>
            <a:off x="5159375" y="1712200"/>
            <a:ext cx="34383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Source Code Pro"/>
                <a:ea typeface="Source Code Pro"/>
                <a:cs typeface="Source Code Pro"/>
                <a:sym typeface="Source Code Pro"/>
              </a:rPr>
              <a:t>Encoding the Bits </a:t>
            </a:r>
            <a:r>
              <a:rPr baseline="30000" lang="en" sz="1800">
                <a:solidFill>
                  <a:schemeClr val="dk1"/>
                </a:solidFill>
                <a:latin typeface="Source Code Pro"/>
                <a:ea typeface="Source Code Pro"/>
                <a:cs typeface="Source Code Pro"/>
                <a:sym typeface="Source Code Pro"/>
              </a:rPr>
              <a:t>[1]</a:t>
            </a:r>
            <a:endParaRPr baseline="30000" sz="1800">
              <a:solidFill>
                <a:schemeClr val="dk1"/>
              </a:solidFill>
              <a:latin typeface="Source Code Pro"/>
              <a:ea typeface="Source Code Pro"/>
              <a:cs typeface="Source Code Pro"/>
              <a:sym typeface="Source Code Pro"/>
            </a:endParaRPr>
          </a:p>
        </p:txBody>
      </p:sp>
      <p:sp>
        <p:nvSpPr>
          <p:cNvPr id="157" name="Google Shape;157;p20"/>
          <p:cNvSpPr txBox="1"/>
          <p:nvPr/>
        </p:nvSpPr>
        <p:spPr>
          <a:xfrm>
            <a:off x="619225" y="2609425"/>
            <a:ext cx="3163800" cy="714600"/>
          </a:xfrm>
          <a:prstGeom prst="rect">
            <a:avLst/>
          </a:prstGeom>
          <a:noFill/>
          <a:ln>
            <a:noFill/>
          </a:ln>
        </p:spPr>
        <p:txBody>
          <a:bodyPr anchorCtr="0" anchor="t" bIns="34325" lIns="68650" spcFirstLastPara="1" rIns="68650" wrap="square" tIns="343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Alice sends qubits to Bob through the quantum channel</a:t>
            </a:r>
            <a:endParaRPr>
              <a:solidFill>
                <a:schemeClr val="dk1"/>
              </a:solidFill>
              <a:latin typeface="Source Code Pro"/>
              <a:ea typeface="Source Code Pro"/>
              <a:cs typeface="Source Code Pro"/>
              <a:sym typeface="Source Code Pro"/>
            </a:endParaRPr>
          </a:p>
        </p:txBody>
      </p:sp>
      <p:sp>
        <p:nvSpPr>
          <p:cNvPr id="158" name="Google Shape;158;p20"/>
          <p:cNvSpPr txBox="1"/>
          <p:nvPr/>
        </p:nvSpPr>
        <p:spPr>
          <a:xfrm>
            <a:off x="841774" y="2169300"/>
            <a:ext cx="2941200" cy="42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Source Code Pro"/>
                <a:ea typeface="Source Code Pro"/>
                <a:cs typeface="Source Code Pro"/>
                <a:sym typeface="Source Code Pro"/>
              </a:rPr>
              <a:t>Transmission</a:t>
            </a:r>
            <a:endParaRPr b="1" sz="1800">
              <a:solidFill>
                <a:schemeClr val="dk1"/>
              </a:solidFill>
              <a:latin typeface="Source Code Pro"/>
              <a:ea typeface="Source Code Pro"/>
              <a:cs typeface="Source Code Pro"/>
              <a:sym typeface="Source Code Pro"/>
            </a:endParaRPr>
          </a:p>
        </p:txBody>
      </p:sp>
      <p:sp>
        <p:nvSpPr>
          <p:cNvPr id="159" name="Google Shape;159;p20"/>
          <p:cNvSpPr txBox="1"/>
          <p:nvPr/>
        </p:nvSpPr>
        <p:spPr>
          <a:xfrm>
            <a:off x="5159375" y="3648600"/>
            <a:ext cx="3163800" cy="518400"/>
          </a:xfrm>
          <a:prstGeom prst="rect">
            <a:avLst/>
          </a:prstGeom>
          <a:noFill/>
          <a:ln>
            <a:noFill/>
          </a:ln>
        </p:spPr>
        <p:txBody>
          <a:bodyPr anchorCtr="0" anchor="t" bIns="34325" lIns="68650" spcFirstLastPara="1" rIns="68650" wrap="square" tIns="343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Bob measures qubits in random bases</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Two bases: Standard and Hadamard</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chemeClr val="dk1"/>
              </a:solidFill>
              <a:latin typeface="Source Code Pro"/>
              <a:ea typeface="Source Code Pro"/>
              <a:cs typeface="Source Code Pro"/>
              <a:sym typeface="Source Code Pro"/>
            </a:endParaRPr>
          </a:p>
        </p:txBody>
      </p:sp>
      <p:sp>
        <p:nvSpPr>
          <p:cNvPr id="160" name="Google Shape;160;p20"/>
          <p:cNvSpPr txBox="1"/>
          <p:nvPr/>
        </p:nvSpPr>
        <p:spPr>
          <a:xfrm>
            <a:off x="5159376" y="3208475"/>
            <a:ext cx="34383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Source Code Pro"/>
                <a:ea typeface="Source Code Pro"/>
                <a:cs typeface="Source Code Pro"/>
                <a:sym typeface="Source Code Pro"/>
              </a:rPr>
              <a:t>Meas. and Basis Choice</a:t>
            </a:r>
            <a:endParaRPr b="1" sz="1800">
              <a:solidFill>
                <a:schemeClr val="dk1"/>
              </a:solidFill>
              <a:latin typeface="Source Code Pro"/>
              <a:ea typeface="Source Code Pro"/>
              <a:cs typeface="Source Code Pro"/>
              <a:sym typeface="Source Code Pro"/>
            </a:endParaRPr>
          </a:p>
        </p:txBody>
      </p:sp>
      <p:sp>
        <p:nvSpPr>
          <p:cNvPr id="161" name="Google Shape;161;p20"/>
          <p:cNvSpPr/>
          <p:nvPr/>
        </p:nvSpPr>
        <p:spPr>
          <a:xfrm>
            <a:off x="4279950" y="1396325"/>
            <a:ext cx="382500" cy="382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Rubik"/>
                <a:ea typeface="Rubik"/>
                <a:cs typeface="Rubik"/>
                <a:sym typeface="Rubik"/>
              </a:rPr>
              <a:t>1</a:t>
            </a:r>
            <a:endParaRPr b="1">
              <a:solidFill>
                <a:schemeClr val="accent4"/>
              </a:solidFill>
              <a:latin typeface="Rubik"/>
              <a:ea typeface="Rubik"/>
              <a:cs typeface="Rubik"/>
              <a:sym typeface="Rubik"/>
            </a:endParaRPr>
          </a:p>
        </p:txBody>
      </p:sp>
      <p:sp>
        <p:nvSpPr>
          <p:cNvPr id="162" name="Google Shape;162;p20"/>
          <p:cNvSpPr/>
          <p:nvPr/>
        </p:nvSpPr>
        <p:spPr>
          <a:xfrm>
            <a:off x="4279950" y="2000375"/>
            <a:ext cx="382500" cy="382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Rubik"/>
                <a:ea typeface="Rubik"/>
                <a:cs typeface="Rubik"/>
                <a:sym typeface="Rubik"/>
              </a:rPr>
              <a:t>2</a:t>
            </a:r>
            <a:endParaRPr b="1">
              <a:solidFill>
                <a:schemeClr val="accent4"/>
              </a:solidFill>
              <a:latin typeface="Rubik"/>
              <a:ea typeface="Rubik"/>
              <a:cs typeface="Rubik"/>
              <a:sym typeface="Rubik"/>
            </a:endParaRPr>
          </a:p>
        </p:txBody>
      </p:sp>
      <p:sp>
        <p:nvSpPr>
          <p:cNvPr id="163" name="Google Shape;163;p20"/>
          <p:cNvSpPr/>
          <p:nvPr/>
        </p:nvSpPr>
        <p:spPr>
          <a:xfrm>
            <a:off x="4279950" y="2604425"/>
            <a:ext cx="382500" cy="382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Rubik"/>
                <a:ea typeface="Rubik"/>
                <a:cs typeface="Rubik"/>
                <a:sym typeface="Rubik"/>
              </a:rPr>
              <a:t>3</a:t>
            </a:r>
            <a:endParaRPr b="1">
              <a:solidFill>
                <a:schemeClr val="accent4"/>
              </a:solidFill>
              <a:latin typeface="Rubik"/>
              <a:ea typeface="Rubik"/>
              <a:cs typeface="Rubik"/>
              <a:sym typeface="Rubik"/>
            </a:endParaRPr>
          </a:p>
        </p:txBody>
      </p:sp>
      <p:sp>
        <p:nvSpPr>
          <p:cNvPr id="152" name="Google Shape;152;p20"/>
          <p:cNvSpPr/>
          <p:nvPr/>
        </p:nvSpPr>
        <p:spPr>
          <a:xfrm>
            <a:off x="4279950" y="3208475"/>
            <a:ext cx="382500" cy="382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Rubik"/>
                <a:ea typeface="Rubik"/>
                <a:cs typeface="Rubik"/>
                <a:sym typeface="Rubik"/>
              </a:rPr>
              <a:t>4</a:t>
            </a:r>
            <a:endParaRPr b="1">
              <a:solidFill>
                <a:schemeClr val="accent4"/>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BB84 Protocol - Measuring</a:t>
            </a:r>
            <a:endParaRPr/>
          </a:p>
        </p:txBody>
      </p:sp>
      <p:cxnSp>
        <p:nvCxnSpPr>
          <p:cNvPr id="169" name="Google Shape;169;p21"/>
          <p:cNvCxnSpPr>
            <a:endCxn id="170" idx="2"/>
          </p:cNvCxnSpPr>
          <p:nvPr/>
        </p:nvCxnSpPr>
        <p:spPr>
          <a:xfrm>
            <a:off x="4471200" y="1702625"/>
            <a:ext cx="0" cy="1208100"/>
          </a:xfrm>
          <a:prstGeom prst="straightConnector1">
            <a:avLst/>
          </a:prstGeom>
          <a:noFill/>
          <a:ln cap="flat" cmpd="sng" w="28575">
            <a:solidFill>
              <a:schemeClr val="dk1"/>
            </a:solidFill>
            <a:prstDash val="solid"/>
            <a:round/>
            <a:headEnd len="med" w="med" type="none"/>
            <a:tailEnd len="med" w="med" type="none"/>
          </a:ln>
        </p:spPr>
      </p:cxnSp>
      <p:sp>
        <p:nvSpPr>
          <p:cNvPr id="171" name="Google Shape;171;p21"/>
          <p:cNvSpPr txBox="1"/>
          <p:nvPr/>
        </p:nvSpPr>
        <p:spPr>
          <a:xfrm>
            <a:off x="619125" y="1471950"/>
            <a:ext cx="3163800" cy="714600"/>
          </a:xfrm>
          <a:prstGeom prst="rect">
            <a:avLst/>
          </a:prstGeom>
          <a:noFill/>
          <a:ln>
            <a:noFill/>
          </a:ln>
        </p:spPr>
        <p:txBody>
          <a:bodyPr anchorCtr="0" anchor="t" bIns="34325" lIns="68650" spcFirstLastPara="1" rIns="68650" wrap="square" tIns="343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Bob and Alice exchange bases for measurement and encoding</a:t>
            </a:r>
            <a:endParaRPr sz="1200">
              <a:solidFill>
                <a:schemeClr val="dk1"/>
              </a:solidFill>
              <a:latin typeface="Source Code Pro"/>
              <a:ea typeface="Source Code Pro"/>
              <a:cs typeface="Source Code Pro"/>
              <a:sym typeface="Source Code Pro"/>
            </a:endParaRPr>
          </a:p>
        </p:txBody>
      </p:sp>
      <p:sp>
        <p:nvSpPr>
          <p:cNvPr id="172" name="Google Shape;172;p21"/>
          <p:cNvSpPr txBox="1"/>
          <p:nvPr/>
        </p:nvSpPr>
        <p:spPr>
          <a:xfrm>
            <a:off x="1275928" y="1031813"/>
            <a:ext cx="2507100" cy="42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Source Code Pro"/>
                <a:ea typeface="Source Code Pro"/>
                <a:cs typeface="Source Code Pro"/>
                <a:sym typeface="Source Code Pro"/>
              </a:rPr>
              <a:t>Ann. of Bases</a:t>
            </a:r>
            <a:endParaRPr b="1" sz="1800">
              <a:solidFill>
                <a:schemeClr val="dk1"/>
              </a:solidFill>
              <a:latin typeface="Source Code Pro"/>
              <a:ea typeface="Source Code Pro"/>
              <a:cs typeface="Source Code Pro"/>
              <a:sym typeface="Source Code Pro"/>
            </a:endParaRPr>
          </a:p>
        </p:txBody>
      </p:sp>
      <p:sp>
        <p:nvSpPr>
          <p:cNvPr id="173" name="Google Shape;173;p21"/>
          <p:cNvSpPr txBox="1"/>
          <p:nvPr/>
        </p:nvSpPr>
        <p:spPr>
          <a:xfrm>
            <a:off x="5159375" y="2076125"/>
            <a:ext cx="3163800" cy="804000"/>
          </a:xfrm>
          <a:prstGeom prst="rect">
            <a:avLst/>
          </a:prstGeom>
          <a:noFill/>
          <a:ln>
            <a:noFill/>
          </a:ln>
        </p:spPr>
        <p:txBody>
          <a:bodyPr anchorCtr="0" anchor="t" bIns="34325" lIns="68650" spcFirstLastPara="1" rIns="68650" wrap="square" tIns="343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Discard qubits with mismatched bases</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Remaining qubits form raw key bits</a:t>
            </a:r>
            <a:endParaRPr sz="1200">
              <a:solidFill>
                <a:schemeClr val="dk1"/>
              </a:solidFill>
              <a:latin typeface="Source Code Pro"/>
              <a:ea typeface="Source Code Pro"/>
              <a:cs typeface="Source Code Pro"/>
              <a:sym typeface="Source Code Pro"/>
            </a:endParaRPr>
          </a:p>
        </p:txBody>
      </p:sp>
      <p:sp>
        <p:nvSpPr>
          <p:cNvPr id="174" name="Google Shape;174;p21"/>
          <p:cNvSpPr txBox="1"/>
          <p:nvPr/>
        </p:nvSpPr>
        <p:spPr>
          <a:xfrm>
            <a:off x="5159375" y="1636000"/>
            <a:ext cx="34383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Source Code Pro"/>
                <a:ea typeface="Source Code Pro"/>
                <a:cs typeface="Source Code Pro"/>
                <a:sym typeface="Source Code Pro"/>
              </a:rPr>
              <a:t>Filtering and Key Ext.</a:t>
            </a:r>
            <a:endParaRPr b="1" sz="1800">
              <a:solidFill>
                <a:schemeClr val="dk1"/>
              </a:solidFill>
              <a:latin typeface="Source Code Pro"/>
              <a:ea typeface="Source Code Pro"/>
              <a:cs typeface="Source Code Pro"/>
              <a:sym typeface="Source Code Pro"/>
            </a:endParaRPr>
          </a:p>
        </p:txBody>
      </p:sp>
      <p:sp>
        <p:nvSpPr>
          <p:cNvPr id="175" name="Google Shape;175;p21"/>
          <p:cNvSpPr txBox="1"/>
          <p:nvPr/>
        </p:nvSpPr>
        <p:spPr>
          <a:xfrm>
            <a:off x="619225" y="2533225"/>
            <a:ext cx="3163800" cy="924600"/>
          </a:xfrm>
          <a:prstGeom prst="rect">
            <a:avLst/>
          </a:prstGeom>
          <a:noFill/>
          <a:ln>
            <a:noFill/>
          </a:ln>
        </p:spPr>
        <p:txBody>
          <a:bodyPr anchorCtr="0" anchor="t" bIns="34325" lIns="68650" spcFirstLastPara="1" rIns="68650" wrap="square" tIns="34325">
            <a:noAutofit/>
          </a:bodyPr>
          <a:lstStyle/>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Compare raw key bits publicly</a:t>
            </a:r>
            <a:endParaRPr sz="1200">
              <a:solidFill>
                <a:schemeClr val="dk1"/>
              </a:solidFill>
              <a:latin typeface="Source Code Pro"/>
              <a:ea typeface="Source Code Pro"/>
              <a:cs typeface="Source Code Pro"/>
              <a:sym typeface="Source Code Pro"/>
            </a:endParaRPr>
          </a:p>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Estimate error rate</a:t>
            </a:r>
            <a:endParaRPr sz="1200">
              <a:solidFill>
                <a:schemeClr val="dk1"/>
              </a:solidFill>
              <a:latin typeface="Source Code Pro"/>
              <a:ea typeface="Source Code Pro"/>
              <a:cs typeface="Source Code Pro"/>
              <a:sym typeface="Source Code Pro"/>
            </a:endParaRPr>
          </a:p>
          <a:p>
            <a:pPr indent="0" lvl="0" marL="0" rtl="0" algn="r">
              <a:spcBef>
                <a:spcPts val="0"/>
              </a:spcBef>
              <a:spcAft>
                <a:spcPts val="0"/>
              </a:spcAft>
              <a:buNone/>
            </a:pPr>
            <a:r>
              <a:rPr lang="en" sz="1200">
                <a:solidFill>
                  <a:schemeClr val="dk1"/>
                </a:solidFill>
                <a:latin typeface="Source Code Pro"/>
                <a:ea typeface="Source Code Pro"/>
                <a:cs typeface="Source Code Pro"/>
                <a:sym typeface="Source Code Pro"/>
              </a:rPr>
              <a:t>Apple privacy amplification to distill secure final key</a:t>
            </a:r>
            <a:endParaRPr sz="1200">
              <a:solidFill>
                <a:schemeClr val="dk1"/>
              </a:solidFill>
              <a:latin typeface="Source Code Pro"/>
              <a:ea typeface="Source Code Pro"/>
              <a:cs typeface="Source Code Pro"/>
              <a:sym typeface="Source Code Pro"/>
            </a:endParaRPr>
          </a:p>
        </p:txBody>
      </p:sp>
      <p:sp>
        <p:nvSpPr>
          <p:cNvPr id="176" name="Google Shape;176;p21"/>
          <p:cNvSpPr txBox="1"/>
          <p:nvPr/>
        </p:nvSpPr>
        <p:spPr>
          <a:xfrm>
            <a:off x="344550" y="2093100"/>
            <a:ext cx="3438300" cy="42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Source Code Pro"/>
                <a:ea typeface="Source Code Pro"/>
                <a:cs typeface="Source Code Pro"/>
                <a:sym typeface="Source Code Pro"/>
              </a:rPr>
              <a:t>Error Est. &amp; Priv. Amp.</a:t>
            </a:r>
            <a:endParaRPr b="1" sz="1800">
              <a:solidFill>
                <a:schemeClr val="dk1"/>
              </a:solidFill>
              <a:latin typeface="Source Code Pro"/>
              <a:ea typeface="Source Code Pro"/>
              <a:cs typeface="Source Code Pro"/>
              <a:sym typeface="Source Code Pro"/>
            </a:endParaRPr>
          </a:p>
        </p:txBody>
      </p:sp>
      <p:sp>
        <p:nvSpPr>
          <p:cNvPr id="177" name="Google Shape;177;p21"/>
          <p:cNvSpPr/>
          <p:nvPr/>
        </p:nvSpPr>
        <p:spPr>
          <a:xfrm>
            <a:off x="4279950" y="1320125"/>
            <a:ext cx="382500" cy="382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Rubik"/>
                <a:ea typeface="Rubik"/>
                <a:cs typeface="Rubik"/>
                <a:sym typeface="Rubik"/>
              </a:rPr>
              <a:t>5</a:t>
            </a:r>
            <a:endParaRPr b="1">
              <a:solidFill>
                <a:schemeClr val="accent4"/>
              </a:solidFill>
              <a:latin typeface="Rubik"/>
              <a:ea typeface="Rubik"/>
              <a:cs typeface="Rubik"/>
              <a:sym typeface="Rubik"/>
            </a:endParaRPr>
          </a:p>
        </p:txBody>
      </p:sp>
      <p:sp>
        <p:nvSpPr>
          <p:cNvPr id="178" name="Google Shape;178;p21"/>
          <p:cNvSpPr/>
          <p:nvPr/>
        </p:nvSpPr>
        <p:spPr>
          <a:xfrm>
            <a:off x="4279950" y="1924175"/>
            <a:ext cx="382500" cy="382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Rubik"/>
                <a:ea typeface="Rubik"/>
                <a:cs typeface="Rubik"/>
                <a:sym typeface="Rubik"/>
              </a:rPr>
              <a:t>6</a:t>
            </a:r>
            <a:endParaRPr b="1">
              <a:solidFill>
                <a:schemeClr val="accent4"/>
              </a:solidFill>
              <a:latin typeface="Rubik"/>
              <a:ea typeface="Rubik"/>
              <a:cs typeface="Rubik"/>
              <a:sym typeface="Rubik"/>
            </a:endParaRPr>
          </a:p>
        </p:txBody>
      </p:sp>
      <p:sp>
        <p:nvSpPr>
          <p:cNvPr id="170" name="Google Shape;170;p21"/>
          <p:cNvSpPr/>
          <p:nvPr/>
        </p:nvSpPr>
        <p:spPr>
          <a:xfrm>
            <a:off x="4279950" y="2528225"/>
            <a:ext cx="382500" cy="382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Rubik"/>
                <a:ea typeface="Rubik"/>
                <a:cs typeface="Rubik"/>
                <a:sym typeface="Rubik"/>
              </a:rPr>
              <a:t>7</a:t>
            </a:r>
            <a:endParaRPr b="1">
              <a:solidFill>
                <a:schemeClr val="accent4"/>
              </a:solidFill>
              <a:latin typeface="Rubik"/>
              <a:ea typeface="Rubik"/>
              <a:cs typeface="Rubik"/>
              <a:sym typeface="Rubik"/>
            </a:endParaRPr>
          </a:p>
        </p:txBody>
      </p:sp>
      <p:pic>
        <p:nvPicPr>
          <p:cNvPr id="179" name="Google Shape;179;p21"/>
          <p:cNvPicPr preferRelativeResize="0"/>
          <p:nvPr/>
        </p:nvPicPr>
        <p:blipFill>
          <a:blip r:embed="rId3">
            <a:alphaModFix/>
          </a:blip>
          <a:stretch>
            <a:fillRect/>
          </a:stretch>
        </p:blipFill>
        <p:spPr>
          <a:xfrm>
            <a:off x="4279950" y="3164775"/>
            <a:ext cx="4390424" cy="1308300"/>
          </a:xfrm>
          <a:prstGeom prst="rect">
            <a:avLst/>
          </a:prstGeom>
          <a:noFill/>
          <a:ln>
            <a:noFill/>
          </a:ln>
        </p:spPr>
      </p:pic>
      <p:sp>
        <p:nvSpPr>
          <p:cNvPr id="180" name="Google Shape;180;p21"/>
          <p:cNvSpPr txBox="1"/>
          <p:nvPr/>
        </p:nvSpPr>
        <p:spPr>
          <a:xfrm>
            <a:off x="495150" y="3574675"/>
            <a:ext cx="3562500" cy="924600"/>
          </a:xfrm>
          <a:prstGeom prst="rect">
            <a:avLst/>
          </a:prstGeom>
          <a:noFill/>
          <a:ln>
            <a:noFill/>
          </a:ln>
        </p:spPr>
        <p:txBody>
          <a:bodyPr anchorCtr="0" anchor="t" bIns="34325" lIns="68650" spcFirstLastPara="1" rIns="68650" wrap="square" tIns="34325">
            <a:noAutofit/>
          </a:bodyPr>
          <a:lstStyle/>
          <a:p>
            <a:pPr indent="0" lvl="0" marL="0" rtl="0" algn="l">
              <a:spcBef>
                <a:spcPts val="0"/>
              </a:spcBef>
              <a:spcAft>
                <a:spcPts val="0"/>
              </a:spcAft>
              <a:buNone/>
            </a:pPr>
            <a:r>
              <a:rPr b="1" lang="en" sz="1200">
                <a:solidFill>
                  <a:schemeClr val="dk1"/>
                </a:solidFill>
                <a:latin typeface="Source Code Pro"/>
                <a:ea typeface="Source Code Pro"/>
                <a:cs typeface="Source Code Pro"/>
                <a:sym typeface="Source Code Pro"/>
              </a:rPr>
              <a:t>Security</a:t>
            </a:r>
            <a:r>
              <a:rPr baseline="30000" lang="en" sz="1800">
                <a:solidFill>
                  <a:schemeClr val="dk1"/>
                </a:solidFill>
                <a:latin typeface="Source Code Pro"/>
                <a:ea typeface="Source Code Pro"/>
                <a:cs typeface="Source Code Pro"/>
                <a:sym typeface="Source Code Pro"/>
              </a:rPr>
              <a:t>[2]</a:t>
            </a:r>
            <a:r>
              <a:rPr b="1" lang="en" sz="1200">
                <a:solidFill>
                  <a:schemeClr val="dk1"/>
                </a:solidFill>
                <a:latin typeface="Source Code Pro"/>
                <a:ea typeface="Source Code Pro"/>
                <a:cs typeface="Source Code Pro"/>
                <a:sym typeface="Source Code Pro"/>
              </a:rPr>
              <a:t>:</a:t>
            </a:r>
            <a:r>
              <a:rPr lang="en" sz="1200">
                <a:solidFill>
                  <a:schemeClr val="dk1"/>
                </a:solidFill>
                <a:latin typeface="Source Code Pro"/>
                <a:ea typeface="Source Code Pro"/>
                <a:cs typeface="Source Code Pro"/>
                <a:sym typeface="Source Code Pro"/>
              </a:rPr>
              <a:t> Relies on quantum uncertainty and entanglement, making eavesdropping extremely difficult without detection.</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chemeClr val="dk1"/>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Intercept-Resend Attack</a:t>
            </a:r>
            <a:endParaRPr/>
          </a:p>
        </p:txBody>
      </p:sp>
      <p:pic>
        <p:nvPicPr>
          <p:cNvPr id="186" name="Google Shape;186;p22"/>
          <p:cNvPicPr preferRelativeResize="0"/>
          <p:nvPr/>
        </p:nvPicPr>
        <p:blipFill>
          <a:blip r:embed="rId3">
            <a:alphaModFix/>
          </a:blip>
          <a:stretch>
            <a:fillRect/>
          </a:stretch>
        </p:blipFill>
        <p:spPr>
          <a:xfrm>
            <a:off x="720000" y="1248000"/>
            <a:ext cx="5012500" cy="2341900"/>
          </a:xfrm>
          <a:prstGeom prst="rect">
            <a:avLst/>
          </a:prstGeom>
          <a:noFill/>
          <a:ln>
            <a:noFill/>
          </a:ln>
        </p:spPr>
      </p:pic>
      <p:sp>
        <p:nvSpPr>
          <p:cNvPr id="187" name="Google Shape;187;p22"/>
          <p:cNvSpPr txBox="1"/>
          <p:nvPr/>
        </p:nvSpPr>
        <p:spPr>
          <a:xfrm>
            <a:off x="5869100" y="1248000"/>
            <a:ext cx="2554800" cy="2969100"/>
          </a:xfrm>
          <a:prstGeom prst="rect">
            <a:avLst/>
          </a:prstGeom>
          <a:noFill/>
          <a:ln>
            <a:noFill/>
          </a:ln>
        </p:spPr>
        <p:txBody>
          <a:bodyPr anchorCtr="0" anchor="t" bIns="34325" lIns="68650" spcFirstLastPara="1" rIns="68650" wrap="square" tIns="34325">
            <a:noAutofit/>
          </a:bodyPr>
          <a:lstStyle/>
          <a:p>
            <a:pPr indent="0" lvl="0" marL="0" rtl="0" algn="l">
              <a:lnSpc>
                <a:spcPct val="115000"/>
              </a:lnSpc>
              <a:spcBef>
                <a:spcPts val="0"/>
              </a:spcBef>
              <a:spcAft>
                <a:spcPts val="0"/>
              </a:spcAft>
              <a:buNone/>
            </a:pPr>
            <a:r>
              <a:rPr b="1" lang="en" sz="1200">
                <a:solidFill>
                  <a:schemeClr val="dk1"/>
                </a:solidFill>
                <a:latin typeface="Source Code Pro"/>
                <a:ea typeface="Source Code Pro"/>
                <a:cs typeface="Source Code Pro"/>
                <a:sym typeface="Source Code Pro"/>
              </a:rPr>
              <a:t>Definition:</a:t>
            </a:r>
            <a:r>
              <a:rPr lang="en" sz="1200">
                <a:solidFill>
                  <a:schemeClr val="dk1"/>
                </a:solidFill>
                <a:latin typeface="Source Code Pro"/>
                <a:ea typeface="Source Code Pro"/>
                <a:cs typeface="Source Code Pro"/>
                <a:sym typeface="Source Code Pro"/>
              </a:rPr>
              <a:t> Unauthorized interception of data transmission followed by modified resend to recipient.</a:t>
            </a:r>
            <a:endParaRPr sz="12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200">
                <a:solidFill>
                  <a:schemeClr val="dk1"/>
                </a:solidFill>
                <a:latin typeface="Source Code Pro"/>
                <a:ea typeface="Source Code Pro"/>
                <a:cs typeface="Source Code Pro"/>
                <a:sym typeface="Source Code Pro"/>
              </a:rPr>
              <a:t>Objective:</a:t>
            </a:r>
            <a:r>
              <a:rPr lang="en" sz="1200">
                <a:solidFill>
                  <a:schemeClr val="dk1"/>
                </a:solidFill>
                <a:latin typeface="Source Code Pro"/>
                <a:ea typeface="Source Code Pro"/>
                <a:cs typeface="Source Code Pro"/>
                <a:sym typeface="Source Code Pro"/>
              </a:rPr>
              <a:t> Manipulate or exploit data without sender/receiver knowledge.</a:t>
            </a:r>
            <a:endParaRPr sz="12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b="1" lang="en" sz="1200">
                <a:solidFill>
                  <a:schemeClr val="dk1"/>
                </a:solidFill>
                <a:latin typeface="Source Code Pro"/>
                <a:ea typeface="Source Code Pro"/>
                <a:cs typeface="Source Code Pro"/>
                <a:sym typeface="Source Code Pro"/>
              </a:rPr>
              <a:t>Importance:</a:t>
            </a:r>
            <a:r>
              <a:rPr lang="en" sz="1200">
                <a:solidFill>
                  <a:schemeClr val="dk1"/>
                </a:solidFill>
                <a:latin typeface="Source Code Pro"/>
                <a:ea typeface="Source Code Pro"/>
                <a:cs typeface="Source Code Pro"/>
                <a:sym typeface="Source Code Pro"/>
              </a:rPr>
              <a:t> Emphasizes channel security to prevent tampering and unauthorized access.</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chemeClr val="dk1"/>
              </a:solidFill>
              <a:latin typeface="Source Code Pro"/>
              <a:ea typeface="Source Code Pro"/>
              <a:cs typeface="Source Code Pro"/>
              <a:sym typeface="Source Code Pro"/>
            </a:endParaRPr>
          </a:p>
        </p:txBody>
      </p:sp>
      <p:sp>
        <p:nvSpPr>
          <p:cNvPr id="188" name="Google Shape;188;p22"/>
          <p:cNvSpPr txBox="1"/>
          <p:nvPr/>
        </p:nvSpPr>
        <p:spPr>
          <a:xfrm>
            <a:off x="564013" y="3902221"/>
            <a:ext cx="1268100" cy="5136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1"/>
                </a:solidFill>
                <a:latin typeface="Quantico"/>
                <a:ea typeface="Quantico"/>
                <a:cs typeface="Quantico"/>
                <a:sym typeface="Quantico"/>
              </a:rPr>
              <a:t>&lt;</a:t>
            </a:r>
            <a:r>
              <a:rPr lang="en" sz="3600">
                <a:solidFill>
                  <a:schemeClr val="lt2"/>
                </a:solidFill>
                <a:latin typeface="Quantico"/>
                <a:ea typeface="Quantico"/>
                <a:cs typeface="Quantico"/>
                <a:sym typeface="Quantico"/>
              </a:rPr>
              <a:t>/</a:t>
            </a:r>
            <a:r>
              <a:rPr lang="en" sz="3600">
                <a:solidFill>
                  <a:schemeClr val="dk1"/>
                </a:solidFill>
                <a:latin typeface="Quantico"/>
                <a:ea typeface="Quantico"/>
                <a:cs typeface="Quantico"/>
                <a:sym typeface="Quantico"/>
              </a:rPr>
              <a:t>&gt;</a:t>
            </a:r>
            <a:endParaRPr sz="3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194" name="Google Shape;194;p23"/>
          <p:cNvSpPr txBox="1"/>
          <p:nvPr>
            <p:ph idx="1" type="body"/>
          </p:nvPr>
        </p:nvSpPr>
        <p:spPr>
          <a:xfrm>
            <a:off x="720000" y="1238200"/>
            <a:ext cx="7704000" cy="312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sz="1400" u="sng">
                <a:solidFill>
                  <a:schemeClr val="hlink"/>
                </a:solidFill>
                <a:hlinkClick r:id="rId3"/>
              </a:rPr>
              <a:t>https://learn.qiskit.org/course/ch-algorithms/quantum-key-distribution#quantum-71-2</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a:t>[2] </a:t>
            </a:r>
            <a:r>
              <a:rPr lang="en" sz="1400" u="sng">
                <a:solidFill>
                  <a:schemeClr val="hlink"/>
                </a:solidFill>
                <a:hlinkClick r:id="rId4"/>
              </a:rPr>
              <a:t>https://www.qmunity.tech/tutorials/quantum-key-distribution-with-bb84</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