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6524e318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6524e318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6524e318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6524e318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6524e318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6524e318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6524e31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6524e31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524e318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524e318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524e318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6524e318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524e318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524e318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524e318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524e318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6524e318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6524e318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6.jp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125450" y="151700"/>
            <a:ext cx="8907000" cy="982200"/>
          </a:xfrm>
          <a:prstGeom prst="rect">
            <a:avLst/>
          </a:prstGeom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REstaurant Access in SF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321325"/>
            <a:ext cx="8520600" cy="593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Carolyn Tsai	Michael Hissey		Derrick Humphrey</a:t>
            </a:r>
            <a:endParaRPr b="0"/>
          </a:p>
        </p:txBody>
      </p:sp>
      <p:sp>
        <p:nvSpPr>
          <p:cNvPr id="58" name="Google Shape;58;p13"/>
          <p:cNvSpPr txBox="1"/>
          <p:nvPr/>
        </p:nvSpPr>
        <p:spPr>
          <a:xfrm>
            <a:off x="684150" y="1372625"/>
            <a:ext cx="7775700" cy="4413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 analysis on eating with your pet pals and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wheelchair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accessibility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225" y="1946350"/>
            <a:ext cx="3362176" cy="22425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700" y="1946350"/>
            <a:ext cx="2242550" cy="224255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608700" y="731175"/>
            <a:ext cx="1926600" cy="874200"/>
          </a:xfrm>
          <a:prstGeom prst="rect">
            <a:avLst/>
          </a:prstGeom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Questions?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37013" l="0" r="7706" t="21201"/>
          <a:stretch/>
        </p:blipFill>
        <p:spPr>
          <a:xfrm>
            <a:off x="0" y="2381400"/>
            <a:ext cx="9144000" cy="276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2"/>
          <p:cNvCxnSpPr/>
          <p:nvPr/>
        </p:nvCxnSpPr>
        <p:spPr>
          <a:xfrm>
            <a:off x="0" y="2359000"/>
            <a:ext cx="9144900" cy="15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14300" y="456325"/>
            <a:ext cx="2358600" cy="1079400"/>
          </a:xfrm>
          <a:prstGeom prst="rect">
            <a:avLst/>
          </a:prstGeom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Eating in SF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932325" y="456325"/>
            <a:ext cx="4742400" cy="2324400"/>
          </a:xfrm>
          <a:prstGeom prst="rect">
            <a:avLst/>
          </a:prstGeom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7080000" dist="19050">
              <a:srgbClr val="00FF00">
                <a:alpha val="9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How accessible is SF?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Neighborhoods?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Our approach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60430"/>
          <a:stretch/>
        </p:blipFill>
        <p:spPr>
          <a:xfrm>
            <a:off x="0" y="3145875"/>
            <a:ext cx="9144000" cy="199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25550" y="456325"/>
            <a:ext cx="2862000" cy="1079400"/>
          </a:xfrm>
          <a:prstGeom prst="rect">
            <a:avLst/>
          </a:prstGeom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Methodologies</a:t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932325" y="456325"/>
            <a:ext cx="4742400" cy="2324400"/>
          </a:xfrm>
          <a:prstGeom prst="rect">
            <a:avLst/>
          </a:prstGeom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Source We Used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Data Gathering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Data Transformation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53021" l="0" r="0" t="17810"/>
          <a:stretch/>
        </p:blipFill>
        <p:spPr>
          <a:xfrm>
            <a:off x="-34850" y="3143250"/>
            <a:ext cx="91440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03900" y="275725"/>
            <a:ext cx="8264400" cy="885000"/>
          </a:xfrm>
          <a:prstGeom prst="rect">
            <a:avLst/>
          </a:prstGeom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Word clouds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10801" r="7798" t="10746"/>
          <a:stretch/>
        </p:blipFill>
        <p:spPr>
          <a:xfrm>
            <a:off x="6282400" y="2266650"/>
            <a:ext cx="2641449" cy="2661701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0" l="2322" r="9385" t="11245"/>
          <a:stretch/>
        </p:blipFill>
        <p:spPr>
          <a:xfrm>
            <a:off x="243601" y="2266650"/>
            <a:ext cx="3251098" cy="2661699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0" l="6597" r="12154" t="8441"/>
          <a:stretch/>
        </p:blipFill>
        <p:spPr>
          <a:xfrm>
            <a:off x="3785354" y="2266650"/>
            <a:ext cx="2206396" cy="2661701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6337875" y="1461363"/>
            <a:ext cx="2530500" cy="607800"/>
          </a:xfrm>
          <a:prstGeom prst="rect">
            <a:avLst/>
          </a:prstGeom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Pets &amp; Wheelchairs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603900" y="1461363"/>
            <a:ext cx="2530500" cy="607800"/>
          </a:xfrm>
          <a:prstGeom prst="rect">
            <a:avLst/>
          </a:prstGeom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Pets</a:t>
            </a:r>
            <a:endParaRPr sz="2400"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861501" y="1461375"/>
            <a:ext cx="2034600" cy="607800"/>
          </a:xfrm>
          <a:prstGeom prst="rect">
            <a:avLst/>
          </a:prstGeom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Wheelchairs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524275" y="3979575"/>
            <a:ext cx="2530500" cy="411300"/>
          </a:xfrm>
          <a:prstGeom prst="rect">
            <a:avLst/>
          </a:prstGeom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//&lt;UGH!&gt;Flask&lt;/UGH!&gt;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524275" y="2160450"/>
            <a:ext cx="2530500" cy="411300"/>
          </a:xfrm>
          <a:prstGeom prst="rect">
            <a:avLst/>
          </a:prstGeom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What About This Map?</a:t>
            </a:r>
            <a:endParaRPr sz="2400"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772225" y="3035225"/>
            <a:ext cx="2034600" cy="411300"/>
          </a:xfrm>
          <a:prstGeom prst="rect">
            <a:avLst/>
          </a:prstGeom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Citi Codes</a:t>
            </a:r>
            <a:endParaRPr sz="2400"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10992" l="0" r="0" t="15822"/>
          <a:stretch/>
        </p:blipFill>
        <p:spPr>
          <a:xfrm>
            <a:off x="3589300" y="752700"/>
            <a:ext cx="5385924" cy="395172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216050" y="247875"/>
            <a:ext cx="3930900" cy="1477500"/>
          </a:xfrm>
          <a:prstGeom prst="rect">
            <a:avLst/>
          </a:prstGeom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Leaflet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6181400" y="4160700"/>
            <a:ext cx="2530500" cy="411300"/>
          </a:xfrm>
          <a:prstGeom prst="rect">
            <a:avLst/>
          </a:prstGeom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//&lt;UGH!&gt;D3&lt;/UGH!&gt; 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77900" y="4160700"/>
            <a:ext cx="2530500" cy="411300"/>
          </a:xfrm>
          <a:prstGeom prst="rect">
            <a:avLst/>
          </a:prstGeom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Axis &amp; 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Measurements</a:t>
            </a: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400"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3554700" y="4160700"/>
            <a:ext cx="2034600" cy="411300"/>
          </a:xfrm>
          <a:prstGeom prst="rect">
            <a:avLst/>
          </a:prstGeom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Neighborhoods frequency</a:t>
            </a:r>
            <a:endParaRPr sz="2400"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216050" y="247875"/>
            <a:ext cx="8792700" cy="874200"/>
          </a:xfrm>
          <a:prstGeom prst="rect">
            <a:avLst/>
          </a:prstGeom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Plotly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5" y="1686200"/>
            <a:ext cx="8856349" cy="1861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059550" y="206050"/>
            <a:ext cx="3024900" cy="874200"/>
          </a:xfrm>
          <a:prstGeom prst="rect">
            <a:avLst/>
          </a:prstGeom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Webpage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113" y="1330250"/>
            <a:ext cx="7353772" cy="350472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5576475" y="1664750"/>
            <a:ext cx="3172800" cy="411300"/>
          </a:xfrm>
          <a:prstGeom prst="rect">
            <a:avLst/>
          </a:prstGeom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&lt;Open source ≠ Perfect&gt;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646050" y="158300"/>
            <a:ext cx="1851900" cy="874200"/>
          </a:xfrm>
          <a:prstGeom prst="rect">
            <a:avLst/>
          </a:prstGeom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Issues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3005" l="23819" r="23714" t="3640"/>
          <a:stretch/>
        </p:blipFill>
        <p:spPr>
          <a:xfrm>
            <a:off x="619650" y="776750"/>
            <a:ext cx="2179825" cy="21873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20"/>
          <p:cNvSpPr txBox="1"/>
          <p:nvPr/>
        </p:nvSpPr>
        <p:spPr>
          <a:xfrm rot="-1416739">
            <a:off x="460816" y="1515470"/>
            <a:ext cx="2825893" cy="559812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14300">
              <a:srgbClr val="BF9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ACCESS DENIED!!</a:t>
            </a:r>
            <a:endParaRPr sz="24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5375" y="2329350"/>
            <a:ext cx="3595000" cy="21570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20"/>
          <p:cNvSpPr txBox="1"/>
          <p:nvPr/>
        </p:nvSpPr>
        <p:spPr>
          <a:xfrm rot="1385817">
            <a:off x="6756627" y="2855330"/>
            <a:ext cx="1909566" cy="758453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dash"/>
            <a:round/>
            <a:headEnd len="sm" w="sm" type="none"/>
            <a:tailEnd len="sm" w="sm" type="none"/>
          </a:ln>
          <a:effectLst>
            <a:outerShdw blurRad="57150" rotWithShape="0" algn="bl" dir="5400000" dist="114300">
              <a:srgbClr val="BF9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HELP</a:t>
            </a:r>
            <a:r>
              <a:rPr lang="en" sz="3600">
                <a:solidFill>
                  <a:srgbClr val="F6B26B"/>
                </a:solidFill>
                <a:latin typeface="Georgia"/>
                <a:ea typeface="Georgia"/>
                <a:cs typeface="Georgia"/>
                <a:sym typeface="Georgia"/>
              </a:rPr>
              <a:t>!!!</a:t>
            </a:r>
            <a:endParaRPr sz="3600">
              <a:solidFill>
                <a:srgbClr val="F6B26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5">
            <a:alphaModFix/>
          </a:blip>
          <a:srcRect b="0" l="0" r="0" t="56385"/>
          <a:stretch/>
        </p:blipFill>
        <p:spPr>
          <a:xfrm>
            <a:off x="719750" y="4210350"/>
            <a:ext cx="3745699" cy="706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20"/>
          <p:cNvSpPr txBox="1"/>
          <p:nvPr>
            <p:ph type="title"/>
          </p:nvPr>
        </p:nvSpPr>
        <p:spPr>
          <a:xfrm>
            <a:off x="1006200" y="3511725"/>
            <a:ext cx="3172800" cy="411300"/>
          </a:xfrm>
          <a:prstGeom prst="rect">
            <a:avLst/>
          </a:prstGeom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Source Code Pro"/>
                <a:ea typeface="Source Code Pro"/>
                <a:cs typeface="Source Code Pro"/>
                <a:sym typeface="Source Code Pro"/>
              </a:rPr>
              <a:t>&lt;Web Scraping Issues&gt;</a:t>
            </a:r>
            <a:endParaRPr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678875" y="1514375"/>
            <a:ext cx="8033100" cy="33732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400"/>
              <a:buFont typeface="Arial"/>
              <a:buChar char="●"/>
            </a:pPr>
            <a:r>
              <a:rPr b="0" lang="en" sz="24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Restaurant Accessibility is a huge issue for disabled people and those who, for whatever reason, need comfort dogs. This is much is clear, even in the most progressive city in the country.</a:t>
            </a:r>
            <a:endParaRPr b="0" sz="24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2400"/>
              <a:buFont typeface="Arial"/>
              <a:buChar char="●"/>
            </a:pPr>
            <a:r>
              <a:rPr b="0" lang="en" sz="240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Further Analysis - We noticed a trend of commerce in the flat parts of neighborhoods. We could be more accurate if we had topographical information to pair with lat and long data.</a:t>
            </a:r>
            <a:endParaRPr b="0" sz="2400">
              <a:solidFill>
                <a:srgbClr val="1D1C1D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119500" y="195625"/>
            <a:ext cx="4905000" cy="874200"/>
          </a:xfrm>
          <a:prstGeom prst="rect">
            <a:avLst/>
          </a:prstGeom>
          <a:ln cap="flat" cmpd="sng" w="762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Conclusions &amp; Our Takeaways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