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3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91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1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svm.SVC.html" TargetMode="External"/><Relationship Id="rId3" Type="http://schemas.openxmlformats.org/officeDocument/2006/relationships/hyperlink" Target="https://scikit-learn.org/stable/modules/generated/sklearn.linear_model.LogisticRegression.html" TargetMode="External"/><Relationship Id="rId7" Type="http://schemas.openxmlformats.org/officeDocument/2006/relationships/hyperlink" Target="https://scikit-learn.org/stable/modules/generated/sklearn.naive_bayes.GaussianNB.html" TargetMode="External"/><Relationship Id="rId2" Type="http://schemas.openxmlformats.org/officeDocument/2006/relationships/hyperlink" Target="https://www.kaggle.com/datasets/akshaydattatraykhare/diabetes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tree.DecisionTreeClassifier.html" TargetMode="External"/><Relationship Id="rId11" Type="http://schemas.openxmlformats.org/officeDocument/2006/relationships/hyperlink" Target="https://scikit-learn.org/stable/modules/generated/sklearn.ensemble.RandomForestClassifier.html" TargetMode="External"/><Relationship Id="rId5" Type="http://schemas.openxmlformats.org/officeDocument/2006/relationships/hyperlink" Target="https://scikit-learn.org/stable/modules/generated/sklearn.neighbors.KNeighborsClassifier.html" TargetMode="External"/><Relationship Id="rId10" Type="http://schemas.openxmlformats.org/officeDocument/2006/relationships/hyperlink" Target="https://scikit-learn.org/stable/modules/generated/sklearn.ensemble.GradientBoostingClassifier.html" TargetMode="External"/><Relationship Id="rId4" Type="http://schemas.openxmlformats.org/officeDocument/2006/relationships/hyperlink" Target="https://scikit-learn.org/stable/modules/generated/sklearn.discriminant_analysis.LinearDiscriminantAnalysis.html" TargetMode="External"/><Relationship Id="rId9" Type="http://schemas.openxmlformats.org/officeDocument/2006/relationships/hyperlink" Target="https://xgboost.readthedocs.io/en/latest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odel_selection.GridSearchCV.html" TargetMode="External"/><Relationship Id="rId3" Type="http://schemas.openxmlformats.org/officeDocument/2006/relationships/hyperlink" Target="https://matplotlib.org/stable/api/pyplot_summary.html" TargetMode="External"/><Relationship Id="rId7" Type="http://schemas.openxmlformats.org/officeDocument/2006/relationships/hyperlink" Target="https://scikit-learn.org/stable/modules/generated/sklearn.metrics.accuracy_score.html" TargetMode="External"/><Relationship Id="rId2" Type="http://schemas.openxmlformats.org/officeDocument/2006/relationships/hyperlink" Target="https://pandas.pydata.org/pandas-docs/stable/reference/api/pandas.plotting.scatter_matri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confusion_matrix.html" TargetMode="External"/><Relationship Id="rId11" Type="http://schemas.openxmlformats.org/officeDocument/2006/relationships/hyperlink" Target="https://joblib.readthedocs.io/en/latest/" TargetMode="External"/><Relationship Id="rId5" Type="http://schemas.openxmlformats.org/officeDocument/2006/relationships/hyperlink" Target="https://scikit-learn.org/stable/modules/generated/sklearn.metrics.classification_report.html" TargetMode="External"/><Relationship Id="rId10" Type="http://schemas.openxmlformats.org/officeDocument/2006/relationships/hyperlink" Target="https://numpy.org/doc/stable/" TargetMode="External"/><Relationship Id="rId4" Type="http://schemas.openxmlformats.org/officeDocument/2006/relationships/hyperlink" Target="https://scikit-learn.org/stable/modules/classes.html#module-sklearn.model_selection" TargetMode="External"/><Relationship Id="rId9" Type="http://schemas.openxmlformats.org/officeDocument/2006/relationships/hyperlink" Target="https://docs.scipy.org/doc/scipy/reference/generated/scipy.stats.skew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FE3B2992-0362-DBB8-D8FC-F15AF90A4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2" r="22005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EA611-F77E-AD64-C01E-0E849931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r>
              <a:rPr lang="en-US" sz="6600"/>
              <a:t>MLDP</a:t>
            </a:r>
            <a:br>
              <a:rPr lang="en-US" sz="6600"/>
            </a:br>
            <a:r>
              <a:rPr lang="en-US" sz="6600"/>
              <a:t>Project 70%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2AC8-4DF5-124F-750A-A3D1B226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91" y="2958037"/>
            <a:ext cx="5944760" cy="941926"/>
          </a:xfrm>
        </p:spPr>
        <p:txBody>
          <a:bodyPr anchor="b">
            <a:normAutofit fontScale="92500"/>
          </a:bodyPr>
          <a:lstStyle/>
          <a:p>
            <a:r>
              <a:rPr lang="en-US" sz="3200" dirty="0"/>
              <a:t>Carolyn Mohanty | 2102332J | P01</a:t>
            </a:r>
          </a:p>
        </p:txBody>
      </p:sp>
    </p:spTree>
    <p:extLst>
      <p:ext uri="{BB962C8B-B14F-4D97-AF65-F5344CB8AC3E}">
        <p14:creationId xmlns:p14="http://schemas.microsoft.com/office/powerpoint/2010/main" val="189955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6E2-AFC2-FA88-69E7-6A70BF7A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100" y="106532"/>
            <a:ext cx="9905999" cy="80480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E0B5-DAF1-996F-95BC-C05A38B3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04804"/>
            <a:ext cx="9905999" cy="356711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Dataset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400" dirty="0">
                <a:latin typeface="Söhne"/>
                <a:hlinkClick r:id="rId2"/>
              </a:rPr>
              <a:t>https://www.kaggle.com/datasets/akshaydattatraykhare/diabetes-dataset</a:t>
            </a:r>
            <a:r>
              <a:rPr lang="en-US" sz="1400" dirty="0">
                <a:latin typeface="Söhne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Logistic Regression: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https://scikit-learn.org/stable/modules/generated/sklearn.linear_model.LogisticRegression.html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Linear Discriminant Analysis: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https://scikit-learn.org/stable/modules/generated/sklearn.discriminant_analysis.LinearDiscriminantAnalysis.html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K Nearest Neighbors Classifier (KNN):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5"/>
              </a:rPr>
              <a:t>https://scikit-learn.org/stable/modules/generated/sklearn.neighbors.KNeighborsClassifier.html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Decision Tree Classifier: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6"/>
              </a:rPr>
              <a:t>https://scikit-learn.org/stable/modules/generated/sklearn.tree.DecisionTreeClassifier.html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Gaussian Naive Bayes Classifier (GNB):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7"/>
              </a:rPr>
              <a:t>https://scikit-learn.org/stable/modules/generated/sklearn.naive_bayes.GaussianNB.html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Support Vector Machine Classifier (SVM):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8"/>
              </a:rPr>
              <a:t>https://scikit-learn.org/stable/modules/generated/sklearn.svm.SVC.html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Extreme Gradient Boosting Classifier (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):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9"/>
              </a:rPr>
              <a:t>https://xgboost.readthedocs.io/en/latest/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Gradient Boosting Classifier: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10"/>
              </a:rPr>
              <a:t>https://scikit-learn.org/stable/modules/generated/sklearn.ensemble.GradientBoostingClassifier.html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Random Forest Classifier: </a:t>
            </a:r>
            <a:r>
              <a:rPr lang="en-US" sz="1400" b="0" i="0" u="sng" dirty="0">
                <a:solidFill>
                  <a:srgbClr val="D1D5DB"/>
                </a:solidFill>
                <a:effectLst/>
                <a:latin typeface="Söhne"/>
                <a:hlinkClick r:id="rId11"/>
              </a:rPr>
              <a:t>https://scikit-learn.org/stable/modules/generated/sklearn.ensemble.RandomForestClassifier.html</a:t>
            </a:r>
            <a:endParaRPr lang="en-US" sz="1400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613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6E2-AFC2-FA88-69E7-6A70BF7A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55" y="106532"/>
            <a:ext cx="9905999" cy="80480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E0B5-DAF1-996F-95BC-C05A38B3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04804"/>
            <a:ext cx="9905999" cy="356711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pandas.plotting.scatter_matrix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2"/>
              </a:rPr>
              <a:t>https://pandas.pydata.org/pandas-docs/stable/reference/api/pandas.plotting.scatter_matrix.html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matplotlib.pyplot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https://matplotlib.org/stable/api/pyplot_summary.html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sklearn.model_selection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https://scikit-learn.org/stable/modules/classes.html#module-sklearn.model_selection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sklearn.metrics.classification_report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5"/>
              </a:rPr>
              <a:t>https://scikit-learn.org/stable/modules/generated/sklearn.metrics.classification_report.html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sklearn.metrics.confusion_matrix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6"/>
              </a:rPr>
              <a:t>https://scikit-learn.org/stable/modules/generated/sklearn.metrics.confusion_matrix.html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sklearn.metrics.accuracy_score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7"/>
              </a:rPr>
              <a:t>https://scikit-learn.org/stable/modules/generated/sklearn.metrics.accuracy_score.html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sklearn.model_selection.GridSearchCV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8"/>
              </a:rPr>
              <a:t>https://scikit-learn.org/stable/modules/generated/sklearn.model_selection.GridSearchCV.html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scipy.stats.skew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9"/>
              </a:rPr>
              <a:t>https://docs.scipy.org/doc/scipy/reference/generated/scipy.stats.skew.html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numpy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10"/>
              </a:rPr>
              <a:t>https://numpy.org/doc/stable/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joblib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500" b="0" i="0" u="sng" dirty="0">
                <a:solidFill>
                  <a:srgbClr val="D1D5DB"/>
                </a:solidFill>
                <a:effectLst/>
                <a:latin typeface="Söhne"/>
                <a:hlinkClick r:id="rId11"/>
              </a:rPr>
              <a:t>https://joblib.readthedocs.io/en/latest/</a:t>
            </a:r>
            <a:endParaRPr lang="en-US" sz="15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1165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B21-7C9A-A08E-9D71-EBAFB24E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08951"/>
            <a:ext cx="9905999" cy="1360898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b="0" i="0" dirty="0">
                <a:effectLst/>
                <a:latin typeface="Times New Roman" panose="02020603050405020304" pitchFamily="18" charset="0"/>
              </a:rPr>
              <a:t>Introduction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30C-79AF-A5F4-E9D4-F9F8E5E4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21034"/>
            <a:ext cx="9905999" cy="35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Proposed problem statement:</a:t>
            </a:r>
          </a:p>
          <a:p>
            <a:pPr lvl="2"/>
            <a:r>
              <a:rPr lang="en-US" sz="2000" i="0" dirty="0">
                <a:latin typeface="Söhne"/>
              </a:rPr>
              <a:t>To diagnostically predict whether a female patient has diabetes or not based on certain characteristics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Dataset of choice:</a:t>
            </a:r>
          </a:p>
          <a:p>
            <a:pPr lvl="2"/>
            <a:r>
              <a:rPr lang="en-US" sz="2000" dirty="0">
                <a:latin typeface="Söhne"/>
              </a:rPr>
              <a:t>Dataset contains data of  768 female patients at least 21 years old of Pima Indian Heritage</a:t>
            </a:r>
          </a:p>
          <a:p>
            <a:pPr lvl="2"/>
            <a:r>
              <a:rPr lang="en-US" sz="2000" dirty="0">
                <a:latin typeface="Söhne"/>
              </a:rPr>
              <a:t>Dataset includes eight features - pregnancy, glucose, blood pressure, skin thickness, insulin, BMI, diabetes pedigree function, and age</a:t>
            </a:r>
          </a:p>
          <a:p>
            <a:pPr lvl="2"/>
            <a:r>
              <a:rPr lang="en-US" sz="2000" dirty="0">
                <a:latin typeface="Söhne"/>
              </a:rPr>
              <a:t>To express the result for the column ‘Outcome’ 1 represents Yes and 0 represents No</a:t>
            </a:r>
          </a:p>
          <a:p>
            <a:pPr lvl="2"/>
            <a:endParaRPr lang="en-US" dirty="0">
              <a:latin typeface="Söhne"/>
            </a:endParaRPr>
          </a:p>
          <a:p>
            <a:pPr marL="228600" lvl="2" indent="0">
              <a:buNone/>
            </a:pPr>
            <a:endParaRPr lang="en-US" dirty="0">
              <a:latin typeface="Söhne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634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1DD6C-5BDF-17D7-1238-0667CCAB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6703002" cy="1360898"/>
          </a:xfrm>
        </p:spPr>
        <p:txBody>
          <a:bodyPr>
            <a:no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Data Exploration and Pre-processing of data 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A66E9-6F7F-6F25-E672-18D977B5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4" y="270000"/>
            <a:ext cx="3926815" cy="307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5F646-8525-BE81-BDFC-6BB77965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4" y="3515269"/>
            <a:ext cx="3926815" cy="292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93CF-6A8D-6C61-B3DA-E22C3BAB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233833"/>
            <a:ext cx="5798126" cy="384017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öhne"/>
              </a:rPr>
              <a:t>Checking of missing values (</a:t>
            </a:r>
            <a:r>
              <a:rPr lang="en-US" dirty="0" err="1">
                <a:latin typeface="Söhne"/>
              </a:rPr>
              <a:t>isna</a:t>
            </a:r>
            <a:r>
              <a:rPr lang="en-US" dirty="0">
                <a:latin typeface="Söhne"/>
              </a:rPr>
              <a:t>() method)</a:t>
            </a:r>
          </a:p>
          <a:p>
            <a:r>
              <a:rPr lang="en-US" dirty="0">
                <a:latin typeface="Söhne"/>
              </a:rPr>
              <a:t>Checking of any duplicate rows (duplicated() method)</a:t>
            </a:r>
          </a:p>
          <a:p>
            <a:r>
              <a:rPr lang="en-US" dirty="0">
                <a:latin typeface="Söhne"/>
              </a:rPr>
              <a:t>Visualizing data through charts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900" dirty="0">
                <a:latin typeface="Söhne"/>
              </a:rPr>
              <a:t>Pie chart to represent  proportion of patients who have diabetes and who do not have diabetes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900" dirty="0">
                <a:latin typeface="Söhne"/>
              </a:rPr>
              <a:t>Scatter plot to visualize correlation between different columns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900" dirty="0">
                <a:latin typeface="Söhne"/>
              </a:rPr>
              <a:t>Boxplot to summarize distribution showing the median, quartiles, and outliers of data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900" dirty="0">
                <a:latin typeface="Söhne"/>
              </a:rPr>
              <a:t>Histogram to observe skewness of columns (</a:t>
            </a:r>
            <a:r>
              <a:rPr lang="en-US" sz="1900" dirty="0" err="1">
                <a:latin typeface="Söhne"/>
              </a:rPr>
              <a:t>iloc</a:t>
            </a:r>
            <a:r>
              <a:rPr lang="en-US" sz="1900" dirty="0">
                <a:latin typeface="Söhne"/>
              </a:rPr>
              <a:t> method to get selected columns)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0529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A887-470A-EF9A-80E5-417EA6EA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332362"/>
            <a:ext cx="9905999" cy="1360898"/>
          </a:xfrm>
        </p:spPr>
        <p:txBody>
          <a:bodyPr/>
          <a:lstStyle/>
          <a:p>
            <a:r>
              <a:rPr lang="en-US" dirty="0"/>
              <a:t>Images of other charts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E202C-A7E1-829E-DFE0-540B7DF8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98405" y="3824915"/>
            <a:ext cx="2560049" cy="2279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AA563-E79E-BD1E-BDE1-D8D8AAE2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26" y="685801"/>
            <a:ext cx="4106334" cy="307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DD81E-AD84-164A-EA8C-C10714EC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52" y="685801"/>
            <a:ext cx="4226054" cy="3070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D3718C-000F-F80E-3CA0-40459508B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" y="685801"/>
            <a:ext cx="3650440" cy="2852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D41CB1-C528-0C60-A9B2-66DF9D9CE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19" y="3646228"/>
            <a:ext cx="3192358" cy="24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DD6C-5BDF-17D7-1238-0667CCAB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10442359" cy="1360898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0" i="0" dirty="0">
                <a:effectLst/>
                <a:latin typeface="Times New Roman" panose="02020603050405020304" pitchFamily="18" charset="0"/>
              </a:rPr>
              <a:t>Data Exploration and Pre-processing of data 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93CF-6A8D-6C61-B3DA-E22C3BAB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58555"/>
            <a:ext cx="9905999" cy="3885737"/>
          </a:xfrm>
        </p:spPr>
        <p:txBody>
          <a:bodyPr>
            <a:noAutofit/>
          </a:bodyPr>
          <a:lstStyle/>
          <a:p>
            <a:r>
              <a:rPr lang="en-US" dirty="0">
                <a:latin typeface="Söhne"/>
              </a:rPr>
              <a:t>Checking skewness of each column (skew method)</a:t>
            </a:r>
          </a:p>
          <a:p>
            <a:r>
              <a:rPr lang="en-US" dirty="0">
                <a:latin typeface="Söhne"/>
              </a:rPr>
              <a:t>Normalizing columns and using normalized values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000" dirty="0">
                <a:latin typeface="Söhne"/>
              </a:rPr>
              <a:t>Min-max normalization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000" dirty="0">
                <a:latin typeface="Söhne"/>
              </a:rPr>
              <a:t>Log transformation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000" dirty="0">
                <a:latin typeface="Söhne"/>
              </a:rPr>
              <a:t>Square root transformation</a:t>
            </a:r>
          </a:p>
          <a:p>
            <a:pPr marL="0" indent="0">
              <a:buNone/>
            </a:pPr>
            <a:endParaRPr lang="en-US" sz="1500" dirty="0"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9F456-11F3-7B64-4766-0830CD67E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4" r="22425" b="31954"/>
          <a:stretch/>
        </p:blipFill>
        <p:spPr>
          <a:xfrm>
            <a:off x="75016" y="3103576"/>
            <a:ext cx="6486237" cy="1228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38789-E682-9CE6-3894-D94B11BD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" y="4626966"/>
            <a:ext cx="6486237" cy="1151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D28E9-528E-AC76-2755-16C02EAC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32" y="4626966"/>
            <a:ext cx="5452669" cy="115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F8892-D923-1D49-551D-08F46279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032" y="3103576"/>
            <a:ext cx="5492757" cy="12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DD6C-5BDF-17D7-1238-0667CCAB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1209"/>
            <a:ext cx="10442359" cy="1360898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0" i="0" dirty="0">
                <a:effectLst/>
                <a:latin typeface="Times New Roman" panose="02020603050405020304" pitchFamily="18" charset="0"/>
              </a:rPr>
              <a:t>Data Exploration and Pre-processing of data 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93CF-6A8D-6C61-B3DA-E22C3BAB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46023"/>
            <a:ext cx="9905999" cy="3885737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öhne"/>
              </a:rPr>
              <a:t>Scaling data using Standard Scaler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500" dirty="0">
                <a:latin typeface="Söhne"/>
              </a:rPr>
              <a:t> Standardizing the scale of the features can ensure that features have a similar impact on model and avoid any bias towards features that have larger scales</a:t>
            </a:r>
          </a:p>
          <a:p>
            <a:pPr marL="457200" indent="-457200">
              <a:buAutoNum type="arabicParenR"/>
            </a:pPr>
            <a:endParaRPr lang="en-US" sz="15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F3DFF-7AFA-9093-AEAB-B52D9D58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1" y="3872449"/>
            <a:ext cx="11610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6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1D98-DB42-C2F7-85FF-BF5FA954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854"/>
            <a:ext cx="9905999" cy="136089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Models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0379-778E-F5EC-B15C-611BAA77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204562"/>
            <a:ext cx="9905999" cy="3567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Models I have trained/explored:</a:t>
            </a:r>
          </a:p>
          <a:p>
            <a:r>
              <a:rPr lang="en-US" dirty="0">
                <a:latin typeface="Söhne"/>
              </a:rPr>
              <a:t>Logistic Regression</a:t>
            </a:r>
          </a:p>
          <a:p>
            <a:r>
              <a:rPr lang="en-US" dirty="0">
                <a:latin typeface="Söhne"/>
              </a:rPr>
              <a:t>Linear Discriminant Analysis</a:t>
            </a:r>
          </a:p>
          <a:p>
            <a:r>
              <a:rPr lang="en-US" dirty="0">
                <a:latin typeface="Söhne"/>
              </a:rPr>
              <a:t>K Nearest Neighbors Classifier (KNN) </a:t>
            </a:r>
          </a:p>
          <a:p>
            <a:r>
              <a:rPr lang="en-US" dirty="0">
                <a:latin typeface="Söhne"/>
              </a:rPr>
              <a:t>Decision Tree Classifier</a:t>
            </a:r>
          </a:p>
          <a:p>
            <a:r>
              <a:rPr lang="en-US" dirty="0">
                <a:latin typeface="Söhne"/>
              </a:rPr>
              <a:t>Gaussian Naive Bayes Classifier (GNB) </a:t>
            </a:r>
          </a:p>
          <a:p>
            <a:r>
              <a:rPr lang="en-US" dirty="0">
                <a:latin typeface="Söhne"/>
              </a:rPr>
              <a:t>Support Vector Machine Classifier (SVM) </a:t>
            </a:r>
          </a:p>
          <a:p>
            <a:r>
              <a:rPr lang="en-US" dirty="0">
                <a:latin typeface="Söhne"/>
              </a:rPr>
              <a:t>Extreme Gradient Boosting Classifier (</a:t>
            </a:r>
            <a:r>
              <a:rPr lang="en-US" dirty="0" err="1">
                <a:latin typeface="Söhne"/>
              </a:rPr>
              <a:t>XGBoost</a:t>
            </a:r>
            <a:r>
              <a:rPr lang="en-US" dirty="0">
                <a:latin typeface="Söhne"/>
              </a:rPr>
              <a:t>) </a:t>
            </a:r>
          </a:p>
          <a:p>
            <a:r>
              <a:rPr lang="en-US" dirty="0">
                <a:latin typeface="Söhne"/>
              </a:rPr>
              <a:t>Gradient Boosting Classifier</a:t>
            </a:r>
          </a:p>
          <a:p>
            <a:r>
              <a:rPr lang="en-US" dirty="0">
                <a:latin typeface="Söhne"/>
              </a:rPr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8E3FD-C476-07B8-9F37-938A67F1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74" y="1582458"/>
            <a:ext cx="4025265" cy="3349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A1C21-1817-7812-092F-5DE44A766999}"/>
              </a:ext>
            </a:extLst>
          </p:cNvPr>
          <p:cNvSpPr txBox="1"/>
          <p:nvPr/>
        </p:nvSpPr>
        <p:spPr>
          <a:xfrm>
            <a:off x="7193280" y="1118508"/>
            <a:ext cx="402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Accuracy score before tuning</a:t>
            </a:r>
          </a:p>
        </p:txBody>
      </p:sp>
    </p:spTree>
    <p:extLst>
      <p:ext uri="{BB962C8B-B14F-4D97-AF65-F5344CB8AC3E}">
        <p14:creationId xmlns:p14="http://schemas.microsoft.com/office/powerpoint/2010/main" val="306638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46FB-A51D-9E71-B424-79453286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101" y="0"/>
            <a:ext cx="9905999" cy="136089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Advanced techniques: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8501-46AF-7CB5-6E1D-83E57D36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8670"/>
            <a:ext cx="9905999" cy="35671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öhne"/>
              </a:rPr>
              <a:t>Grid search on all models to find best hyper parameters</a:t>
            </a:r>
          </a:p>
          <a:p>
            <a:r>
              <a:rPr lang="en-US" dirty="0">
                <a:latin typeface="Söhne"/>
              </a:rPr>
              <a:t>Extreme gradient boosting classifier had highest accuracy score after hyper parameter tuning </a:t>
            </a:r>
          </a:p>
          <a:p>
            <a:pPr marL="788670" lvl="3" indent="-285750">
              <a:buFont typeface="Courier New" panose="02070309020205020404" pitchFamily="49" charset="0"/>
              <a:buChar char="o"/>
            </a:pPr>
            <a:r>
              <a:rPr lang="en-US" sz="1800" i="0" dirty="0">
                <a:latin typeface="Söhne"/>
              </a:rPr>
              <a:t>Before tuning:  0.75 (2 </a:t>
            </a:r>
            <a:r>
              <a:rPr lang="en-US" sz="1800" i="0" dirty="0" err="1">
                <a:latin typeface="Söhne"/>
              </a:rPr>
              <a:t>d.p.</a:t>
            </a:r>
            <a:r>
              <a:rPr lang="en-US" sz="1800" i="0" dirty="0">
                <a:latin typeface="Söhne"/>
              </a:rPr>
              <a:t>)</a:t>
            </a:r>
          </a:p>
          <a:p>
            <a:pPr marL="788670" lvl="3" indent="-285750">
              <a:buFont typeface="Courier New" panose="02070309020205020404" pitchFamily="49" charset="0"/>
              <a:buChar char="o"/>
            </a:pPr>
            <a:r>
              <a:rPr lang="en-US" sz="1800" i="0" dirty="0">
                <a:latin typeface="Söhne"/>
              </a:rPr>
              <a:t>After tuning: 0.79 (2 </a:t>
            </a:r>
            <a:r>
              <a:rPr lang="en-US" sz="1800" i="0" dirty="0" err="1">
                <a:latin typeface="Söhne"/>
              </a:rPr>
              <a:t>d.p.</a:t>
            </a:r>
            <a:r>
              <a:rPr lang="en-US" sz="1800" i="0" dirty="0">
                <a:latin typeface="Söhne"/>
              </a:rPr>
              <a:t>)</a:t>
            </a:r>
          </a:p>
          <a:p>
            <a:r>
              <a:rPr lang="en-US" dirty="0">
                <a:latin typeface="Söhne"/>
              </a:rPr>
              <a:t>Performed feature selection and improved model’s accuracy from 0.79 to 0.80 (2 </a:t>
            </a:r>
            <a:r>
              <a:rPr lang="en-US" dirty="0" err="1">
                <a:latin typeface="Söhne"/>
              </a:rPr>
              <a:t>d.p.</a:t>
            </a:r>
            <a:r>
              <a:rPr lang="en-US" dirty="0">
                <a:latin typeface="Söhne"/>
              </a:rPr>
              <a:t>)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>
                <a:latin typeface="Söhne"/>
              </a:rPr>
              <a:t>  </a:t>
            </a:r>
            <a:r>
              <a:rPr lang="en-US" sz="1800" dirty="0">
                <a:latin typeface="Söhne"/>
              </a:rPr>
              <a:t>Calculated </a:t>
            </a:r>
            <a:r>
              <a:rPr lang="en-US" sz="1800" dirty="0" err="1">
                <a:latin typeface="Söhne"/>
              </a:rPr>
              <a:t>feature_importance</a:t>
            </a:r>
            <a:r>
              <a:rPr lang="en-US" sz="1800" dirty="0">
                <a:latin typeface="Söhne"/>
              </a:rPr>
              <a:t> of each column</a:t>
            </a:r>
          </a:p>
          <a:p>
            <a:pPr marL="788670" lvl="3" indent="-285750">
              <a:buFont typeface="Courier New" panose="02070309020205020404" pitchFamily="49" charset="0"/>
              <a:buChar char="o"/>
            </a:pPr>
            <a:r>
              <a:rPr lang="en-US" sz="1800" i="0" dirty="0">
                <a:latin typeface="Söhne"/>
              </a:rPr>
              <a:t>Experimented with columns with feature importance less than 10%</a:t>
            </a:r>
          </a:p>
          <a:p>
            <a:pPr marL="788670" lvl="3" indent="-285750">
              <a:buFont typeface="Courier New" panose="02070309020205020404" pitchFamily="49" charset="0"/>
              <a:buChar char="o"/>
            </a:pPr>
            <a:r>
              <a:rPr lang="en-US" sz="1800" i="0" dirty="0">
                <a:latin typeface="Söhne"/>
              </a:rPr>
              <a:t>Deleted </a:t>
            </a:r>
            <a:r>
              <a:rPr lang="en-US" sz="1800" i="0" dirty="0" err="1">
                <a:latin typeface="Söhne"/>
              </a:rPr>
              <a:t>BloodPressure_normalized</a:t>
            </a:r>
            <a:r>
              <a:rPr lang="en-US" sz="1800" i="0" dirty="0">
                <a:latin typeface="Söhne"/>
              </a:rPr>
              <a:t> column with lowest </a:t>
            </a:r>
            <a:r>
              <a:rPr lang="en-US" sz="1800" i="0" dirty="0" err="1">
                <a:latin typeface="Söhne"/>
              </a:rPr>
              <a:t>feature_importance</a:t>
            </a:r>
            <a:endParaRPr lang="en-US" sz="1800" i="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585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46FB-A51D-9E71-B424-79453286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1" y="-335280"/>
            <a:ext cx="9905999" cy="136089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Images applying Advanced techniques: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206D1-E8E6-FFCB-9E41-A395EB71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8" y="904874"/>
            <a:ext cx="581977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A12D1-6F64-B556-9045-86CE60DD8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51"/>
          <a:stretch/>
        </p:blipFill>
        <p:spPr>
          <a:xfrm>
            <a:off x="6096001" y="904874"/>
            <a:ext cx="5971662" cy="3784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AB0CE-34E8-7E32-6619-D19741C32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" y="4786074"/>
            <a:ext cx="6686550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1C4710-5DC6-4219-FD65-47DDAFE94CDC}"/>
              </a:ext>
            </a:extLst>
          </p:cNvPr>
          <p:cNvSpPr txBox="1"/>
          <p:nvPr/>
        </p:nvSpPr>
        <p:spPr>
          <a:xfrm>
            <a:off x="-376555" y="3819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3"/>
            <a:r>
              <a:rPr lang="en-US" sz="1800" i="0" dirty="0">
                <a:latin typeface="Söhne"/>
              </a:rPr>
              <a:t>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CE142-EEF2-55E1-CF03-77E53D2764C0}"/>
              </a:ext>
            </a:extLst>
          </p:cNvPr>
          <p:cNvSpPr txBox="1"/>
          <p:nvPr/>
        </p:nvSpPr>
        <p:spPr>
          <a:xfrm>
            <a:off x="-376555" y="44167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3"/>
            <a:r>
              <a:rPr lang="en-US" dirty="0">
                <a:latin typeface="Söhne"/>
              </a:rPr>
              <a:t>Accuracy score after deleting </a:t>
            </a:r>
            <a:r>
              <a:rPr lang="en-US" dirty="0" err="1">
                <a:latin typeface="Söhne"/>
              </a:rPr>
              <a:t>BloodPessure_normalized</a:t>
            </a:r>
            <a:endParaRPr lang="en-US" sz="1800" i="0" dirty="0"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26276-64B6-846F-B7AD-3CEB6FA0433A}"/>
              </a:ext>
            </a:extLst>
          </p:cNvPr>
          <p:cNvSpPr txBox="1"/>
          <p:nvPr/>
        </p:nvSpPr>
        <p:spPr>
          <a:xfrm>
            <a:off x="6716395" y="4694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3"/>
            <a:r>
              <a:rPr lang="en-US" dirty="0">
                <a:latin typeface="Söhne"/>
              </a:rPr>
              <a:t>Feature importance of all columns in data frame</a:t>
            </a:r>
          </a:p>
        </p:txBody>
      </p:sp>
    </p:spTree>
    <p:extLst>
      <p:ext uri="{BB962C8B-B14F-4D97-AF65-F5344CB8AC3E}">
        <p14:creationId xmlns:p14="http://schemas.microsoft.com/office/powerpoint/2010/main" val="215255047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898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Söhne</vt:lpstr>
      <vt:lpstr>Times New Roman</vt:lpstr>
      <vt:lpstr>Walbaum Display</vt:lpstr>
      <vt:lpstr>RegattaVTI</vt:lpstr>
      <vt:lpstr>MLDP Project 70%</vt:lpstr>
      <vt:lpstr>Introduction </vt:lpstr>
      <vt:lpstr>Data Exploration and Pre-processing of data  </vt:lpstr>
      <vt:lpstr>Images of other charts used</vt:lpstr>
      <vt:lpstr>Data Exploration and Pre-processing of data  </vt:lpstr>
      <vt:lpstr>Data Exploration and Pre-processing of data  </vt:lpstr>
      <vt:lpstr>Models Training</vt:lpstr>
      <vt:lpstr>Advanced techniques:</vt:lpstr>
      <vt:lpstr>Images applying Advanced techniques: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MOHANTY</dc:creator>
  <cp:lastModifiedBy>CAROLYN MOHANTY</cp:lastModifiedBy>
  <cp:revision>65</cp:revision>
  <dcterms:created xsi:type="dcterms:W3CDTF">2023-02-15T12:05:22Z</dcterms:created>
  <dcterms:modified xsi:type="dcterms:W3CDTF">2023-02-16T10:18:26Z</dcterms:modified>
</cp:coreProperties>
</file>