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54"/>
  </p:notesMasterIdLst>
  <p:handoutMasterIdLst>
    <p:handoutMasterId r:id="rId55"/>
  </p:handoutMasterIdLst>
  <p:sldIdLst>
    <p:sldId id="261" r:id="rId5"/>
    <p:sldId id="257" r:id="rId6"/>
    <p:sldId id="272" r:id="rId7"/>
    <p:sldId id="273" r:id="rId8"/>
    <p:sldId id="271" r:id="rId9"/>
    <p:sldId id="297" r:id="rId10"/>
    <p:sldId id="278" r:id="rId11"/>
    <p:sldId id="275" r:id="rId12"/>
    <p:sldId id="298" r:id="rId13"/>
    <p:sldId id="299" r:id="rId14"/>
    <p:sldId id="300" r:id="rId15"/>
    <p:sldId id="304" r:id="rId16"/>
    <p:sldId id="291" r:id="rId17"/>
    <p:sldId id="277" r:id="rId18"/>
    <p:sldId id="305" r:id="rId19"/>
    <p:sldId id="307" r:id="rId20"/>
    <p:sldId id="308" r:id="rId21"/>
    <p:sldId id="302" r:id="rId22"/>
    <p:sldId id="303" r:id="rId23"/>
    <p:sldId id="323" r:id="rId24"/>
    <p:sldId id="282" r:id="rId25"/>
    <p:sldId id="310" r:id="rId26"/>
    <p:sldId id="331" r:id="rId27"/>
    <p:sldId id="311" r:id="rId28"/>
    <p:sldId id="312" r:id="rId29"/>
    <p:sldId id="286" r:id="rId30"/>
    <p:sldId id="292" r:id="rId31"/>
    <p:sldId id="313" r:id="rId32"/>
    <p:sldId id="318" r:id="rId33"/>
    <p:sldId id="284" r:id="rId34"/>
    <p:sldId id="319" r:id="rId35"/>
    <p:sldId id="320" r:id="rId36"/>
    <p:sldId id="324" r:id="rId37"/>
    <p:sldId id="322" r:id="rId38"/>
    <p:sldId id="314" r:id="rId39"/>
    <p:sldId id="329" r:id="rId40"/>
    <p:sldId id="301" r:id="rId41"/>
    <p:sldId id="293" r:id="rId42"/>
    <p:sldId id="294" r:id="rId43"/>
    <p:sldId id="295" r:id="rId44"/>
    <p:sldId id="263" r:id="rId45"/>
    <p:sldId id="317" r:id="rId46"/>
    <p:sldId id="279" r:id="rId47"/>
    <p:sldId id="330" r:id="rId48"/>
    <p:sldId id="325" r:id="rId49"/>
    <p:sldId id="326" r:id="rId50"/>
    <p:sldId id="327" r:id="rId51"/>
    <p:sldId id="328" r:id="rId52"/>
    <p:sldId id="26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88095" autoAdjust="0"/>
  </p:normalViewPr>
  <p:slideViewPr>
    <p:cSldViewPr snapToGrid="0">
      <p:cViewPr varScale="1">
        <p:scale>
          <a:sx n="112" d="100"/>
          <a:sy n="112" d="100"/>
        </p:scale>
        <p:origin x="-437"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2796" y="66"/>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11"/>
  <c:chart>
    <c:plotArea>
      <c:layout/>
      <c:scatterChart>
        <c:scatterStyle val="lineMarker"/>
        <c:ser>
          <c:idx val="0"/>
          <c:order val="0"/>
          <c:tx>
            <c:strRef>
              <c:f>Sheet1!$B$1</c:f>
              <c:strCache>
                <c:ptCount val="1"/>
                <c:pt idx="0">
                  <c:v>Subject 1</c:v>
                </c:pt>
              </c:strCache>
            </c:strRef>
          </c:tx>
          <c:spPr>
            <a:ln>
              <a:solidFill>
                <a:srgbClr val="B0CCB0">
                  <a:lumMod val="75000"/>
                  <a:alpha val="90000"/>
                </a:srgbClr>
              </a:solidFill>
            </a:ln>
          </c:spPr>
          <c:marker>
            <c:symbol val="none"/>
          </c:marker>
          <c:xVal>
            <c:numRef>
              <c:f>Sheet1!$A$2:$A$12</c:f>
              <c:numCache>
                <c:formatCode>General</c:formatCode>
                <c:ptCount val="11"/>
                <c:pt idx="0">
                  <c:v>0.5</c:v>
                </c:pt>
                <c:pt idx="1">
                  <c:v>1</c:v>
                </c:pt>
                <c:pt idx="2">
                  <c:v>1.5</c:v>
                </c:pt>
                <c:pt idx="3">
                  <c:v>2</c:v>
                </c:pt>
                <c:pt idx="4">
                  <c:v>3</c:v>
                </c:pt>
                <c:pt idx="5">
                  <c:v>4</c:v>
                </c:pt>
                <c:pt idx="6">
                  <c:v>5</c:v>
                </c:pt>
                <c:pt idx="7">
                  <c:v>6</c:v>
                </c:pt>
                <c:pt idx="8">
                  <c:v>8</c:v>
                </c:pt>
                <c:pt idx="9">
                  <c:v>10</c:v>
                </c:pt>
                <c:pt idx="10">
                  <c:v>12</c:v>
                </c:pt>
              </c:numCache>
            </c:numRef>
          </c:xVal>
          <c:yVal>
            <c:numRef>
              <c:f>Sheet1!$B$2:$B$12</c:f>
              <c:numCache>
                <c:formatCode>General</c:formatCode>
                <c:ptCount val="11"/>
                <c:pt idx="0">
                  <c:v>44.3</c:v>
                </c:pt>
                <c:pt idx="1">
                  <c:v>145</c:v>
                </c:pt>
                <c:pt idx="2">
                  <c:v>191</c:v>
                </c:pt>
                <c:pt idx="3">
                  <c:v>276</c:v>
                </c:pt>
                <c:pt idx="4">
                  <c:v>265</c:v>
                </c:pt>
                <c:pt idx="5">
                  <c:v>165</c:v>
                </c:pt>
                <c:pt idx="6">
                  <c:v>73.2</c:v>
                </c:pt>
                <c:pt idx="7">
                  <c:v>96.8</c:v>
                </c:pt>
                <c:pt idx="8">
                  <c:v>27.6</c:v>
                </c:pt>
                <c:pt idx="9">
                  <c:v>21.8</c:v>
                </c:pt>
                <c:pt idx="10">
                  <c:v>27.4</c:v>
                </c:pt>
              </c:numCache>
            </c:numRef>
          </c:yVal>
        </c:ser>
        <c:ser>
          <c:idx val="1"/>
          <c:order val="1"/>
          <c:tx>
            <c:strRef>
              <c:f>Sheet1!$C$1</c:f>
              <c:strCache>
                <c:ptCount val="1"/>
                <c:pt idx="0">
                  <c:v>Subject 2</c:v>
                </c:pt>
              </c:strCache>
            </c:strRef>
          </c:tx>
          <c:spPr>
            <a:ln>
              <a:solidFill>
                <a:srgbClr val="A8CDD7">
                  <a:lumMod val="75000"/>
                  <a:alpha val="80000"/>
                </a:srgbClr>
              </a:solidFill>
            </a:ln>
          </c:spPr>
          <c:marker>
            <c:symbol val="none"/>
          </c:marker>
          <c:xVal>
            <c:numRef>
              <c:f>Sheet1!$A$2:$A$12</c:f>
              <c:numCache>
                <c:formatCode>General</c:formatCode>
                <c:ptCount val="11"/>
                <c:pt idx="0">
                  <c:v>0.5</c:v>
                </c:pt>
                <c:pt idx="1">
                  <c:v>1</c:v>
                </c:pt>
                <c:pt idx="2">
                  <c:v>1.5</c:v>
                </c:pt>
                <c:pt idx="3">
                  <c:v>2</c:v>
                </c:pt>
                <c:pt idx="4">
                  <c:v>3</c:v>
                </c:pt>
                <c:pt idx="5">
                  <c:v>4</c:v>
                </c:pt>
                <c:pt idx="6">
                  <c:v>5</c:v>
                </c:pt>
                <c:pt idx="7">
                  <c:v>6</c:v>
                </c:pt>
                <c:pt idx="8">
                  <c:v>8</c:v>
                </c:pt>
                <c:pt idx="9">
                  <c:v>10</c:v>
                </c:pt>
                <c:pt idx="10">
                  <c:v>12</c:v>
                </c:pt>
              </c:numCache>
            </c:numRef>
          </c:xVal>
          <c:yVal>
            <c:numRef>
              <c:f>Sheet1!$C$2:$C$12</c:f>
              <c:numCache>
                <c:formatCode>General</c:formatCode>
                <c:ptCount val="11"/>
                <c:pt idx="0">
                  <c:v>17.2</c:v>
                </c:pt>
                <c:pt idx="1">
                  <c:v>112</c:v>
                </c:pt>
                <c:pt idx="2">
                  <c:v>289</c:v>
                </c:pt>
                <c:pt idx="3">
                  <c:v>276</c:v>
                </c:pt>
                <c:pt idx="4">
                  <c:v>288</c:v>
                </c:pt>
                <c:pt idx="5">
                  <c:v>269</c:v>
                </c:pt>
                <c:pt idx="6">
                  <c:v>1117</c:v>
                </c:pt>
                <c:pt idx="7">
                  <c:v>544</c:v>
                </c:pt>
                <c:pt idx="8">
                  <c:v>147</c:v>
                </c:pt>
                <c:pt idx="9">
                  <c:v>47.8</c:v>
                </c:pt>
                <c:pt idx="10">
                  <c:v>45.1</c:v>
                </c:pt>
              </c:numCache>
            </c:numRef>
          </c:yVal>
        </c:ser>
        <c:ser>
          <c:idx val="2"/>
          <c:order val="2"/>
          <c:tx>
            <c:strRef>
              <c:f>Sheet1!$D$1</c:f>
              <c:strCache>
                <c:ptCount val="1"/>
                <c:pt idx="0">
                  <c:v>Subject 3</c:v>
                </c:pt>
              </c:strCache>
            </c:strRef>
          </c:tx>
          <c:spPr>
            <a:ln>
              <a:solidFill>
                <a:srgbClr val="CEC597">
                  <a:lumMod val="75000"/>
                  <a:alpha val="68000"/>
                </a:srgbClr>
              </a:solidFill>
            </a:ln>
          </c:spPr>
          <c:marker>
            <c:symbol val="none"/>
          </c:marker>
          <c:xVal>
            <c:numRef>
              <c:f>Sheet1!$A$2:$A$12</c:f>
              <c:numCache>
                <c:formatCode>General</c:formatCode>
                <c:ptCount val="11"/>
                <c:pt idx="0">
                  <c:v>0.5</c:v>
                </c:pt>
                <c:pt idx="1">
                  <c:v>1</c:v>
                </c:pt>
                <c:pt idx="2">
                  <c:v>1.5</c:v>
                </c:pt>
                <c:pt idx="3">
                  <c:v>2</c:v>
                </c:pt>
                <c:pt idx="4">
                  <c:v>3</c:v>
                </c:pt>
                <c:pt idx="5">
                  <c:v>4</c:v>
                </c:pt>
                <c:pt idx="6">
                  <c:v>5</c:v>
                </c:pt>
                <c:pt idx="7">
                  <c:v>6</c:v>
                </c:pt>
                <c:pt idx="8">
                  <c:v>8</c:v>
                </c:pt>
                <c:pt idx="9">
                  <c:v>10</c:v>
                </c:pt>
                <c:pt idx="10">
                  <c:v>12</c:v>
                </c:pt>
              </c:numCache>
            </c:numRef>
          </c:xVal>
          <c:yVal>
            <c:numRef>
              <c:f>Sheet1!$D$2:$D$12</c:f>
              <c:numCache>
                <c:formatCode>General</c:formatCode>
                <c:ptCount val="11"/>
                <c:pt idx="0">
                  <c:v>68.503898309999968</c:v>
                </c:pt>
                <c:pt idx="1">
                  <c:v>80.618014560000006</c:v>
                </c:pt>
                <c:pt idx="2">
                  <c:v>145.1058199</c:v>
                </c:pt>
                <c:pt idx="3">
                  <c:v>110.88593520000001</c:v>
                </c:pt>
                <c:pt idx="4">
                  <c:v>101.2639755</c:v>
                </c:pt>
                <c:pt idx="5">
                  <c:v>216.9767315</c:v>
                </c:pt>
                <c:pt idx="6">
                  <c:v>792.32970979999993</c:v>
                </c:pt>
                <c:pt idx="7">
                  <c:v>362.54566340000002</c:v>
                </c:pt>
                <c:pt idx="8">
                  <c:v>94.678888609999973</c:v>
                </c:pt>
                <c:pt idx="9">
                  <c:v>34.167920240000008</c:v>
                </c:pt>
                <c:pt idx="10">
                  <c:v>17.887337609999996</c:v>
                </c:pt>
              </c:numCache>
            </c:numRef>
          </c:yVal>
        </c:ser>
        <c:axId val="120470528"/>
        <c:axId val="157659904"/>
      </c:scatterChart>
      <c:valAx>
        <c:axId val="120470528"/>
        <c:scaling>
          <c:orientation val="minMax"/>
        </c:scaling>
        <c:axPos val="b"/>
        <c:title>
          <c:tx>
            <c:rich>
              <a:bodyPr/>
              <a:lstStyle/>
              <a:p>
                <a:pPr>
                  <a:defRPr/>
                </a:pPr>
                <a:r>
                  <a:rPr lang="en-US" dirty="0" smtClean="0"/>
                  <a:t>Days</a:t>
                </a:r>
                <a:endParaRPr lang="en-US" dirty="0"/>
              </a:p>
            </c:rich>
          </c:tx>
          <c:layout/>
        </c:title>
        <c:numFmt formatCode="General" sourceLinked="1"/>
        <c:tickLblPos val="nextTo"/>
        <c:crossAx val="157659904"/>
        <c:crosses val="autoZero"/>
        <c:crossBetween val="midCat"/>
      </c:valAx>
      <c:valAx>
        <c:axId val="157659904"/>
        <c:scaling>
          <c:orientation val="minMax"/>
        </c:scaling>
        <c:axPos val="l"/>
        <c:majorGridlines/>
        <c:title>
          <c:tx>
            <c:rich>
              <a:bodyPr rot="-5400000" vert="horz"/>
              <a:lstStyle/>
              <a:p>
                <a:pPr>
                  <a:defRPr/>
                </a:pPr>
                <a:r>
                  <a:rPr lang="en-US" dirty="0" smtClean="0"/>
                  <a:t>Concentration (</a:t>
                </a:r>
                <a:r>
                  <a:rPr lang="en-US" dirty="0" err="1" smtClean="0"/>
                  <a:t>ng</a:t>
                </a:r>
                <a:r>
                  <a:rPr lang="en-US" dirty="0" smtClean="0"/>
                  <a:t>/</a:t>
                </a:r>
                <a:r>
                  <a:rPr lang="en-US" dirty="0" err="1" smtClean="0"/>
                  <a:t>mL</a:t>
                </a:r>
                <a:r>
                  <a:rPr lang="en-US" dirty="0" smtClean="0"/>
                  <a:t>)</a:t>
                </a:r>
                <a:endParaRPr lang="en-US" dirty="0"/>
              </a:p>
            </c:rich>
          </c:tx>
          <c:layout/>
        </c:title>
        <c:numFmt formatCode="General" sourceLinked="1"/>
        <c:tickLblPos val="nextTo"/>
        <c:crossAx val="120470528"/>
        <c:crosses val="autoZero"/>
        <c:crossBetween val="midCat"/>
      </c:valAx>
    </c:plotArea>
    <c:legend>
      <c:legendPos val="r"/>
      <c:layout/>
    </c:legend>
    <c:plotVisOnly val="1"/>
  </c:chart>
  <c:txPr>
    <a:bodyPr/>
    <a:lstStyle/>
    <a:p>
      <a:pPr>
        <a:defRPr sz="1800"/>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pPr/>
              <a:t>6/1/2017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pPr/>
              <a:t>‹#›</a:t>
            </a:fld>
            <a:endParaRPr lang="en-US"/>
          </a:p>
        </p:txBody>
      </p:sp>
    </p:spTree>
    <p:extLst>
      <p:ext uri="{BB962C8B-B14F-4D97-AF65-F5344CB8AC3E}">
        <p14:creationId xmlns=""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pPr/>
              <a:t>6/1/2017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pPr/>
              <a:t>‹#›</a:t>
            </a:fld>
            <a:endParaRPr lang="en-US"/>
          </a:p>
        </p:txBody>
      </p:sp>
    </p:spTree>
    <p:extLst>
      <p:ext uri="{BB962C8B-B14F-4D97-AF65-F5344CB8AC3E}">
        <p14:creationId xmlns=""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1</a:t>
            </a:fld>
            <a:endParaRPr lang="en-US"/>
          </a:p>
        </p:txBody>
      </p:sp>
    </p:spTree>
    <p:extLst>
      <p:ext uri="{BB962C8B-B14F-4D97-AF65-F5344CB8AC3E}">
        <p14:creationId xmlns="" xmlns:p14="http://schemas.microsoft.com/office/powerpoint/2010/main" val="130493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Outcome is not normal. E.g. </a:t>
            </a:r>
            <a:r>
              <a:rPr lang="en-US" sz="1200" kern="1200" dirty="0" smtClean="0">
                <a:solidFill>
                  <a:schemeClr val="tx1"/>
                </a:solidFill>
                <a:latin typeface="+mn-lt"/>
                <a:ea typeface="+mn-ea"/>
                <a:cs typeface="+mn-cs"/>
              </a:rPr>
              <a:t>categorical, dichotomous, or nonnegative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outcome is ordinal (e.g. adherence level of subjects categorized by low, medium, high),</a:t>
            </a:r>
            <a:r>
              <a:rPr lang="en-US" sz="1200" kern="1200" baseline="0" dirty="0" smtClean="0">
                <a:solidFill>
                  <a:schemeClr val="tx1"/>
                </a:solidFill>
                <a:latin typeface="+mn-lt"/>
                <a:ea typeface="+mn-ea"/>
                <a:cs typeface="+mn-cs"/>
              </a:rPr>
              <a:t> may use cumulative logit transform. </a:t>
            </a:r>
            <a:r>
              <a:rPr lang="en-US" sz="1200" kern="1200" dirty="0" smtClean="0">
                <a:solidFill>
                  <a:schemeClr val="tx1"/>
                </a:solidFill>
                <a:latin typeface="+mn-lt"/>
                <a:ea typeface="+mn-ea"/>
                <a:cs typeface="+mn-cs"/>
              </a:rPr>
              <a:t>In this equation, r is the ordinal category of interest out of k total categories. Thus, you need k-1 cumulative logit models to sufficiently describe the sample. </a:t>
            </a:r>
            <a:r>
              <a:rPr lang="en-US" sz="1200" kern="1200" baseline="0" dirty="0" smtClean="0">
                <a:solidFill>
                  <a:schemeClr val="tx1"/>
                </a:solidFill>
                <a:latin typeface="+mn-lt"/>
                <a:ea typeface="+mn-ea"/>
                <a:cs typeface="+mn-cs"/>
              </a:rPr>
              <a:t>Even though, once the outcome is back-transformed to original scale, the relationship is not linear, Beta and b are linear with the transformation so it is considered a linear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If outcome is nonnegative with high variation (e.g. CD4 counts), a log link for a Poisson distribution may be used. mu</a:t>
            </a:r>
            <a:r>
              <a:rPr lang="en-US" sz="1200" kern="1200" dirty="0" smtClean="0">
                <a:solidFill>
                  <a:schemeClr val="tx1"/>
                </a:solidFill>
                <a:latin typeface="+mn-lt"/>
                <a:ea typeface="+mn-ea"/>
                <a:cs typeface="+mn-cs"/>
              </a:rPr>
              <a:t> is the vector of expected number of CD4 cells for an individual per unit of time; this expected number may change over time if time is included as a covariate. </a:t>
            </a:r>
            <a:r>
              <a:rPr lang="en-US" sz="1200" kern="1200" baseline="0" dirty="0" smtClean="0">
                <a:solidFill>
                  <a:schemeClr val="tx1"/>
                </a:solidFill>
                <a:latin typeface="+mn-lt"/>
                <a:ea typeface="+mn-ea"/>
                <a:cs typeface="+mn-cs"/>
              </a:rPr>
              <a:t>Similarly, Beta and b are still linearly related to the transformed outcome.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talked about the solved equation a moment ago, but there is another layer of complexity. Each parameter can have covariates and random effects associated with it.</a:t>
            </a:r>
          </a:p>
          <a:p>
            <a:endParaRPr lang="en-US" dirty="0" smtClean="0"/>
          </a:p>
          <a:p>
            <a:r>
              <a:rPr lang="en-US" dirty="0" smtClean="0"/>
              <a:t>Random effects also allow the effect for an individual to be influenced by the mean effect if the individual</a:t>
            </a:r>
            <a:r>
              <a:rPr lang="en-US" baseline="0" dirty="0" smtClean="0"/>
              <a:t> has few observations. Random effects may also be chosen if there is a high degree of variability between subjects.</a:t>
            </a:r>
          </a:p>
          <a:p>
            <a:endParaRPr lang="en-US" dirty="0" smtClean="0"/>
          </a:p>
          <a:p>
            <a:r>
              <a:rPr lang="en-US" dirty="0" smtClean="0"/>
              <a:t>Partially pool =</a:t>
            </a:r>
            <a:r>
              <a:rPr lang="en-US" baseline="0" dirty="0" smtClean="0"/>
              <a:t> combine</a:t>
            </a:r>
            <a:endParaRPr lang="en-US" dirty="0" smtClean="0"/>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Note:  Look at 2 real models and make sure bigger model has smaller</a:t>
            </a:r>
            <a:r>
              <a:rPr lang="en-US" sz="1200" kern="1200" baseline="0" dirty="0" smtClean="0">
                <a:solidFill>
                  <a:schemeClr val="tx1"/>
                </a:solidFill>
                <a:latin typeface="+mn-lt"/>
                <a:ea typeface="+mn-ea"/>
                <a:cs typeface="+mn-cs"/>
              </a:rPr>
              <a:t> OFV.</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Due to the complexity of nonlinear mixed models and corresponding difficulties with convergence, it is generally recommended to begin model selection with a simple base model, which usually does not have any covariates.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may begin with random effects on</a:t>
            </a:r>
            <a:r>
              <a:rPr lang="en-US" sz="1200" kern="1200" baseline="0" dirty="0" smtClean="0">
                <a:solidFill>
                  <a:schemeClr val="tx1"/>
                </a:solidFill>
                <a:latin typeface="+mn-lt"/>
                <a:ea typeface="+mn-ea"/>
                <a:cs typeface="+mn-cs"/>
              </a:rPr>
              <a:t> all PK parameters and narrow down by removing the random effect with the smallest variance.</a:t>
            </a: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Since 50 is larger than 5.992, the OFV difference is considered significant, and Model A should be chosen because the two missing parameters in Model B significantly decrease model fit.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there is no significant difference between models, the simpler model is recommended for ease of convergence in later steps. </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primary explanatory variable (e.g. treatment)</a:t>
            </a:r>
          </a:p>
          <a:p>
            <a:r>
              <a:rPr lang="en-US" sz="1200" kern="1200" dirty="0" smtClean="0">
                <a:solidFill>
                  <a:schemeClr val="tx1"/>
                </a:solidFill>
                <a:latin typeface="+mn-lt"/>
                <a:ea typeface="+mn-ea"/>
                <a:cs typeface="+mn-cs"/>
              </a:rPr>
              <a:t>because there is a biological rationale for inclusion (e.g. it is known that kidney function has an effect on clearance rate)</a:t>
            </a:r>
          </a:p>
          <a:p>
            <a:r>
              <a:rPr lang="en-US" sz="1200" kern="1200" dirty="0" smtClean="0">
                <a:solidFill>
                  <a:schemeClr val="tx1"/>
                </a:solidFill>
                <a:latin typeface="+mn-lt"/>
                <a:ea typeface="+mn-ea"/>
                <a:cs typeface="+mn-cs"/>
              </a:rPr>
              <a:t>or to assess a group effect (e.g. to determine whether volume varies significantly between males and females)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omega is the variance of the random effect of the parameter on which the covariate is placed</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model fit should not</a:t>
            </a:r>
            <a:r>
              <a:rPr lang="en-US" baseline="0" dirty="0" smtClean="0"/>
              <a:t> change for a proportional </a:t>
            </a:r>
            <a:r>
              <a:rPr lang="en-US" baseline="0" dirty="0" err="1" smtClean="0"/>
              <a:t>vs</a:t>
            </a:r>
            <a:r>
              <a:rPr lang="en-US" baseline="0" dirty="0" smtClean="0"/>
              <a:t> additive shift; only the interpretation.</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File path to data file must not contain spaces (including the name of the</a:t>
            </a:r>
            <a:r>
              <a:rPr lang="en-US" baseline="0" dirty="0" smtClean="0"/>
              <a:t> data file itself)</a:t>
            </a:r>
            <a:endParaRPr lang="en-US" dirty="0" smtClean="0"/>
          </a:p>
        </p:txBody>
      </p:sp>
      <p:sp>
        <p:nvSpPr>
          <p:cNvPr id="4" name="Slide Number Placeholder 3"/>
          <p:cNvSpPr>
            <a:spLocks noGrp="1"/>
          </p:cNvSpPr>
          <p:nvPr>
            <p:ph type="sldNum" sz="quarter" idx="10"/>
          </p:nvPr>
        </p:nvSpPr>
        <p:spPr/>
        <p:txBody>
          <a:bodyPr/>
          <a:lstStyle/>
          <a:p>
            <a:fld id="{82869989-EB00-4EE7-BCB5-25BDC5BB29F8}"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2869989-EB00-4EE7-BCB5-25BDC5BB29F8}"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Wizards create the skeleton of a control stream through a check-box interface, and</a:t>
            </a:r>
            <a:r>
              <a:rPr lang="en-US" baseline="0" dirty="0" smtClean="0"/>
              <a:t> then the control stream can be fine-tuned after creation.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If a control stream is created is “Saved As” under a new name instead of “Copied”, the project may need to be re-selected under the Projects / Data tab in order to refresh the Control Streams Available list. </a:t>
            </a:r>
            <a:endParaRPr lang="en-US" dirty="0" smtClean="0"/>
          </a:p>
        </p:txBody>
      </p:sp>
      <p:sp>
        <p:nvSpPr>
          <p:cNvPr id="4" name="Slide Number Placeholder 3"/>
          <p:cNvSpPr>
            <a:spLocks noGrp="1"/>
          </p:cNvSpPr>
          <p:nvPr>
            <p:ph type="sldNum" sz="quarter" idx="10"/>
          </p:nvPr>
        </p:nvSpPr>
        <p:spPr/>
        <p:txBody>
          <a:bodyPr/>
          <a:lstStyle/>
          <a:p>
            <a:fld id="{82869989-EB00-4EE7-BCB5-25BDC5BB29F8}" type="slidenum">
              <a:rPr lang="en-US" smtClean="0"/>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Fixed effects = Theta</a:t>
            </a:r>
          </a:p>
          <a:p>
            <a:r>
              <a:rPr lang="en-US" dirty="0" smtClean="0"/>
              <a:t>Random effects = Eta</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history</a:t>
            </a:r>
            <a:r>
              <a:rPr lang="en-US" baseline="0" dirty="0" smtClean="0"/>
              <a:t> of Pharmacokinetic models begins with a problem. In the late ‘60s and early ‘70s, Lewis </a:t>
            </a:r>
            <a:r>
              <a:rPr lang="en-US" baseline="0" dirty="0" err="1" smtClean="0"/>
              <a:t>Sheiner</a:t>
            </a:r>
            <a:r>
              <a:rPr lang="en-US" baseline="0" dirty="0" smtClean="0"/>
              <a:t> needed to analyze </a:t>
            </a:r>
            <a:r>
              <a:rPr lang="en-US" baseline="0" dirty="0" err="1" smtClean="0"/>
              <a:t>warfarin</a:t>
            </a:r>
            <a:r>
              <a:rPr lang="en-US" baseline="0" dirty="0" smtClean="0"/>
              <a:t> and dioxin therapies while developing individual dosing recommendations.</a:t>
            </a:r>
          </a:p>
          <a:p>
            <a:endParaRPr lang="en-US" baseline="0" dirty="0" smtClean="0"/>
          </a:p>
          <a:p>
            <a:r>
              <a:rPr lang="en-US" dirty="0" smtClean="0"/>
              <a:t>He and Stuart Beal proposed using NLME for pharmacokinetic analysis, specifically for use in simulations, in 1972,</a:t>
            </a:r>
            <a:r>
              <a:rPr lang="en-US" baseline="0" dirty="0" smtClean="0"/>
              <a:t> but it wasn’t until 1977 that they were able to conduct and report a study specifically designed to utilize NLME.</a:t>
            </a:r>
          </a:p>
          <a:p>
            <a:endParaRPr lang="en-US" baseline="0" dirty="0" smtClean="0"/>
          </a:p>
          <a:p>
            <a:r>
              <a:rPr lang="en-US" baseline="0" dirty="0" smtClean="0"/>
              <a:t>However, there were some issues with acceptance of NLME in the statistical community. NONMEM was initially designed only for the 1977 dataset, and even though it was more adaptable when it was released commercially, the estimates it returned were </a:t>
            </a:r>
            <a:r>
              <a:rPr lang="en-US" b="1" baseline="0" dirty="0" smtClean="0"/>
              <a:t>biased</a:t>
            </a:r>
            <a:r>
              <a:rPr lang="en-US" baseline="0" dirty="0" smtClean="0"/>
              <a:t> in certain situations. In addition, the term </a:t>
            </a:r>
            <a:r>
              <a:rPr lang="en-US" baseline="0" dirty="0" err="1" smtClean="0"/>
              <a:t>Sheiner</a:t>
            </a:r>
            <a:r>
              <a:rPr lang="en-US" baseline="0" dirty="0" smtClean="0"/>
              <a:t> and Beal c</a:t>
            </a:r>
            <a:r>
              <a:rPr lang="en-US" dirty="0" smtClean="0"/>
              <a:t>oined and used in a paper in 1981, “Population Pharmacokinetics”,</a:t>
            </a:r>
            <a:r>
              <a:rPr lang="en-US" baseline="0" dirty="0" smtClean="0"/>
              <a:t> led some statisticians to believe that individual data variation was not taken into account, and that applications outside of pharmacokinetics were limited. </a:t>
            </a:r>
          </a:p>
          <a:p>
            <a:endParaRPr lang="en-US" baseline="0" dirty="0" smtClean="0"/>
          </a:p>
          <a:p>
            <a:r>
              <a:rPr lang="en-US" baseline="0" dirty="0" smtClean="0"/>
              <a:t>Some </a:t>
            </a:r>
            <a:r>
              <a:rPr lang="en-US" baseline="0" dirty="0" err="1" smtClean="0"/>
              <a:t>pharmacokineticists</a:t>
            </a:r>
            <a:r>
              <a:rPr lang="en-US" baseline="0" dirty="0" smtClean="0"/>
              <a:t>, on the other hand, were skeptical that population characteristics could be estimated from a </a:t>
            </a:r>
            <a:r>
              <a:rPr lang="en-US" b="1" baseline="0" dirty="0" smtClean="0"/>
              <a:t>sparse dataset </a:t>
            </a:r>
            <a:r>
              <a:rPr lang="en-US" baseline="0" dirty="0" smtClean="0"/>
              <a:t>(with only 2 or 3 observations per individual). NLME had the reputation of being a way to try to rescue poorly gathered data, and it was only after multiple studies designed to use NLME were published that the method gained wider acceptance.</a:t>
            </a:r>
          </a:p>
          <a:p>
            <a:endParaRPr lang="en-US" baseline="0" dirty="0" smtClean="0"/>
          </a:p>
          <a:p>
            <a:r>
              <a:rPr lang="en-US" baseline="0" dirty="0" err="1" smtClean="0"/>
              <a:t>Davidian</a:t>
            </a:r>
            <a:r>
              <a:rPr lang="en-US" baseline="0" dirty="0" smtClean="0"/>
              <a:t> and </a:t>
            </a:r>
            <a:r>
              <a:rPr lang="en-US" baseline="0" dirty="0" err="1" smtClean="0"/>
              <a:t>Giltinan</a:t>
            </a:r>
            <a:r>
              <a:rPr lang="en-US" baseline="0" dirty="0" smtClean="0"/>
              <a:t> published a review of NONMEM literature and </a:t>
            </a:r>
            <a:r>
              <a:rPr lang="en-US" b="1" baseline="0" dirty="0" smtClean="0"/>
              <a:t>explained</a:t>
            </a:r>
            <a:r>
              <a:rPr lang="en-US" baseline="0" dirty="0" smtClean="0"/>
              <a:t> some of the statistical methodology behind the estimation methods.</a:t>
            </a:r>
          </a:p>
          <a:p>
            <a:endParaRPr lang="en-US" baseline="0" dirty="0" smtClean="0"/>
          </a:p>
          <a:p>
            <a:r>
              <a:rPr lang="en-US" dirty="0" smtClean="0"/>
              <a:t>Now: Info from JSTOR</a:t>
            </a:r>
            <a:r>
              <a:rPr lang="en-US" baseline="0" dirty="0" smtClean="0"/>
              <a:t> search for “NONMEM” and “nonlinear mixed model” with content type: “Journals” searched on www.jstor.org on 10/9/2016.</a:t>
            </a:r>
          </a:p>
          <a:p>
            <a:endParaRPr lang="en-US" baseline="0" dirty="0" smtClean="0"/>
          </a:p>
          <a:p>
            <a:r>
              <a:rPr lang="en-US" baseline="0" dirty="0" smtClean="0"/>
              <a:t>All info from </a:t>
            </a:r>
            <a:r>
              <a:rPr lang="en-US" baseline="0" dirty="0" err="1" smtClean="0"/>
              <a:t>Goonaseeland</a:t>
            </a:r>
            <a:r>
              <a:rPr lang="en-US" baseline="0" dirty="0" smtClean="0"/>
              <a:t> </a:t>
            </a:r>
            <a:r>
              <a:rPr lang="en-US" baseline="0" dirty="0" err="1" smtClean="0"/>
              <a:t>Mentre</a:t>
            </a:r>
            <a:r>
              <a:rPr lang="en-US" baseline="0" dirty="0" smtClean="0"/>
              <a:t> </a:t>
            </a:r>
            <a:r>
              <a:rPr lang="en-US" baseline="0" dirty="0" err="1" smtClean="0"/>
              <a:t>Steimer</a:t>
            </a:r>
            <a:r>
              <a:rPr lang="en-US" baseline="0" dirty="0" smtClean="0"/>
              <a:t>, except for “NONMEM released in 1980”, which is from the ICON website.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2</a:t>
            </a:fld>
            <a:endParaRPr lang="en-US"/>
          </a:p>
        </p:txBody>
      </p:sp>
    </p:spTree>
    <p:extLst>
      <p:ext uri="{BB962C8B-B14F-4D97-AF65-F5344CB8AC3E}">
        <p14:creationId xmlns="" xmlns:p14="http://schemas.microsoft.com/office/powerpoint/2010/main" val="1980303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indicates</a:t>
            </a:r>
            <a:r>
              <a:rPr lang="en-US" baseline="0" dirty="0" smtClean="0"/>
              <a:t> an exponentiation</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32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33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34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Random effects are estimated to be zero.</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38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39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widely used in</a:t>
            </a:r>
            <a:r>
              <a:rPr lang="en-US" baseline="0" dirty="0" smtClean="0"/>
              <a:t> the literature, although at this point we are not sure why. It may be that it was a method proposed by </a:t>
            </a:r>
            <a:r>
              <a:rPr lang="en-US" baseline="0" dirty="0" err="1" smtClean="0"/>
              <a:t>Sheiner</a:t>
            </a:r>
            <a:r>
              <a:rPr lang="en-US" baseline="0" dirty="0" smtClean="0"/>
              <a:t> and Beal that never became popular.</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40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41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Continuous outcome (drug concentration) measured over time</a:t>
            </a:r>
          </a:p>
          <a:p>
            <a:r>
              <a:rPr lang="en-US" dirty="0" smtClean="0"/>
              <a:t>Nonlinear in the covariates</a:t>
            </a:r>
          </a:p>
          <a:p>
            <a:r>
              <a:rPr lang="en-US" dirty="0" smtClean="0"/>
              <a:t>Focusing on one and two compartment models</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42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Previous publication: </a:t>
            </a:r>
            <a:r>
              <a:rPr lang="en-US" sz="1200" kern="1200" dirty="0" smtClean="0">
                <a:solidFill>
                  <a:schemeClr val="tx1"/>
                </a:solidFill>
                <a:latin typeface="+mn-lt"/>
                <a:ea typeface="+mn-ea"/>
                <a:cs typeface="+mn-cs"/>
              </a:rPr>
              <a:t>Arab-</a:t>
            </a:r>
            <a:r>
              <a:rPr lang="en-US" sz="1200" kern="1200" dirty="0" err="1" smtClean="0">
                <a:solidFill>
                  <a:schemeClr val="tx1"/>
                </a:solidFill>
                <a:latin typeface="+mn-lt"/>
                <a:ea typeface="+mn-ea"/>
                <a:cs typeface="+mn-cs"/>
              </a:rPr>
              <a:t>Alameddine</a:t>
            </a:r>
            <a:r>
              <a:rPr lang="en-US" sz="1200" kern="1200" dirty="0" smtClean="0">
                <a:solidFill>
                  <a:schemeClr val="tx1"/>
                </a:solidFill>
                <a:latin typeface="+mn-lt"/>
                <a:ea typeface="+mn-ea"/>
                <a:cs typeface="+mn-cs"/>
              </a:rPr>
              <a:t>, et al (2012)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Models</a:t>
            </a:r>
            <a:r>
              <a:rPr lang="en-US" sz="1200" kern="1200" baseline="0" dirty="0" smtClean="0">
                <a:solidFill>
                  <a:schemeClr val="tx1"/>
                </a:solidFill>
                <a:latin typeface="+mn-lt"/>
                <a:ea typeface="+mn-ea"/>
                <a:cs typeface="+mn-cs"/>
              </a:rPr>
              <a:t> were built </a:t>
            </a:r>
            <a:r>
              <a:rPr lang="en-US" sz="1200" kern="1200" dirty="0" smtClean="0">
                <a:solidFill>
                  <a:schemeClr val="tx1"/>
                </a:solidFill>
                <a:latin typeface="+mn-lt"/>
                <a:ea typeface="+mn-ea"/>
                <a:cs typeface="+mn-cs"/>
              </a:rPr>
              <a:t>with random effects on all parameters (or as many parameters as possible, if a full model would not converge), then the random effect with the smallest random</a:t>
            </a:r>
            <a:r>
              <a:rPr lang="en-US" sz="1200" kern="1200" baseline="0" dirty="0" smtClean="0">
                <a:solidFill>
                  <a:schemeClr val="tx1"/>
                </a:solidFill>
                <a:latin typeface="+mn-lt"/>
                <a:ea typeface="+mn-ea"/>
                <a:cs typeface="+mn-cs"/>
              </a:rPr>
              <a:t> effect variance </a:t>
            </a:r>
            <a:r>
              <a:rPr lang="en-US" sz="1200" kern="1200" dirty="0" smtClean="0">
                <a:solidFill>
                  <a:schemeClr val="tx1"/>
                </a:solidFill>
                <a:latin typeface="+mn-lt"/>
                <a:ea typeface="+mn-ea"/>
                <a:cs typeface="+mn-cs"/>
              </a:rPr>
              <a:t>estimate was removed, and OFV was compared</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43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 from: http://www.icr-global.org/EasysiteWeb/getresource.axd?AssetID=1488 and http://www.ashp.org/doclibrary/bookstore/p2418-chapter1.aspx</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Continuous outcome (drug concentration) measured over time</a:t>
            </a:r>
          </a:p>
          <a:p>
            <a:r>
              <a:rPr lang="en-US" dirty="0" smtClean="0"/>
              <a:t>Nonlinear in the covariates</a:t>
            </a:r>
          </a:p>
          <a:p>
            <a:r>
              <a:rPr lang="en-US" dirty="0" smtClean="0"/>
              <a:t>Focusing on one and two compartment models</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When the perfusion rates are slow enough that the central compartment contains a clinically significant concentration of the drug, a two compartment model may be desired.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Central compartment may include the blood, kidneys, and liver.</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a1 is the amount at the absorption site at a given time, a1 at time 0 is dose, and a2 is the amount in the peripheral compartment at a given time. Ka is the absorption rate constant, V is the body volume, and </a:t>
            </a:r>
            <a:r>
              <a:rPr lang="en-US" sz="1200" kern="1200" dirty="0" err="1" smtClean="0">
                <a:solidFill>
                  <a:schemeClr val="tx1"/>
                </a:solidFill>
                <a:latin typeface="+mn-lt"/>
                <a:ea typeface="+mn-ea"/>
                <a:cs typeface="+mn-cs"/>
              </a:rPr>
              <a:t>Cl</a:t>
            </a:r>
            <a:r>
              <a:rPr lang="en-US" sz="1200" kern="1200" dirty="0" smtClean="0">
                <a:solidFill>
                  <a:schemeClr val="tx1"/>
                </a:solidFill>
                <a:latin typeface="+mn-lt"/>
                <a:ea typeface="+mn-ea"/>
                <a:cs typeface="+mn-cs"/>
              </a:rPr>
              <a:t> is the rate of drug clearance from the body. The instantaneous change in drug concentration is given by da1/</a:t>
            </a:r>
            <a:r>
              <a:rPr lang="en-US" sz="1200" kern="1200" dirty="0" err="1" smtClean="0">
                <a:solidFill>
                  <a:schemeClr val="tx1"/>
                </a:solidFill>
                <a:latin typeface="+mn-lt"/>
                <a:ea typeface="+mn-ea"/>
                <a:cs typeface="+mn-cs"/>
              </a:rPr>
              <a:t>dt</a:t>
            </a:r>
            <a:r>
              <a:rPr lang="en-US" sz="1200" kern="1200" dirty="0" smtClean="0">
                <a:solidFill>
                  <a:schemeClr val="tx1"/>
                </a:solidFill>
                <a:latin typeface="+mn-lt"/>
                <a:ea typeface="+mn-ea"/>
                <a:cs typeface="+mn-cs"/>
              </a:rPr>
              <a:t> and da2/</a:t>
            </a:r>
            <a:r>
              <a:rPr lang="en-US" sz="1200" kern="1200" dirty="0" err="1" smtClean="0">
                <a:solidFill>
                  <a:schemeClr val="tx1"/>
                </a:solidFill>
                <a:latin typeface="+mn-lt"/>
                <a:ea typeface="+mn-ea"/>
                <a:cs typeface="+mn-cs"/>
              </a:rPr>
              <a:t>dt</a:t>
            </a:r>
            <a:r>
              <a:rPr lang="en-US" sz="1200" kern="1200" dirty="0" smtClean="0">
                <a:solidFill>
                  <a:schemeClr val="tx1"/>
                </a:solidFill>
                <a:latin typeface="+mn-lt"/>
                <a:ea typeface="+mn-ea"/>
                <a:cs typeface="+mn-cs"/>
              </a:rPr>
              <a:t> for the absorption site and the peripheral compartment, respectively. </a:t>
            </a:r>
          </a:p>
          <a:p>
            <a:r>
              <a:rPr lang="en-US" sz="1200" b="1" kern="1200" dirty="0" smtClean="0">
                <a:solidFill>
                  <a:schemeClr val="tx1"/>
                </a:solidFill>
                <a:latin typeface="+mn-lt"/>
                <a:ea typeface="+mn-ea"/>
                <a:cs typeface="+mn-cs"/>
              </a:rPr>
              <a:t>Talk about what is known and what needs to be estimated</a:t>
            </a:r>
            <a:endParaRPr lang="en-US" b="1"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When the perfusion rates are slow enough that the central compartment contains a clinically significant concentration of the drug, a two compartment model may be desired.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Note Cl/V (compartments)</a:t>
            </a:r>
            <a:r>
              <a:rPr lang="en-US" sz="1200" kern="1200" baseline="0" dirty="0" smtClean="0">
                <a:solidFill>
                  <a:schemeClr val="tx1"/>
                </a:solidFill>
                <a:latin typeface="+mn-lt"/>
                <a:ea typeface="+mn-ea"/>
                <a:cs typeface="+mn-cs"/>
              </a:rPr>
              <a:t> change to Cl/</a:t>
            </a:r>
            <a:r>
              <a:rPr lang="en-US" sz="1200" kern="1200" baseline="0" dirty="0" err="1" smtClean="0">
                <a:solidFill>
                  <a:schemeClr val="tx1"/>
                </a:solidFill>
                <a:latin typeface="+mn-lt"/>
                <a:ea typeface="+mn-ea"/>
                <a:cs typeface="+mn-cs"/>
              </a:rPr>
              <a:t>Vc</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Xi is based on a combination of </a:t>
            </a:r>
            <a:r>
              <a:rPr lang="en-US" dirty="0" err="1" smtClean="0"/>
              <a:t>ui</a:t>
            </a:r>
            <a:r>
              <a:rPr lang="en-US" dirty="0" smtClean="0"/>
              <a:t> and </a:t>
            </a:r>
            <a:r>
              <a:rPr lang="en-US" dirty="0" err="1" smtClean="0"/>
              <a:t>ai</a:t>
            </a:r>
            <a:r>
              <a:rPr lang="en-US" dirty="0" smtClean="0"/>
              <a:t>. </a:t>
            </a:r>
            <a:r>
              <a:rPr lang="en-US" dirty="0" err="1" smtClean="0"/>
              <a:t>Zi</a:t>
            </a:r>
            <a:r>
              <a:rPr lang="en-US" dirty="0" smtClean="0"/>
              <a:t> is based on </a:t>
            </a:r>
            <a:r>
              <a:rPr lang="en-US" dirty="0" err="1" smtClean="0"/>
              <a:t>ai</a:t>
            </a:r>
            <a:r>
              <a:rPr lang="en-US" dirty="0" smtClean="0"/>
              <a:t> and commonly</a:t>
            </a:r>
            <a:r>
              <a:rPr lang="en-US" baseline="0" dirty="0" smtClean="0"/>
              <a:t> allows for a random intercept and slope for each subject but does not necessarily have to include all the covariates from </a:t>
            </a:r>
            <a:r>
              <a:rPr lang="en-US" baseline="0" dirty="0" err="1" smtClean="0"/>
              <a:t>ai</a:t>
            </a:r>
            <a:r>
              <a:rPr lang="en-US" baseline="0" dirty="0" smtClean="0"/>
              <a:t>. In simple models, </a:t>
            </a:r>
            <a:r>
              <a:rPr lang="en-US" baseline="0" dirty="0" err="1" smtClean="0"/>
              <a:t>Zi</a:t>
            </a:r>
            <a:r>
              <a:rPr lang="en-US" baseline="0" dirty="0" smtClean="0"/>
              <a:t> may simply include a random intercept</a:t>
            </a:r>
          </a:p>
          <a:p>
            <a:endParaRPr lang="en-US" baseline="0" dirty="0" smtClean="0"/>
          </a:p>
          <a:p>
            <a:r>
              <a:rPr lang="en-US" sz="1200" kern="1200" dirty="0" smtClean="0">
                <a:solidFill>
                  <a:schemeClr val="tx1"/>
                </a:solidFill>
                <a:latin typeface="+mn-lt"/>
                <a:ea typeface="+mn-ea"/>
                <a:cs typeface="+mn-cs"/>
              </a:rPr>
              <a:t>When the error term and random effects are included, the equation precisely describes the responses for each individual. </a:t>
            </a:r>
          </a:p>
          <a:p>
            <a:r>
              <a:rPr lang="en-US" sz="1200" kern="1200" dirty="0" smtClean="0">
                <a:solidFill>
                  <a:schemeClr val="tx1"/>
                </a:solidFill>
                <a:latin typeface="+mn-lt"/>
                <a:ea typeface="+mn-ea"/>
                <a:cs typeface="+mn-cs"/>
              </a:rPr>
              <a:t>When the error term is omitted, the predicted response of subject  is described</a:t>
            </a:r>
          </a:p>
          <a:p>
            <a:r>
              <a:rPr lang="en-US" sz="1200" kern="1200" dirty="0" smtClean="0">
                <a:solidFill>
                  <a:schemeClr val="tx1"/>
                </a:solidFill>
                <a:latin typeface="+mn-lt"/>
                <a:ea typeface="+mn-ea"/>
                <a:cs typeface="+mn-cs"/>
              </a:rPr>
              <a:t>When the random effects are also excluded, the predicted mean response of the sample given a set of fixed effects values is represented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Thus, in a linear model the average of all modeled individual curves is the predicted population curve for a given set of fixed effects values. Note that in nonlinear models, discussed later, this is not the case </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the between-subject variability</a:t>
            </a:r>
            <a:r>
              <a:rPr lang="en-US" baseline="0" dirty="0" smtClean="0"/>
              <a:t> is large, a random effect may be useful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between-subject variability is relatively small, random effect may be assumed to be zero and dropped for simplicity, although models with and without</a:t>
            </a:r>
            <a:r>
              <a:rPr lang="en-US" baseline="0" dirty="0" smtClean="0"/>
              <a:t> the random effect should be compared to check that there is no significant difference in fit.</a:t>
            </a:r>
            <a:endParaRPr lang="en-US" dirty="0" smtClean="0"/>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988627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pPr/>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24771542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pPr/>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25246350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pPr/>
              <a:t>6/1/2017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31124441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pPr/>
              <a:t>6/1/2017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40445679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pPr/>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33979065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pPr/>
              <a:t>6/1/2017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32389767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pPr/>
              <a:t>6/1/2017</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21468172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5BAF629-ECA2-4CF3-B790-9D9BDED98269}" type="datetime1">
              <a:rPr lang="en-US" smtClean="0"/>
              <a:pPr/>
              <a:t>6/1/2017</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16673741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6203180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pPr/>
              <a:t>6/1/2017</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51.pn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54.png"/><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54.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54.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54.png"/><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12"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7.png"/><Relationship Id="rId5" Type="http://schemas.openxmlformats.org/officeDocument/2006/relationships/image" Target="../media/image10.png"/><Relationship Id="rId10"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Non-linear Mixed Models in PK: </a:t>
            </a:r>
            <a:br>
              <a:rPr lang="en-US" dirty="0" smtClean="0"/>
            </a:br>
            <a:r>
              <a:rPr lang="en-US" dirty="0" smtClean="0"/>
              <a:t>A NONMEM Tutorial </a:t>
            </a:r>
            <a:endParaRPr lang="en-US" dirty="0"/>
          </a:p>
        </p:txBody>
      </p:sp>
      <p:sp>
        <p:nvSpPr>
          <p:cNvPr id="3" name="Subtitle 2"/>
          <p:cNvSpPr>
            <a:spLocks noGrp="1"/>
          </p:cNvSpPr>
          <p:nvPr>
            <p:ph type="subTitle" idx="1"/>
          </p:nvPr>
        </p:nvSpPr>
        <p:spPr>
          <a:xfrm>
            <a:off x="1302707" y="5432564"/>
            <a:ext cx="9582922" cy="1055918"/>
          </a:xfrm>
        </p:spPr>
        <p:txBody>
          <a:bodyPr>
            <a:normAutofit/>
          </a:bodyPr>
          <a:lstStyle/>
          <a:p>
            <a:r>
              <a:rPr lang="en-US" dirty="0" smtClean="0"/>
              <a:t>Carolyn Clayton</a:t>
            </a:r>
          </a:p>
          <a:p>
            <a:r>
              <a:rPr lang="en-US" dirty="0" smtClean="0"/>
              <a:t>Committee Members: Samantha MaWhinney, Laura Saba, Jennifer Kiser</a:t>
            </a:r>
            <a:endParaRPr lang="en-US" dirty="0"/>
          </a:p>
        </p:txBody>
      </p:sp>
    </p:spTree>
    <p:extLst>
      <p:ext uri="{BB962C8B-B14F-4D97-AF65-F5344CB8AC3E}">
        <p14:creationId xmlns="" xmlns:p14="http://schemas.microsoft.com/office/powerpoint/2010/main" val="1069049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Linear Mixed Models: Fixed and Random Effects</a:t>
            </a:r>
            <a:endParaRPr lang="en-US" dirty="0"/>
          </a:p>
        </p:txBody>
      </p:sp>
      <p:sp>
        <p:nvSpPr>
          <p:cNvPr id="8" name="Text Placeholder 7"/>
          <p:cNvSpPr>
            <a:spLocks noGrp="1"/>
          </p:cNvSpPr>
          <p:nvPr>
            <p:ph type="body" idx="1"/>
          </p:nvPr>
        </p:nvSpPr>
        <p:spPr/>
        <p:txBody>
          <a:bodyPr/>
          <a:lstStyle/>
          <a:p>
            <a:r>
              <a:rPr lang="en-US" dirty="0" smtClean="0"/>
              <a:t>Fixed Effect</a:t>
            </a:r>
            <a:endParaRPr lang="en-US" dirty="0"/>
          </a:p>
        </p:txBody>
      </p:sp>
      <p:sp>
        <p:nvSpPr>
          <p:cNvPr id="9" name="Content Placeholder 8"/>
          <p:cNvSpPr>
            <a:spLocks noGrp="1"/>
          </p:cNvSpPr>
          <p:nvPr>
            <p:ph sz="half" idx="2"/>
          </p:nvPr>
        </p:nvSpPr>
        <p:spPr/>
        <p:txBody>
          <a:bodyPr/>
          <a:lstStyle/>
          <a:p>
            <a:r>
              <a:rPr lang="en-US" dirty="0" smtClean="0"/>
              <a:t>Does not vary between subject</a:t>
            </a:r>
          </a:p>
          <a:p>
            <a:r>
              <a:rPr lang="en-US" dirty="0" smtClean="0"/>
              <a:t>Include:</a:t>
            </a:r>
          </a:p>
          <a:p>
            <a:pPr lvl="1"/>
            <a:r>
              <a:rPr lang="en-US" dirty="0" smtClean="0"/>
              <a:t>Primary explanatory variable</a:t>
            </a:r>
          </a:p>
          <a:p>
            <a:pPr lvl="1"/>
            <a:r>
              <a:rPr lang="en-US" dirty="0" smtClean="0"/>
              <a:t>PK Parameters</a:t>
            </a:r>
          </a:p>
          <a:p>
            <a:pPr lvl="1"/>
            <a:r>
              <a:rPr lang="en-US" dirty="0" smtClean="0"/>
              <a:t>Other covariates</a:t>
            </a:r>
            <a:endParaRPr lang="en-US" dirty="0"/>
          </a:p>
        </p:txBody>
      </p:sp>
      <p:sp>
        <p:nvSpPr>
          <p:cNvPr id="10" name="Text Placeholder 9"/>
          <p:cNvSpPr>
            <a:spLocks noGrp="1"/>
          </p:cNvSpPr>
          <p:nvPr>
            <p:ph type="body" sz="quarter" idx="3"/>
          </p:nvPr>
        </p:nvSpPr>
        <p:spPr/>
        <p:txBody>
          <a:bodyPr/>
          <a:lstStyle/>
          <a:p>
            <a:r>
              <a:rPr lang="en-US" dirty="0" smtClean="0"/>
              <a:t>Random Effect</a:t>
            </a:r>
            <a:endParaRPr lang="en-US" dirty="0"/>
          </a:p>
        </p:txBody>
      </p:sp>
      <p:sp>
        <p:nvSpPr>
          <p:cNvPr id="11" name="Content Placeholder 10"/>
          <p:cNvSpPr>
            <a:spLocks noGrp="1"/>
          </p:cNvSpPr>
          <p:nvPr>
            <p:ph sz="quarter" idx="4"/>
          </p:nvPr>
        </p:nvSpPr>
        <p:spPr>
          <a:xfrm>
            <a:off x="6324600" y="2503712"/>
            <a:ext cx="4572000" cy="3945949"/>
          </a:xfrm>
        </p:spPr>
        <p:txBody>
          <a:bodyPr>
            <a:normAutofit/>
          </a:bodyPr>
          <a:lstStyle/>
          <a:p>
            <a:r>
              <a:rPr lang="en-US" dirty="0" smtClean="0"/>
              <a:t>Varies between subject</a:t>
            </a:r>
          </a:p>
          <a:p>
            <a:r>
              <a:rPr lang="en-US" dirty="0" smtClean="0"/>
              <a:t>Allows correlation between observations and partial pooling</a:t>
            </a:r>
          </a:p>
          <a:p>
            <a:r>
              <a:rPr lang="en-US" dirty="0" smtClean="0"/>
              <a:t>Captures between-subject variability</a:t>
            </a:r>
          </a:p>
          <a:p>
            <a:r>
              <a:rPr lang="en-US" dirty="0" smtClean="0"/>
              <a:t>May be dropped for simplicity</a:t>
            </a:r>
          </a:p>
          <a:p>
            <a:r>
              <a:rPr lang="en-US" dirty="0" smtClean="0"/>
              <a:t>Include:</a:t>
            </a:r>
          </a:p>
          <a:p>
            <a:pPr lvl="1"/>
            <a:r>
              <a:rPr lang="en-US" dirty="0" smtClean="0"/>
              <a:t>PK Parameters</a:t>
            </a:r>
          </a:p>
          <a:p>
            <a:pPr lvl="1"/>
            <a:r>
              <a:rPr lang="en-US" dirty="0" smtClean="0"/>
              <a:t>Covariates</a:t>
            </a:r>
          </a:p>
          <a:p>
            <a:endParaRPr lang="en-US" dirty="0"/>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Mixed Models: Link Functions</a:t>
            </a:r>
            <a:endParaRPr lang="en-US" dirty="0"/>
          </a:p>
        </p:txBody>
      </p:sp>
      <p:sp>
        <p:nvSpPr>
          <p:cNvPr id="7" name="Content Placeholder 6"/>
          <p:cNvSpPr>
            <a:spLocks noGrp="1"/>
          </p:cNvSpPr>
          <p:nvPr>
            <p:ph sz="half" idx="1"/>
          </p:nvPr>
        </p:nvSpPr>
        <p:spPr/>
        <p:txBody>
          <a:bodyPr>
            <a:normAutofit/>
          </a:bodyPr>
          <a:lstStyle/>
          <a:p>
            <a:r>
              <a:rPr lang="en-US" dirty="0" smtClean="0"/>
              <a:t>Outcome not normal</a:t>
            </a:r>
          </a:p>
          <a:p>
            <a:pPr lvl="1"/>
            <a:r>
              <a:rPr lang="en-US" dirty="0" smtClean="0"/>
              <a:t>Categorical</a:t>
            </a:r>
          </a:p>
          <a:p>
            <a:pPr lvl="1"/>
            <a:r>
              <a:rPr lang="en-US" dirty="0" smtClean="0"/>
              <a:t>Dichotomous</a:t>
            </a:r>
          </a:p>
          <a:p>
            <a:pPr lvl="1"/>
            <a:r>
              <a:rPr lang="en-US" dirty="0" smtClean="0"/>
              <a:t>Nonnegative</a:t>
            </a:r>
          </a:p>
          <a:p>
            <a:r>
              <a:rPr lang="en-US" dirty="0" smtClean="0"/>
              <a:t>Relationship between outcome and predictors not linear but can be linearized through transformation </a:t>
            </a:r>
            <a:endParaRPr lang="en-US" dirty="0"/>
          </a:p>
        </p:txBody>
      </p:sp>
      <p:sp>
        <p:nvSpPr>
          <p:cNvPr id="16" name="Content Placeholder 15"/>
          <p:cNvSpPr>
            <a:spLocks noGrp="1"/>
          </p:cNvSpPr>
          <p:nvPr>
            <p:ph sz="half" idx="2"/>
          </p:nvPr>
        </p:nvSpPr>
        <p:spPr/>
        <p:txBody>
          <a:bodyPr>
            <a:normAutofit/>
          </a:bodyPr>
          <a:lstStyle/>
          <a:p>
            <a:r>
              <a:rPr lang="en-US" dirty="0" smtClean="0"/>
              <a:t>General Form</a:t>
            </a:r>
          </a:p>
          <a:p>
            <a:pPr lvl="1"/>
            <a:r>
              <a:rPr lang="en-US" dirty="0" smtClean="0"/>
              <a:t> </a:t>
            </a:r>
          </a:p>
          <a:p>
            <a:r>
              <a:rPr lang="en-US" dirty="0" smtClean="0"/>
              <a:t>Cumulative Logit</a:t>
            </a:r>
          </a:p>
          <a:p>
            <a:pPr lvl="1"/>
            <a:r>
              <a:rPr lang="en-US" dirty="0" smtClean="0"/>
              <a:t> </a:t>
            </a:r>
          </a:p>
          <a:p>
            <a:r>
              <a:rPr lang="en-US" dirty="0" smtClean="0"/>
              <a:t>Log link</a:t>
            </a:r>
          </a:p>
          <a:p>
            <a:pPr lvl="1"/>
            <a:r>
              <a:rPr lang="en-US" dirty="0" smtClean="0"/>
              <a:t> </a:t>
            </a:r>
            <a:endParaRPr lang="en-US" dirty="0"/>
          </a:p>
        </p:txBody>
      </p:sp>
      <p:sp>
        <p:nvSpPr>
          <p:cNvPr id="6041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041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47531" y="3287653"/>
            <a:ext cx="2486536" cy="579352"/>
          </a:xfrm>
          <a:prstGeom prst="rect">
            <a:avLst/>
          </a:prstGeom>
          <a:noFill/>
        </p:spPr>
      </p:pic>
      <p:sp>
        <p:nvSpPr>
          <p:cNvPr id="6042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22"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042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882431" y="4292764"/>
            <a:ext cx="1905582" cy="385609"/>
          </a:xfrm>
          <a:prstGeom prst="rect">
            <a:avLst/>
          </a:prstGeom>
          <a:noFill/>
        </p:spPr>
      </p:pic>
      <p:sp>
        <p:nvSpPr>
          <p:cNvPr id="60424"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0423"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854515" y="2464022"/>
            <a:ext cx="1745042" cy="369074"/>
          </a:xfrm>
          <a:prstGeom prst="rect">
            <a:avLst/>
          </a:prstGeom>
          <a:noFill/>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Nonlinear Mixed Models</a:t>
            </a:r>
            <a:endParaRPr lang="en-US" dirty="0"/>
          </a:p>
        </p:txBody>
      </p:sp>
      <p:sp>
        <p:nvSpPr>
          <p:cNvPr id="3" name="Content Placeholder 2"/>
          <p:cNvSpPr>
            <a:spLocks noGrp="1"/>
          </p:cNvSpPr>
          <p:nvPr>
            <p:ph idx="1"/>
          </p:nvPr>
        </p:nvSpPr>
        <p:spPr/>
        <p:txBody>
          <a:bodyPr/>
          <a:lstStyle/>
          <a:p>
            <a:r>
              <a:rPr lang="en-US" dirty="0" smtClean="0"/>
              <a:t>Could fit the dose concentration curves with linear model (e.g. polynomial, b-</a:t>
            </a:r>
            <a:r>
              <a:rPr lang="en-US" dirty="0" err="1" smtClean="0"/>
              <a:t>spline</a:t>
            </a:r>
            <a:r>
              <a:rPr lang="en-US" dirty="0" smtClean="0"/>
              <a:t>), but parameter estimates are not interpretable</a:t>
            </a:r>
          </a:p>
          <a:p>
            <a:r>
              <a:rPr lang="en-US" dirty="0" smtClean="0"/>
              <a:t>With the differential equations, parameters have clinical significance</a:t>
            </a:r>
          </a:p>
          <a:p>
            <a:r>
              <a:rPr lang="en-US" dirty="0" smtClean="0"/>
              <a:t>Able to assess effects of covariates on parameters of interest (e.g. </a:t>
            </a:r>
            <a:r>
              <a:rPr lang="en-US" dirty="0" err="1" smtClean="0"/>
              <a:t>Cl</a:t>
            </a:r>
            <a:r>
              <a:rPr lang="en-US" dirty="0" smtClean="0"/>
              <a:t>, V, Ka)</a:t>
            </a:r>
            <a:endParaRPr lang="en-US" dirty="0"/>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49593" y="2387211"/>
            <a:ext cx="3943787" cy="986582"/>
          </a:xfrm>
          <a:prstGeom prst="rect">
            <a:avLst/>
          </a:prstGeom>
          <a:noFill/>
        </p:spPr>
      </p:pic>
      <p:sp>
        <p:nvSpPr>
          <p:cNvPr id="2" name="Title 1"/>
          <p:cNvSpPr>
            <a:spLocks noGrp="1"/>
          </p:cNvSpPr>
          <p:nvPr>
            <p:ph type="title"/>
          </p:nvPr>
        </p:nvSpPr>
        <p:spPr/>
        <p:txBody>
          <a:bodyPr/>
          <a:lstStyle/>
          <a:p>
            <a:r>
              <a:rPr lang="en-US" dirty="0" smtClean="0"/>
              <a:t>Nonlinear Mixed Models: Equations</a:t>
            </a:r>
            <a:endParaRPr lang="en-US" dirty="0"/>
          </a:p>
        </p:txBody>
      </p:sp>
      <p:sp>
        <p:nvSpPr>
          <p:cNvPr id="14" name="Content Placeholder 13"/>
          <p:cNvSpPr>
            <a:spLocks noGrp="1"/>
          </p:cNvSpPr>
          <p:nvPr>
            <p:ph idx="1"/>
          </p:nvPr>
        </p:nvSpPr>
        <p:spPr/>
        <p:txBody>
          <a:bodyPr/>
          <a:lstStyle/>
          <a:p>
            <a:r>
              <a:rPr lang="en-US" dirty="0" smtClean="0"/>
              <a:t> </a:t>
            </a:r>
          </a:p>
          <a:p>
            <a:r>
              <a:rPr lang="en-US" dirty="0" smtClean="0"/>
              <a:t> </a:t>
            </a:r>
          </a:p>
          <a:p>
            <a:pPr>
              <a:buNone/>
            </a:pPr>
            <a:r>
              <a:rPr lang="en-US" dirty="0" smtClean="0"/>
              <a:t> </a:t>
            </a:r>
          </a:p>
          <a:p>
            <a:r>
              <a:rPr lang="en-US" dirty="0" smtClean="0"/>
              <a:t>PK parameters may be function of random effects or covariates</a:t>
            </a:r>
          </a:p>
          <a:p>
            <a:r>
              <a:rPr lang="en-US" dirty="0" smtClean="0"/>
              <a:t> </a:t>
            </a:r>
          </a:p>
          <a:p>
            <a:r>
              <a:rPr lang="en-US" dirty="0" smtClean="0"/>
              <a:t> </a:t>
            </a:r>
          </a:p>
          <a:p>
            <a:r>
              <a:rPr lang="en-US" dirty="0" smtClean="0"/>
              <a:t> </a:t>
            </a:r>
            <a:endParaRPr lang="en-US" dirty="0"/>
          </a:p>
        </p:txBody>
      </p:sp>
      <p:sp>
        <p:nvSpPr>
          <p:cNvPr id="2253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4"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33"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582853" y="4552579"/>
            <a:ext cx="2535437" cy="489963"/>
          </a:xfrm>
          <a:prstGeom prst="rect">
            <a:avLst/>
          </a:prstGeom>
          <a:noFill/>
        </p:spPr>
      </p:pic>
      <p:sp>
        <p:nvSpPr>
          <p:cNvPr id="22536"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35"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582851" y="5054827"/>
            <a:ext cx="4140871" cy="509265"/>
          </a:xfrm>
          <a:prstGeom prst="rect">
            <a:avLst/>
          </a:prstGeom>
          <a:noFill/>
        </p:spPr>
      </p:pic>
      <p:sp>
        <p:nvSpPr>
          <p:cNvPr id="2560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5601" name="Picture 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570533" y="2003322"/>
            <a:ext cx="2424079" cy="488610"/>
          </a:xfrm>
          <a:prstGeom prst="rect">
            <a:avLst/>
          </a:prstGeom>
          <a:noFill/>
        </p:spPr>
      </p:pic>
      <p:sp>
        <p:nvSpPr>
          <p:cNvPr id="2560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5603" name="Picture 3"/>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570532" y="4041488"/>
            <a:ext cx="1313089" cy="544452"/>
          </a:xfrm>
          <a:prstGeom prst="rect">
            <a:avLst/>
          </a:prstGeom>
          <a:noFill/>
        </p:spPr>
      </p:pic>
      <p:sp>
        <p:nvSpPr>
          <p:cNvPr id="25606"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 Base Model</a:t>
            </a:r>
            <a:endParaRPr lang="en-US" dirty="0"/>
          </a:p>
        </p:txBody>
      </p:sp>
      <p:sp>
        <p:nvSpPr>
          <p:cNvPr id="3" name="Content Placeholder 2"/>
          <p:cNvSpPr>
            <a:spLocks noGrp="1"/>
          </p:cNvSpPr>
          <p:nvPr>
            <p:ph idx="1"/>
          </p:nvPr>
        </p:nvSpPr>
        <p:spPr/>
        <p:txBody>
          <a:bodyPr/>
          <a:lstStyle/>
          <a:p>
            <a:r>
              <a:rPr lang="en-US" dirty="0" smtClean="0"/>
              <a:t>Begin with a simple base model</a:t>
            </a:r>
          </a:p>
          <a:p>
            <a:r>
              <a:rPr lang="en-US" dirty="0" smtClean="0"/>
              <a:t>Choose between compartment structures</a:t>
            </a:r>
          </a:p>
          <a:p>
            <a:r>
              <a:rPr lang="en-US" dirty="0" smtClean="0"/>
              <a:t>Assess which PK parameters should include random effects</a:t>
            </a:r>
          </a:p>
          <a:p>
            <a:r>
              <a:rPr lang="en-US" dirty="0" smtClean="0"/>
              <a:t>Compare models via change in OFV (if nested) or AIC (if not nested)</a:t>
            </a:r>
          </a:p>
          <a:p>
            <a:r>
              <a:rPr lang="en-US" dirty="0" smtClean="0"/>
              <a:t>Example: </a:t>
            </a:r>
          </a:p>
          <a:p>
            <a:pPr lvl="1"/>
            <a:r>
              <a:rPr lang="en-US" dirty="0" smtClean="0"/>
              <a:t>Model A: 8 parameters, OFV = 3000</a:t>
            </a:r>
          </a:p>
          <a:p>
            <a:pPr lvl="1"/>
            <a:r>
              <a:rPr lang="en-US" dirty="0" smtClean="0"/>
              <a:t>Model B: 6 parameters, OFV = 3050</a:t>
            </a:r>
            <a:endParaRPr lang="en-US" dirty="0"/>
          </a:p>
        </p:txBody>
      </p:sp>
      <p:sp>
        <p:nvSpPr>
          <p:cNvPr id="2150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50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0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828802" y="5725395"/>
            <a:ext cx="1975635" cy="550718"/>
          </a:xfrm>
          <a:prstGeom prst="rect">
            <a:avLst/>
          </a:prstGeom>
          <a:noFill/>
        </p:spPr>
      </p:pic>
      <p:sp>
        <p:nvSpPr>
          <p:cNvPr id="21510"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0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985168" y="5340929"/>
            <a:ext cx="1153391" cy="532732"/>
          </a:xfrm>
          <a:prstGeom prst="rect">
            <a:avLst/>
          </a:prstGeom>
          <a:noFill/>
        </p:spPr>
      </p:pic>
      <p:sp>
        <p:nvSpPr>
          <p:cNvPr id="21512"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1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026729" y="5766958"/>
            <a:ext cx="872837" cy="543215"/>
          </a:xfrm>
          <a:prstGeom prst="rect">
            <a:avLst/>
          </a:prstGeom>
          <a:noFill/>
        </p:spPr>
      </p:pic>
      <p:sp>
        <p:nvSpPr>
          <p:cNvPr id="21514"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13"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839191" y="5278583"/>
            <a:ext cx="1711912" cy="571500"/>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 Base Model</a:t>
            </a:r>
            <a:endParaRPr lang="en-US" dirty="0"/>
          </a:p>
        </p:txBody>
      </p:sp>
      <p:sp>
        <p:nvSpPr>
          <p:cNvPr id="3" name="Content Placeholder 2"/>
          <p:cNvSpPr>
            <a:spLocks noGrp="1"/>
          </p:cNvSpPr>
          <p:nvPr>
            <p:ph sz="half" idx="1"/>
          </p:nvPr>
        </p:nvSpPr>
        <p:spPr/>
        <p:txBody>
          <a:bodyPr/>
          <a:lstStyle/>
          <a:p>
            <a:r>
              <a:rPr lang="en-US" dirty="0" smtClean="0"/>
              <a:t>DV </a:t>
            </a:r>
            <a:r>
              <a:rPr lang="en-US" dirty="0" err="1" smtClean="0"/>
              <a:t>vs</a:t>
            </a:r>
            <a:r>
              <a:rPr lang="en-US" dirty="0" smtClean="0"/>
              <a:t> PRED</a:t>
            </a:r>
          </a:p>
          <a:p>
            <a:r>
              <a:rPr lang="en-US" dirty="0" smtClean="0"/>
              <a:t>Overall goodness of fit</a:t>
            </a:r>
          </a:p>
          <a:p>
            <a:r>
              <a:rPr lang="en-US" dirty="0" smtClean="0"/>
              <a:t>Proximity and symmetry of points about 1:1 diagonal line</a:t>
            </a:r>
            <a:endParaRPr lang="en-US" dirty="0"/>
          </a:p>
        </p:txBody>
      </p:sp>
      <p:pic>
        <p:nvPicPr>
          <p:cNvPr id="6" name="Content Placeholder 5" descr="dv vs pred.png"/>
          <p:cNvPicPr>
            <a:picLocks noGrp="1" noChangeAspect="1"/>
          </p:cNvPicPr>
          <p:nvPr>
            <p:ph sz="half" idx="2"/>
          </p:nvPr>
        </p:nvPicPr>
        <p:blipFill>
          <a:blip r:embed="rId2" cstate="print"/>
          <a:stretch>
            <a:fillRect/>
          </a:stretch>
        </p:blipFill>
        <p:spPr>
          <a:xfrm>
            <a:off x="6702761" y="1981200"/>
            <a:ext cx="3815678" cy="3810000"/>
          </a:xfrm>
          <a:prstGeom prst="rect">
            <a:avLst/>
          </a:prstGeom>
          <a:ln>
            <a:noFill/>
          </a:ln>
          <a:effectLst>
            <a:outerShdw blurRad="63500" sx="102000" sy="102000" algn="ctr" rotWithShape="0">
              <a:prstClr val="black">
                <a:alpha val="40000"/>
              </a:prstClr>
            </a:outerShdw>
          </a:effectLst>
        </p:spPr>
      </p:pic>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 Base Model</a:t>
            </a:r>
            <a:endParaRPr lang="en-US" dirty="0"/>
          </a:p>
        </p:txBody>
      </p:sp>
      <p:sp>
        <p:nvSpPr>
          <p:cNvPr id="3" name="Content Placeholder 2"/>
          <p:cNvSpPr>
            <a:spLocks noGrp="1"/>
          </p:cNvSpPr>
          <p:nvPr>
            <p:ph sz="half" idx="1"/>
          </p:nvPr>
        </p:nvSpPr>
        <p:spPr>
          <a:xfrm>
            <a:off x="1295400" y="1981199"/>
            <a:ext cx="4572000" cy="4180610"/>
          </a:xfrm>
        </p:spPr>
        <p:txBody>
          <a:bodyPr>
            <a:normAutofit/>
          </a:bodyPr>
          <a:lstStyle/>
          <a:p>
            <a:r>
              <a:rPr lang="en-US" dirty="0" smtClean="0"/>
              <a:t>WRES </a:t>
            </a:r>
            <a:r>
              <a:rPr lang="en-US" dirty="0" err="1" smtClean="0"/>
              <a:t>vs</a:t>
            </a:r>
            <a:r>
              <a:rPr lang="en-US" dirty="0" smtClean="0"/>
              <a:t> PRED</a:t>
            </a:r>
          </a:p>
          <a:p>
            <a:r>
              <a:rPr lang="en-US" dirty="0" smtClean="0"/>
              <a:t>Overall goodness of fit</a:t>
            </a:r>
          </a:p>
          <a:p>
            <a:r>
              <a:rPr lang="en-US" dirty="0" smtClean="0"/>
              <a:t>Symmetrical distribution about 0 with no trend</a:t>
            </a:r>
          </a:p>
          <a:p>
            <a:r>
              <a:rPr lang="en-US" dirty="0" smtClean="0"/>
              <a:t>Some outliers may be present</a:t>
            </a:r>
          </a:p>
          <a:p>
            <a:r>
              <a:rPr lang="en-US" dirty="0" smtClean="0"/>
              <a:t>U shape indicates additional compartment needed</a:t>
            </a:r>
          </a:p>
          <a:p>
            <a:r>
              <a:rPr lang="en-US" dirty="0" smtClean="0"/>
              <a:t>If most points below 0 and few points above 0, may indicate log transform needed</a:t>
            </a:r>
            <a:endParaRPr lang="en-US" dirty="0"/>
          </a:p>
        </p:txBody>
      </p:sp>
      <p:pic>
        <p:nvPicPr>
          <p:cNvPr id="6" name="Content Placeholder 5" descr="dv vs pred.png"/>
          <p:cNvPicPr>
            <a:picLocks noGrp="1" noChangeAspect="1"/>
          </p:cNvPicPr>
          <p:nvPr>
            <p:ph sz="half" idx="2"/>
          </p:nvPr>
        </p:nvPicPr>
        <p:blipFill>
          <a:blip r:embed="rId2" cstate="print"/>
          <a:stretch>
            <a:fillRect/>
          </a:stretch>
        </p:blipFill>
        <p:spPr>
          <a:xfrm>
            <a:off x="6702761" y="1981200"/>
            <a:ext cx="3815678" cy="3809999"/>
          </a:xfrm>
          <a:prstGeom prst="rect">
            <a:avLst/>
          </a:prstGeom>
          <a:ln>
            <a:noFill/>
          </a:ln>
          <a:effectLst>
            <a:outerShdw blurRad="63500" sx="102000" sy="102000" algn="ctr" rotWithShape="0">
              <a:prstClr val="black">
                <a:alpha val="40000"/>
              </a:prstClr>
            </a:outerShdw>
          </a:effectLst>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 Base Model</a:t>
            </a:r>
            <a:endParaRPr lang="en-US" dirty="0"/>
          </a:p>
        </p:txBody>
      </p:sp>
      <p:sp>
        <p:nvSpPr>
          <p:cNvPr id="3" name="Content Placeholder 2"/>
          <p:cNvSpPr>
            <a:spLocks noGrp="1"/>
          </p:cNvSpPr>
          <p:nvPr>
            <p:ph sz="half" idx="1"/>
          </p:nvPr>
        </p:nvSpPr>
        <p:spPr/>
        <p:txBody>
          <a:bodyPr/>
          <a:lstStyle/>
          <a:p>
            <a:r>
              <a:rPr lang="en-US" dirty="0" smtClean="0"/>
              <a:t>RES </a:t>
            </a:r>
            <a:r>
              <a:rPr lang="en-US" dirty="0" err="1" smtClean="0"/>
              <a:t>vs</a:t>
            </a:r>
            <a:r>
              <a:rPr lang="en-US" dirty="0" smtClean="0"/>
              <a:t> PRED</a:t>
            </a:r>
          </a:p>
          <a:p>
            <a:r>
              <a:rPr lang="en-US" dirty="0" smtClean="0"/>
              <a:t>Goodness of fit of residual error structure</a:t>
            </a:r>
          </a:p>
          <a:p>
            <a:r>
              <a:rPr lang="en-US" dirty="0" smtClean="0"/>
              <a:t>Constant spread indicates additive</a:t>
            </a:r>
          </a:p>
          <a:p>
            <a:r>
              <a:rPr lang="en-US" dirty="0" smtClean="0"/>
              <a:t>Increasing spread indicates proportional</a:t>
            </a:r>
          </a:p>
        </p:txBody>
      </p:sp>
      <p:pic>
        <p:nvPicPr>
          <p:cNvPr id="6" name="Content Placeholder 5" descr="dv vs pred.png"/>
          <p:cNvPicPr>
            <a:picLocks noGrp="1" noChangeAspect="1"/>
          </p:cNvPicPr>
          <p:nvPr>
            <p:ph sz="half" idx="2"/>
          </p:nvPr>
        </p:nvPicPr>
        <p:blipFill>
          <a:blip r:embed="rId2" cstate="print"/>
          <a:stretch>
            <a:fillRect/>
          </a:stretch>
        </p:blipFill>
        <p:spPr>
          <a:xfrm>
            <a:off x="6702761" y="1981200"/>
            <a:ext cx="3815677" cy="3809999"/>
          </a:xfrm>
          <a:prstGeom prst="rect">
            <a:avLst/>
          </a:prstGeom>
          <a:ln>
            <a:noFill/>
          </a:ln>
          <a:effectLst>
            <a:outerShdw blurRad="63500" sx="102000" sy="102000" algn="ctr" rotWithShape="0">
              <a:prstClr val="black">
                <a:alpha val="40000"/>
              </a:prstClr>
            </a:outerShdw>
          </a:effectLst>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 Covariates</a:t>
            </a:r>
            <a:endParaRPr lang="en-US" dirty="0"/>
          </a:p>
        </p:txBody>
      </p:sp>
      <p:sp>
        <p:nvSpPr>
          <p:cNvPr id="3" name="Content Placeholder 2"/>
          <p:cNvSpPr>
            <a:spLocks noGrp="1"/>
          </p:cNvSpPr>
          <p:nvPr>
            <p:ph idx="1"/>
          </p:nvPr>
        </p:nvSpPr>
        <p:spPr>
          <a:xfrm>
            <a:off x="1295400" y="1981200"/>
            <a:ext cx="9601200" cy="4444651"/>
          </a:xfrm>
        </p:spPr>
        <p:txBody>
          <a:bodyPr>
            <a:normAutofit/>
          </a:bodyPr>
          <a:lstStyle/>
          <a:p>
            <a:r>
              <a:rPr lang="en-US" dirty="0" smtClean="0"/>
              <a:t>Chosen because:</a:t>
            </a:r>
          </a:p>
          <a:p>
            <a:pPr lvl="1"/>
            <a:r>
              <a:rPr lang="en-US" dirty="0" smtClean="0"/>
              <a:t>Primary explanatory variable</a:t>
            </a:r>
          </a:p>
          <a:p>
            <a:pPr lvl="1"/>
            <a:r>
              <a:rPr lang="en-US" dirty="0" smtClean="0"/>
              <a:t>Biological Rationale</a:t>
            </a:r>
          </a:p>
          <a:p>
            <a:pPr lvl="1"/>
            <a:r>
              <a:rPr lang="en-US" dirty="0" smtClean="0"/>
              <a:t>Group Effect</a:t>
            </a:r>
          </a:p>
          <a:p>
            <a:r>
              <a:rPr lang="en-US" dirty="0" smtClean="0"/>
              <a:t>Merit assessed by:</a:t>
            </a:r>
          </a:p>
          <a:p>
            <a:pPr lvl="1"/>
            <a:r>
              <a:rPr lang="en-US" dirty="0" smtClean="0"/>
              <a:t>Change in OFV or AIC</a:t>
            </a:r>
          </a:p>
          <a:p>
            <a:pPr lvl="1"/>
            <a:r>
              <a:rPr lang="en-US" dirty="0" smtClean="0"/>
              <a:t>Graphical analysis</a:t>
            </a:r>
          </a:p>
          <a:p>
            <a:pPr lvl="1"/>
            <a:r>
              <a:rPr lang="en-US" dirty="0" smtClean="0"/>
              <a:t>Percent relative reduction in between-subject variability</a:t>
            </a:r>
          </a:p>
          <a:p>
            <a:pPr lvl="2"/>
            <a:r>
              <a:rPr lang="en-US" dirty="0" smtClean="0"/>
              <a:t> </a:t>
            </a:r>
          </a:p>
          <a:p>
            <a:r>
              <a:rPr lang="en-US" dirty="0" smtClean="0"/>
              <a:t>Starting values for PK parameters may be obtained from the base model</a:t>
            </a:r>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168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109354" y="5280433"/>
            <a:ext cx="2193925" cy="479425"/>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 Covariates</a:t>
            </a:r>
            <a:endParaRPr lang="en-US" dirty="0"/>
          </a:p>
        </p:txBody>
      </p:sp>
      <p:sp>
        <p:nvSpPr>
          <p:cNvPr id="3" name="Content Placeholder 2"/>
          <p:cNvSpPr>
            <a:spLocks noGrp="1"/>
          </p:cNvSpPr>
          <p:nvPr>
            <p:ph idx="1"/>
          </p:nvPr>
        </p:nvSpPr>
        <p:spPr>
          <a:xfrm>
            <a:off x="1295400" y="1981201"/>
            <a:ext cx="8149225" cy="4194131"/>
          </a:xfrm>
        </p:spPr>
        <p:txBody>
          <a:bodyPr>
            <a:normAutofit/>
          </a:bodyPr>
          <a:lstStyle/>
          <a:p>
            <a:r>
              <a:rPr lang="en-US" dirty="0" smtClean="0"/>
              <a:t>Dichotomous covariate structures</a:t>
            </a:r>
          </a:p>
          <a:p>
            <a:pPr lvl="1"/>
            <a:r>
              <a:rPr lang="en-US" dirty="0" smtClean="0"/>
              <a:t> </a:t>
            </a:r>
            <a:r>
              <a:rPr lang="en-US" b="1" dirty="0" smtClean="0"/>
              <a:t>Additive shift (linear)</a:t>
            </a:r>
            <a:r>
              <a:rPr lang="en-US" dirty="0" smtClean="0"/>
              <a:t>: unit increment or decrement associated with the non-reference group</a:t>
            </a:r>
          </a:p>
          <a:p>
            <a:pPr lvl="1"/>
            <a:r>
              <a:rPr lang="en-US" dirty="0" smtClean="0"/>
              <a:t> </a:t>
            </a:r>
            <a:r>
              <a:rPr lang="en-US" b="1" dirty="0" smtClean="0"/>
              <a:t>Proportional shift</a:t>
            </a:r>
            <a:r>
              <a:rPr lang="en-US" dirty="0" smtClean="0"/>
              <a:t>: proportional increment or decrement associated with the non-reference group</a:t>
            </a:r>
          </a:p>
          <a:p>
            <a:r>
              <a:rPr lang="en-US" dirty="0" smtClean="0"/>
              <a:t>Categorical covariate structures</a:t>
            </a:r>
          </a:p>
          <a:p>
            <a:pPr lvl="1"/>
            <a:r>
              <a:rPr lang="en-US" dirty="0" smtClean="0"/>
              <a:t>Similar to dichotomous, with individual parameters and indicator variables for each non-reference group</a:t>
            </a:r>
          </a:p>
          <a:p>
            <a:pPr>
              <a:buNone/>
            </a:pPr>
            <a:endParaRPr lang="en-US" dirty="0"/>
          </a:p>
        </p:txBody>
      </p:sp>
      <p:sp>
        <p:nvSpPr>
          <p:cNvPr id="2150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50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510"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512"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514"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PK Models: History</a:t>
            </a:r>
            <a:endParaRPr lang="en-US" dirty="0"/>
          </a:p>
        </p:txBody>
      </p:sp>
      <p:sp>
        <p:nvSpPr>
          <p:cNvPr id="3" name="Content Placeholder 2"/>
          <p:cNvSpPr>
            <a:spLocks noGrp="1"/>
          </p:cNvSpPr>
          <p:nvPr>
            <p:ph idx="1"/>
          </p:nvPr>
        </p:nvSpPr>
        <p:spPr>
          <a:xfrm>
            <a:off x="1295399" y="1981201"/>
            <a:ext cx="10269071" cy="3809999"/>
          </a:xfrm>
        </p:spPr>
        <p:txBody>
          <a:bodyPr/>
          <a:lstStyle/>
          <a:p>
            <a:r>
              <a:rPr lang="en-US" b="1" dirty="0" smtClean="0"/>
              <a:t>Problem</a:t>
            </a:r>
            <a:r>
              <a:rPr lang="en-US" dirty="0" smtClean="0"/>
              <a:t>: Need individual dosing recommendations based on drug concentrations</a:t>
            </a:r>
          </a:p>
          <a:p>
            <a:r>
              <a:rPr lang="en-US" b="1" dirty="0" smtClean="0"/>
              <a:t>Solution</a:t>
            </a:r>
            <a:r>
              <a:rPr lang="en-US" dirty="0" smtClean="0"/>
              <a:t>: </a:t>
            </a:r>
            <a:r>
              <a:rPr lang="en-US" dirty="0" err="1" smtClean="0"/>
              <a:t>Sheiner</a:t>
            </a:r>
            <a:r>
              <a:rPr lang="en-US" dirty="0" smtClean="0"/>
              <a:t> and Beal proposed NLME in 1972</a:t>
            </a:r>
          </a:p>
          <a:p>
            <a:r>
              <a:rPr lang="en-US" dirty="0" smtClean="0"/>
              <a:t>NONMEM released in 1980</a:t>
            </a:r>
          </a:p>
          <a:p>
            <a:r>
              <a:rPr lang="en-US" dirty="0" err="1" smtClean="0"/>
              <a:t>Sheiner</a:t>
            </a:r>
            <a:r>
              <a:rPr lang="en-US" dirty="0" smtClean="0"/>
              <a:t> and Beal published term “Population Pharmacokinetics” in 1981</a:t>
            </a:r>
          </a:p>
          <a:p>
            <a:r>
              <a:rPr lang="en-US" dirty="0" err="1" smtClean="0"/>
              <a:t>Davidian</a:t>
            </a:r>
            <a:r>
              <a:rPr lang="en-US" dirty="0" smtClean="0"/>
              <a:t> and </a:t>
            </a:r>
            <a:r>
              <a:rPr lang="en-US" dirty="0" err="1" smtClean="0"/>
              <a:t>Giltinan</a:t>
            </a:r>
            <a:r>
              <a:rPr lang="en-US" dirty="0" smtClean="0"/>
              <a:t> published review of NLME literature in 2003</a:t>
            </a:r>
          </a:p>
          <a:p>
            <a:r>
              <a:rPr lang="en-US" b="1" dirty="0" smtClean="0"/>
              <a:t>10/10/16</a:t>
            </a:r>
            <a:r>
              <a:rPr lang="en-US" dirty="0" smtClean="0"/>
              <a:t>: 1,992 journal articles in JSTOR mention NONMEM</a:t>
            </a:r>
          </a:p>
          <a:p>
            <a:pPr>
              <a:buNone/>
            </a:pPr>
            <a:r>
              <a:rPr lang="en-US" dirty="0" smtClean="0"/>
              <a:t>		24,978 mention nonlinear mixed model</a:t>
            </a:r>
            <a:endParaRPr lang="en-US" dirty="0"/>
          </a:p>
        </p:txBody>
      </p:sp>
    </p:spTree>
    <p:extLst>
      <p:ext uri="{BB962C8B-B14F-4D97-AF65-F5344CB8AC3E}">
        <p14:creationId xmlns="" xmlns:p14="http://schemas.microsoft.com/office/powerpoint/2010/main" val="39846177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 Covariates</a:t>
            </a:r>
            <a:endParaRPr lang="en-US" dirty="0"/>
          </a:p>
        </p:txBody>
      </p:sp>
      <p:sp>
        <p:nvSpPr>
          <p:cNvPr id="3" name="Content Placeholder 2"/>
          <p:cNvSpPr>
            <a:spLocks noGrp="1"/>
          </p:cNvSpPr>
          <p:nvPr>
            <p:ph idx="1"/>
          </p:nvPr>
        </p:nvSpPr>
        <p:spPr>
          <a:xfrm>
            <a:off x="1295400" y="1981201"/>
            <a:ext cx="9601200" cy="4194131"/>
          </a:xfrm>
        </p:spPr>
        <p:txBody>
          <a:bodyPr>
            <a:normAutofit/>
          </a:bodyPr>
          <a:lstStyle/>
          <a:p>
            <a:r>
              <a:rPr lang="en-US" dirty="0" smtClean="0"/>
              <a:t>Continuous covariate structures</a:t>
            </a:r>
          </a:p>
          <a:p>
            <a:pPr lvl="1"/>
            <a:r>
              <a:rPr lang="en-US" b="1" dirty="0" smtClean="0"/>
              <a:t>Linear</a:t>
            </a:r>
            <a:r>
              <a:rPr lang="en-US" dirty="0" smtClean="0"/>
              <a:t>: PK parameter increases or decreases linearly with the covariate</a:t>
            </a:r>
          </a:p>
          <a:p>
            <a:pPr lvl="1"/>
            <a:r>
              <a:rPr lang="en-US" b="1" dirty="0" smtClean="0"/>
              <a:t>Power</a:t>
            </a:r>
            <a:r>
              <a:rPr lang="en-US" dirty="0" smtClean="0"/>
              <a:t>: PK parameter increases or decreases nonlinearly with the covariate (linearly in a natural log transformation). Flexible</a:t>
            </a:r>
          </a:p>
          <a:p>
            <a:pPr lvl="1"/>
            <a:r>
              <a:rPr lang="en-US" b="1" dirty="0" smtClean="0"/>
              <a:t>Exponential</a:t>
            </a:r>
            <a:r>
              <a:rPr lang="en-US" dirty="0" smtClean="0"/>
              <a:t>: Similar to power. Also flexible, but provides different shapes from Power</a:t>
            </a:r>
          </a:p>
          <a:p>
            <a:pPr lvl="1"/>
            <a:r>
              <a:rPr lang="en-US" b="1" dirty="0" smtClean="0"/>
              <a:t>Piece-wise Linear</a:t>
            </a:r>
            <a:r>
              <a:rPr lang="en-US" dirty="0" smtClean="0"/>
              <a:t>: Linear relationship between PK parameter and covariate changes at an inflection point. This point may be fixed based on the data, or estimated as part of the model.</a:t>
            </a:r>
          </a:p>
          <a:p>
            <a:endParaRPr lang="en-US" dirty="0"/>
          </a:p>
        </p:txBody>
      </p:sp>
      <p:sp>
        <p:nvSpPr>
          <p:cNvPr id="2150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50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510"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512"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514"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NONMEM: Data Format</a:t>
            </a:r>
            <a:endParaRPr lang="en-US" dirty="0"/>
          </a:p>
        </p:txBody>
      </p:sp>
      <p:sp>
        <p:nvSpPr>
          <p:cNvPr id="3" name="Content Placeholder 2"/>
          <p:cNvSpPr>
            <a:spLocks noGrp="1"/>
          </p:cNvSpPr>
          <p:nvPr>
            <p:ph idx="1"/>
          </p:nvPr>
        </p:nvSpPr>
        <p:spPr/>
        <p:txBody>
          <a:bodyPr/>
          <a:lstStyle/>
          <a:p>
            <a:r>
              <a:rPr lang="en-US" dirty="0" smtClean="0"/>
              <a:t>Recommend .</a:t>
            </a:r>
            <a:r>
              <a:rPr lang="en-US" dirty="0" err="1" smtClean="0"/>
              <a:t>csv</a:t>
            </a:r>
            <a:r>
              <a:rPr lang="en-US" dirty="0" smtClean="0"/>
              <a:t> file format</a:t>
            </a:r>
          </a:p>
          <a:p>
            <a:r>
              <a:rPr lang="en-US" dirty="0" smtClean="0"/>
              <a:t>Path to data file must not contain spaces</a:t>
            </a:r>
          </a:p>
          <a:p>
            <a:r>
              <a:rPr lang="en-US" dirty="0" smtClean="0"/>
              <a:t>Data should be in long format (i.e. one row per observation)</a:t>
            </a:r>
          </a:p>
          <a:p>
            <a:r>
              <a:rPr lang="en-US" dirty="0" smtClean="0"/>
              <a:t>Maximum of 20 columns</a:t>
            </a:r>
          </a:p>
          <a:p>
            <a:r>
              <a:rPr lang="en-US" dirty="0" smtClean="0"/>
              <a:t>Missing values are replaced by zeros in the analysis!</a:t>
            </a:r>
          </a:p>
          <a:p>
            <a:pPr marL="0" indent="0">
              <a:buNone/>
            </a:pPr>
            <a:endParaRPr lang="en-US" dirty="0"/>
          </a:p>
        </p:txBody>
      </p:sp>
    </p:spTree>
    <p:extLst>
      <p:ext uri="{BB962C8B-B14F-4D97-AF65-F5344CB8AC3E}">
        <p14:creationId xmlns="" xmlns:p14="http://schemas.microsoft.com/office/powerpoint/2010/main" val="37495889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NONMEM: Data Format</a:t>
            </a:r>
            <a:endParaRPr lang="en-US" dirty="0"/>
          </a:p>
        </p:txBody>
      </p:sp>
      <p:graphicFrame>
        <p:nvGraphicFramePr>
          <p:cNvPr id="4" name="Content Placeholder 3"/>
          <p:cNvGraphicFramePr>
            <a:graphicFrameLocks noGrp="1"/>
          </p:cNvGraphicFramePr>
          <p:nvPr>
            <p:ph idx="1"/>
          </p:nvPr>
        </p:nvGraphicFramePr>
        <p:xfrm>
          <a:off x="1349831" y="1785263"/>
          <a:ext cx="9797137" cy="4181000"/>
        </p:xfrm>
        <a:graphic>
          <a:graphicData uri="http://schemas.openxmlformats.org/drawingml/2006/table">
            <a:tbl>
              <a:tblPr/>
              <a:tblGrid>
                <a:gridCol w="452784"/>
                <a:gridCol w="794168"/>
                <a:gridCol w="940305"/>
                <a:gridCol w="860049"/>
                <a:gridCol w="794168"/>
                <a:gridCol w="1254139"/>
                <a:gridCol w="639646"/>
                <a:gridCol w="719902"/>
                <a:gridCol w="990615"/>
                <a:gridCol w="940305"/>
                <a:gridCol w="691154"/>
                <a:gridCol w="719902"/>
              </a:tblGrid>
              <a:tr h="399684">
                <a:tc>
                  <a:txBody>
                    <a:bodyPr/>
                    <a:lstStyle/>
                    <a:p>
                      <a:pPr marL="0" marR="0" indent="0" algn="ctr">
                        <a:lnSpc>
                          <a:spcPct val="100000"/>
                        </a:lnSpc>
                        <a:spcBef>
                          <a:spcPts val="0"/>
                        </a:spcBef>
                        <a:spcAft>
                          <a:spcPts val="0"/>
                        </a:spcAft>
                      </a:pPr>
                      <a:r>
                        <a:rPr lang="en-US" sz="1400" dirty="0">
                          <a:solidFill>
                            <a:srgbClr val="000000"/>
                          </a:solidFill>
                          <a:latin typeface="Calibri"/>
                          <a:ea typeface="Times New Roman"/>
                          <a:cs typeface="Calibri"/>
                        </a:rPr>
                        <a:t>C</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US" sz="1400">
                        <a:latin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indent="0" algn="ctr">
                        <a:lnSpc>
                          <a:spcPct val="100000"/>
                        </a:lnSpc>
                        <a:spcBef>
                          <a:spcPts val="0"/>
                        </a:spcBef>
                        <a:spcAft>
                          <a:spcPts val="0"/>
                        </a:spcAft>
                      </a:pPr>
                      <a:r>
                        <a:rPr lang="en-US" sz="1400">
                          <a:solidFill>
                            <a:srgbClr val="000000"/>
                          </a:solidFill>
                          <a:latin typeface="Calibri"/>
                          <a:ea typeface="Times New Roman"/>
                          <a:cs typeface="Calibri"/>
                        </a:rPr>
                        <a:t>Data Desc: Raltegravir Dataset</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00000"/>
                        </a:lnSpc>
                      </a:pPr>
                      <a:endParaRPr lang="en-US" sz="1400">
                        <a:latin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US" sz="1400">
                        <a:latin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US" sz="1400">
                        <a:latin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US" sz="1400">
                        <a:latin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lang="en-US" sz="1400">
                        <a:latin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756">
                <a:tc>
                  <a:txBody>
                    <a:bodyPr/>
                    <a:lstStyle/>
                    <a:p>
                      <a:pPr marL="0" marR="0" indent="0" algn="ctr">
                        <a:lnSpc>
                          <a:spcPct val="100000"/>
                        </a:lnSpc>
                        <a:spcBef>
                          <a:spcPts val="0"/>
                        </a:spcBef>
                        <a:spcAft>
                          <a:spcPts val="0"/>
                        </a:spcAft>
                      </a:pPr>
                      <a:r>
                        <a:rPr lang="en-US" sz="1400">
                          <a:solidFill>
                            <a:srgbClr val="000000"/>
                          </a:solidFill>
                          <a:latin typeface="Calibri"/>
                          <a:ea typeface="Times New Roman"/>
                          <a:cs typeface="Calibri"/>
                        </a:rPr>
                        <a:t>C</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1400" dirty="0">
                          <a:solidFill>
                            <a:srgbClr val="000000"/>
                          </a:solidFill>
                          <a:latin typeface="Calibri"/>
                          <a:ea typeface="Times New Roman"/>
                          <a:cs typeface="Calibri"/>
                        </a:rPr>
                        <a:t>ID</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1400">
                          <a:solidFill>
                            <a:srgbClr val="000000"/>
                          </a:solidFill>
                          <a:latin typeface="Calibri"/>
                          <a:ea typeface="Times New Roman"/>
                          <a:cs typeface="Calibri"/>
                        </a:rPr>
                        <a:t>TREAT</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1400">
                          <a:solidFill>
                            <a:srgbClr val="000000"/>
                          </a:solidFill>
                          <a:latin typeface="Calibri"/>
                          <a:ea typeface="Times New Roman"/>
                          <a:cs typeface="Calibri"/>
                        </a:rPr>
                        <a:t>TIME</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1400">
                          <a:solidFill>
                            <a:srgbClr val="000000"/>
                          </a:solidFill>
                          <a:latin typeface="Calibri"/>
                          <a:ea typeface="Times New Roman"/>
                          <a:cs typeface="Calibri"/>
                        </a:rPr>
                        <a:t>DV</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1400">
                          <a:solidFill>
                            <a:srgbClr val="000000"/>
                          </a:solidFill>
                          <a:latin typeface="Calibri"/>
                          <a:ea typeface="Times New Roman"/>
                          <a:cs typeface="Calibri"/>
                        </a:rPr>
                        <a:t>AMT</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1400">
                          <a:solidFill>
                            <a:srgbClr val="000000"/>
                          </a:solidFill>
                          <a:latin typeface="Calibri"/>
                          <a:ea typeface="Times New Roman"/>
                          <a:cs typeface="Calibri"/>
                        </a:rPr>
                        <a:t>sex</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1400">
                          <a:solidFill>
                            <a:srgbClr val="000000"/>
                          </a:solidFill>
                          <a:latin typeface="Calibri"/>
                          <a:ea typeface="Times New Roman"/>
                          <a:cs typeface="Calibri"/>
                        </a:rPr>
                        <a:t>race</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1400">
                          <a:solidFill>
                            <a:srgbClr val="000000"/>
                          </a:solidFill>
                          <a:latin typeface="Calibri"/>
                          <a:ea typeface="Times New Roman"/>
                          <a:cs typeface="Calibri"/>
                        </a:rPr>
                        <a:t>weight</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1400">
                          <a:solidFill>
                            <a:srgbClr val="000000"/>
                          </a:solidFill>
                          <a:latin typeface="Calibri"/>
                          <a:ea typeface="Times New Roman"/>
                          <a:cs typeface="Calibri"/>
                        </a:rPr>
                        <a:t>height</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1400">
                          <a:solidFill>
                            <a:srgbClr val="000000"/>
                          </a:solidFill>
                          <a:latin typeface="Calibri"/>
                          <a:ea typeface="Times New Roman"/>
                          <a:cs typeface="Calibri"/>
                        </a:rPr>
                        <a:t>age</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1400">
                          <a:solidFill>
                            <a:srgbClr val="000000"/>
                          </a:solidFill>
                          <a:latin typeface="Calibri"/>
                          <a:ea typeface="Times New Roman"/>
                          <a:cs typeface="Calibri"/>
                        </a:rPr>
                        <a:t>EVID</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756">
                <a:tc>
                  <a:txBody>
                    <a:bodyPr/>
                    <a:lstStyle/>
                    <a:p>
                      <a:pPr>
                        <a:lnSpc>
                          <a:spcPct val="100000"/>
                        </a:lnSpc>
                      </a:pPr>
                      <a:endParaRPr lang="en-US" sz="1400">
                        <a:latin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6001</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1</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dirty="0">
                          <a:solidFill>
                            <a:srgbClr val="000000"/>
                          </a:solidFill>
                          <a:latin typeface="Calibri"/>
                          <a:ea typeface="Times New Roman"/>
                          <a:cs typeface="Calibri"/>
                        </a:rPr>
                        <a:t>0</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dirty="0" smtClean="0">
                          <a:solidFill>
                            <a:srgbClr val="000000"/>
                          </a:solidFill>
                          <a:latin typeface="Calibri"/>
                          <a:ea typeface="Times New Roman"/>
                          <a:cs typeface="Calibri"/>
                        </a:rPr>
                        <a:t>400000</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63.25</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65.5</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33</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1</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756">
                <a:tc>
                  <a:txBody>
                    <a:bodyPr/>
                    <a:lstStyle/>
                    <a:p>
                      <a:pPr>
                        <a:lnSpc>
                          <a:spcPct val="100000"/>
                        </a:lnSpc>
                      </a:pPr>
                      <a:endParaRPr lang="en-US" sz="1400">
                        <a:latin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6001</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1</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dirty="0">
                          <a:solidFill>
                            <a:srgbClr val="000000"/>
                          </a:solidFill>
                          <a:latin typeface="Calibri"/>
                          <a:ea typeface="Times New Roman"/>
                          <a:cs typeface="Calibri"/>
                        </a:rPr>
                        <a:t>0.5</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dirty="0">
                          <a:solidFill>
                            <a:srgbClr val="000000"/>
                          </a:solidFill>
                          <a:latin typeface="Calibri"/>
                          <a:ea typeface="Times New Roman"/>
                          <a:cs typeface="Calibri"/>
                        </a:rPr>
                        <a:t>1349</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63.25</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65.5</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33</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756">
                <a:tc>
                  <a:txBody>
                    <a:bodyPr/>
                    <a:lstStyle/>
                    <a:p>
                      <a:pPr>
                        <a:lnSpc>
                          <a:spcPct val="100000"/>
                        </a:lnSpc>
                      </a:pPr>
                      <a:endParaRPr lang="en-US" sz="1400">
                        <a:latin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6001</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1</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dirty="0">
                          <a:solidFill>
                            <a:srgbClr val="000000"/>
                          </a:solidFill>
                          <a:latin typeface="Calibri"/>
                          <a:ea typeface="Times New Roman"/>
                          <a:cs typeface="Calibri"/>
                        </a:rPr>
                        <a:t>1</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dirty="0">
                          <a:solidFill>
                            <a:srgbClr val="000000"/>
                          </a:solidFill>
                          <a:latin typeface="Calibri"/>
                          <a:ea typeface="Times New Roman"/>
                          <a:cs typeface="Calibri"/>
                        </a:rPr>
                        <a:t>2179</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63.25</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65.5</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33</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756">
                <a:tc>
                  <a:txBody>
                    <a:bodyPr/>
                    <a:lstStyle/>
                    <a:p>
                      <a:pPr>
                        <a:lnSpc>
                          <a:spcPct val="100000"/>
                        </a:lnSpc>
                      </a:pPr>
                      <a:endParaRPr lang="en-US" sz="1400">
                        <a:latin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6001</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1</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dirty="0">
                          <a:solidFill>
                            <a:srgbClr val="000000"/>
                          </a:solidFill>
                          <a:latin typeface="Calibri"/>
                          <a:ea typeface="Times New Roman"/>
                          <a:cs typeface="Calibri"/>
                        </a:rPr>
                        <a:t>1.5</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dirty="0">
                          <a:solidFill>
                            <a:srgbClr val="000000"/>
                          </a:solidFill>
                          <a:latin typeface="Calibri"/>
                          <a:ea typeface="Times New Roman"/>
                          <a:cs typeface="Calibri"/>
                        </a:rPr>
                        <a:t>2670</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63.25</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65.5</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33</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756">
                <a:tc>
                  <a:txBody>
                    <a:bodyPr/>
                    <a:lstStyle/>
                    <a:p>
                      <a:pPr>
                        <a:lnSpc>
                          <a:spcPct val="100000"/>
                        </a:lnSpc>
                      </a:pPr>
                      <a:endParaRPr lang="en-US" sz="1400">
                        <a:latin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6001</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1</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dirty="0">
                          <a:solidFill>
                            <a:srgbClr val="000000"/>
                          </a:solidFill>
                          <a:latin typeface="Calibri"/>
                          <a:ea typeface="Times New Roman"/>
                          <a:cs typeface="Calibri"/>
                        </a:rPr>
                        <a:t>2</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dirty="0">
                          <a:solidFill>
                            <a:srgbClr val="000000"/>
                          </a:solidFill>
                          <a:latin typeface="Calibri"/>
                          <a:ea typeface="Times New Roman"/>
                          <a:cs typeface="Calibri"/>
                        </a:rPr>
                        <a:t>2603</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63.25</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65.5</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33</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756">
                <a:tc>
                  <a:txBody>
                    <a:bodyPr/>
                    <a:lstStyle/>
                    <a:p>
                      <a:pPr>
                        <a:lnSpc>
                          <a:spcPct val="100000"/>
                        </a:lnSpc>
                      </a:pPr>
                      <a:endParaRPr lang="en-US" sz="1400">
                        <a:latin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6001</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1</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dirty="0">
                          <a:solidFill>
                            <a:srgbClr val="000000"/>
                          </a:solidFill>
                          <a:latin typeface="Calibri"/>
                          <a:ea typeface="Times New Roman"/>
                          <a:cs typeface="Calibri"/>
                        </a:rPr>
                        <a:t>3</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dirty="0">
                          <a:solidFill>
                            <a:srgbClr val="000000"/>
                          </a:solidFill>
                          <a:latin typeface="Calibri"/>
                          <a:ea typeface="Times New Roman"/>
                          <a:cs typeface="Calibri"/>
                        </a:rPr>
                        <a:t>1206</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63.25</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65.5</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33</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756">
                <a:tc>
                  <a:txBody>
                    <a:bodyPr/>
                    <a:lstStyle/>
                    <a:p>
                      <a:pPr>
                        <a:lnSpc>
                          <a:spcPct val="100000"/>
                        </a:lnSpc>
                      </a:pPr>
                      <a:endParaRPr lang="en-US" sz="1400">
                        <a:latin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6001</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1</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dirty="0">
                          <a:solidFill>
                            <a:srgbClr val="000000"/>
                          </a:solidFill>
                          <a:latin typeface="Calibri"/>
                          <a:ea typeface="Times New Roman"/>
                          <a:cs typeface="Calibri"/>
                        </a:rPr>
                        <a:t>4</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dirty="0">
                          <a:solidFill>
                            <a:srgbClr val="000000"/>
                          </a:solidFill>
                          <a:latin typeface="Calibri"/>
                          <a:ea typeface="Times New Roman"/>
                          <a:cs typeface="Calibri"/>
                        </a:rPr>
                        <a:t>560</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63.25</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65.5</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33</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756">
                <a:tc>
                  <a:txBody>
                    <a:bodyPr/>
                    <a:lstStyle/>
                    <a:p>
                      <a:pPr>
                        <a:lnSpc>
                          <a:spcPct val="100000"/>
                        </a:lnSpc>
                      </a:pPr>
                      <a:endParaRPr lang="en-US" sz="1400">
                        <a:latin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6001</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1</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dirty="0">
                          <a:solidFill>
                            <a:srgbClr val="000000"/>
                          </a:solidFill>
                          <a:latin typeface="Calibri"/>
                          <a:ea typeface="Times New Roman"/>
                          <a:cs typeface="Calibri"/>
                        </a:rPr>
                        <a:t>5</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dirty="0">
                          <a:solidFill>
                            <a:srgbClr val="000000"/>
                          </a:solidFill>
                          <a:latin typeface="Calibri"/>
                          <a:ea typeface="Times New Roman"/>
                          <a:cs typeface="Calibri"/>
                        </a:rPr>
                        <a:t>268</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63.25</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65.5</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33</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756">
                <a:tc>
                  <a:txBody>
                    <a:bodyPr/>
                    <a:lstStyle/>
                    <a:p>
                      <a:pPr>
                        <a:lnSpc>
                          <a:spcPct val="100000"/>
                        </a:lnSpc>
                      </a:pPr>
                      <a:endParaRPr lang="en-US" sz="1400">
                        <a:latin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6001</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1</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dirty="0">
                          <a:solidFill>
                            <a:srgbClr val="000000"/>
                          </a:solidFill>
                          <a:latin typeface="Calibri"/>
                          <a:ea typeface="Times New Roman"/>
                          <a:cs typeface="Calibri"/>
                        </a:rPr>
                        <a:t>6</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dirty="0">
                          <a:solidFill>
                            <a:srgbClr val="000000"/>
                          </a:solidFill>
                          <a:latin typeface="Calibri"/>
                          <a:ea typeface="Times New Roman"/>
                          <a:cs typeface="Calibri"/>
                        </a:rPr>
                        <a:t>153</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63.25</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65.5</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33</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756">
                <a:tc>
                  <a:txBody>
                    <a:bodyPr/>
                    <a:lstStyle/>
                    <a:p>
                      <a:pPr>
                        <a:lnSpc>
                          <a:spcPct val="100000"/>
                        </a:lnSpc>
                      </a:pPr>
                      <a:endParaRPr lang="en-US" sz="1400">
                        <a:latin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6001</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1</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dirty="0">
                          <a:solidFill>
                            <a:srgbClr val="000000"/>
                          </a:solidFill>
                          <a:latin typeface="Calibri"/>
                          <a:ea typeface="Times New Roman"/>
                          <a:cs typeface="Calibri"/>
                        </a:rPr>
                        <a:t>8</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dirty="0">
                          <a:solidFill>
                            <a:srgbClr val="000000"/>
                          </a:solidFill>
                          <a:latin typeface="Calibri"/>
                          <a:ea typeface="Times New Roman"/>
                          <a:cs typeface="Calibri"/>
                        </a:rPr>
                        <a:t>77.3</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0</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63.25</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65.5</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a:solidFill>
                            <a:srgbClr val="000000"/>
                          </a:solidFill>
                          <a:latin typeface="Calibri"/>
                          <a:ea typeface="Times New Roman"/>
                          <a:cs typeface="Calibri"/>
                        </a:rPr>
                        <a:t>33</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00000"/>
                        </a:lnSpc>
                        <a:spcBef>
                          <a:spcPts val="0"/>
                        </a:spcBef>
                        <a:spcAft>
                          <a:spcPts val="0"/>
                        </a:spcAft>
                      </a:pPr>
                      <a:r>
                        <a:rPr lang="en-US" sz="1400" dirty="0">
                          <a:solidFill>
                            <a:srgbClr val="000000"/>
                          </a:solidFill>
                          <a:latin typeface="Calibri"/>
                          <a:ea typeface="Times New Roman"/>
                          <a:cs typeface="Calibri"/>
                        </a:rPr>
                        <a:t>0</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7495889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 from First Three Subjects</a:t>
            </a:r>
            <a:endParaRPr lang="en-US" dirty="0"/>
          </a:p>
        </p:txBody>
      </p:sp>
      <p:graphicFrame>
        <p:nvGraphicFramePr>
          <p:cNvPr id="4" name="Content Placeholder 3"/>
          <p:cNvGraphicFramePr>
            <a:graphicFrameLocks noGrp="1"/>
          </p:cNvGraphicFramePr>
          <p:nvPr>
            <p:ph idx="1"/>
          </p:nvPr>
        </p:nvGraphicFramePr>
        <p:xfrm>
          <a:off x="1295400" y="1981200"/>
          <a:ext cx="9601200" cy="3810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NONMEM: Data Format</a:t>
            </a:r>
            <a:endParaRPr lang="en-US" dirty="0"/>
          </a:p>
        </p:txBody>
      </p:sp>
      <p:sp>
        <p:nvSpPr>
          <p:cNvPr id="3" name="Content Placeholder 2"/>
          <p:cNvSpPr>
            <a:spLocks noGrp="1"/>
          </p:cNvSpPr>
          <p:nvPr>
            <p:ph idx="1"/>
          </p:nvPr>
        </p:nvSpPr>
        <p:spPr/>
        <p:txBody>
          <a:bodyPr/>
          <a:lstStyle/>
          <a:p>
            <a:r>
              <a:rPr lang="en-US" dirty="0" smtClean="0"/>
              <a:t>Rows sorted by ID then TIME</a:t>
            </a:r>
          </a:p>
          <a:p>
            <a:r>
              <a:rPr lang="en-US" dirty="0" smtClean="0"/>
              <a:t>TIME is relative (time since initial observation)</a:t>
            </a:r>
          </a:p>
          <a:p>
            <a:r>
              <a:rPr lang="en-US" dirty="0" smtClean="0"/>
              <a:t>DV = outcome</a:t>
            </a:r>
          </a:p>
          <a:p>
            <a:r>
              <a:rPr lang="en-US" dirty="0" smtClean="0"/>
              <a:t>AMT = dose amount (0 at times when dose is not given)</a:t>
            </a:r>
          </a:p>
          <a:p>
            <a:r>
              <a:rPr lang="en-US" dirty="0" smtClean="0"/>
              <a:t>MDV = missing dependent variable (1 when observation recorded, 0 when not – e.g. dosing time)</a:t>
            </a:r>
          </a:p>
          <a:p>
            <a:r>
              <a:rPr lang="en-US" dirty="0" smtClean="0"/>
              <a:t>EVID = event id (1 when observation recorded, 0 when not, 4 to reset all compartments – use in crossover designs)</a:t>
            </a:r>
            <a:endParaRPr lang="en-US" dirty="0"/>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NONMEM: Projects / Data Tab</a:t>
            </a:r>
            <a:endParaRPr lang="en-US" dirty="0"/>
          </a:p>
        </p:txBody>
      </p:sp>
      <p:sp>
        <p:nvSpPr>
          <p:cNvPr id="3" name="Content Placeholder 2"/>
          <p:cNvSpPr>
            <a:spLocks noGrp="1"/>
          </p:cNvSpPr>
          <p:nvPr>
            <p:ph idx="1"/>
          </p:nvPr>
        </p:nvSpPr>
        <p:spPr/>
        <p:txBody>
          <a:bodyPr/>
          <a:lstStyle/>
          <a:p>
            <a:r>
              <a:rPr lang="en-US" dirty="0" smtClean="0"/>
              <a:t>Create project by clicking Add New</a:t>
            </a:r>
          </a:p>
          <a:p>
            <a:r>
              <a:rPr lang="en-US" dirty="0" smtClean="0"/>
              <a:t>Recommend creating a new file folder </a:t>
            </a:r>
          </a:p>
          <a:p>
            <a:r>
              <a:rPr lang="en-US" dirty="0" smtClean="0"/>
              <a:t>Must re-select project each time </a:t>
            </a:r>
            <a:r>
              <a:rPr lang="en-US" dirty="0" err="1" smtClean="0"/>
              <a:t>PDx</a:t>
            </a:r>
            <a:r>
              <a:rPr lang="en-US" dirty="0" smtClean="0"/>
              <a:t>-POP is re-opened</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NONMEM: Model / Run Tab</a:t>
            </a:r>
            <a:endParaRPr lang="en-US" dirty="0"/>
          </a:p>
        </p:txBody>
      </p:sp>
      <p:sp>
        <p:nvSpPr>
          <p:cNvPr id="3" name="Content Placeholder 2"/>
          <p:cNvSpPr>
            <a:spLocks noGrp="1"/>
          </p:cNvSpPr>
          <p:nvPr>
            <p:ph sz="half" idx="1"/>
          </p:nvPr>
        </p:nvSpPr>
        <p:spPr/>
        <p:txBody>
          <a:bodyPr/>
          <a:lstStyle/>
          <a:p>
            <a:r>
              <a:rPr lang="en-US" dirty="0" smtClean="0"/>
              <a:t>Control stream – file of code that specifies which model will be run with which options</a:t>
            </a:r>
          </a:p>
          <a:p>
            <a:r>
              <a:rPr lang="en-US" dirty="0" smtClean="0"/>
              <a:t>Must be moved into the Control Streams Selected box in order to run</a:t>
            </a:r>
          </a:p>
          <a:p>
            <a:r>
              <a:rPr lang="en-US" dirty="0" smtClean="0"/>
              <a:t>Created by manually typing code, or through a wizard</a:t>
            </a:r>
          </a:p>
          <a:p>
            <a:r>
              <a:rPr lang="en-US" dirty="0" smtClean="0"/>
              <a:t>Create duplicate by pressing Copy</a:t>
            </a:r>
          </a:p>
          <a:p>
            <a:r>
              <a:rPr lang="en-US" dirty="0" smtClean="0"/>
              <a:t>Can be edited in any text editor</a:t>
            </a:r>
          </a:p>
          <a:p>
            <a:endParaRPr lang="en-US" dirty="0"/>
          </a:p>
        </p:txBody>
      </p:sp>
      <p:pic>
        <p:nvPicPr>
          <p:cNvPr id="8" name="Content Placeholder 7" descr="PDx-pop snapshot.png"/>
          <p:cNvPicPr>
            <a:picLocks noGrp="1" noChangeAspect="1"/>
          </p:cNvPicPr>
          <p:nvPr>
            <p:ph sz="half" idx="2"/>
          </p:nvPr>
        </p:nvPicPr>
        <p:blipFill>
          <a:blip r:embed="rId3" cstate="print"/>
          <a:stretch>
            <a:fillRect/>
          </a:stretch>
        </p:blipFill>
        <p:spPr>
          <a:xfrm>
            <a:off x="6324600" y="2116088"/>
            <a:ext cx="4873440" cy="1709599"/>
          </a:xfrm>
          <a:effectLst>
            <a:outerShdw blurRad="63500" sx="102000" sy="102000" algn="ctr" rotWithShape="0">
              <a:prstClr val="black">
                <a:alpha val="40000"/>
              </a:prstClr>
            </a:outerShdw>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NONMEM: Wizard</a:t>
            </a:r>
            <a:endParaRPr lang="en-US" dirty="0"/>
          </a:p>
        </p:txBody>
      </p:sp>
      <p:pic>
        <p:nvPicPr>
          <p:cNvPr id="5" name="Content Placeholder 4" descr="Wizard snapshot.png"/>
          <p:cNvPicPr>
            <a:picLocks noGrp="1" noChangeAspect="1"/>
          </p:cNvPicPr>
          <p:nvPr>
            <p:ph sz="half" idx="1"/>
          </p:nvPr>
        </p:nvPicPr>
        <p:blipFill>
          <a:blip r:embed="rId2" cstate="print"/>
          <a:stretch>
            <a:fillRect/>
          </a:stretch>
        </p:blipFill>
        <p:spPr>
          <a:xfrm>
            <a:off x="741064" y="2137279"/>
            <a:ext cx="5402286" cy="3342422"/>
          </a:xfrm>
          <a:effectLst>
            <a:outerShdw blurRad="63500" sx="102000" sy="102000" algn="ctr" rotWithShape="0">
              <a:prstClr val="black">
                <a:alpha val="40000"/>
              </a:prstClr>
            </a:outerShdw>
          </a:effectLst>
        </p:spPr>
      </p:pic>
      <p:pic>
        <p:nvPicPr>
          <p:cNvPr id="6" name="Content Placeholder 5" descr="Wizard snapshot 2.png"/>
          <p:cNvPicPr>
            <a:picLocks noGrp="1" noChangeAspect="1"/>
          </p:cNvPicPr>
          <p:nvPr>
            <p:ph sz="half" idx="2"/>
          </p:nvPr>
        </p:nvPicPr>
        <p:blipFill>
          <a:blip r:embed="rId3" cstate="print"/>
          <a:stretch>
            <a:fillRect/>
          </a:stretch>
        </p:blipFill>
        <p:spPr>
          <a:xfrm>
            <a:off x="6281806" y="2146761"/>
            <a:ext cx="5166983" cy="3308503"/>
          </a:xfrm>
          <a:effectLst>
            <a:outerShdw blurRad="63500" sx="102000" sy="102000" algn="ctr" rotWithShape="0">
              <a:prstClr val="black">
                <a:alpha val="40000"/>
              </a:prstClr>
            </a:outerShdw>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NONMEM: Control Stream </a:t>
            </a:r>
            <a:endParaRPr lang="en-US" dirty="0"/>
          </a:p>
        </p:txBody>
      </p:sp>
      <p:sp>
        <p:nvSpPr>
          <p:cNvPr id="3" name="Content Placeholder 2"/>
          <p:cNvSpPr>
            <a:spLocks noGrp="1"/>
          </p:cNvSpPr>
          <p:nvPr>
            <p:ph sz="half" idx="1"/>
          </p:nvPr>
        </p:nvSpPr>
        <p:spPr/>
        <p:txBody>
          <a:bodyPr/>
          <a:lstStyle/>
          <a:p>
            <a:r>
              <a:rPr lang="en-US" dirty="0" smtClean="0"/>
              <a:t>Records begin with $</a:t>
            </a:r>
          </a:p>
          <a:p>
            <a:r>
              <a:rPr lang="en-US" dirty="0" smtClean="0"/>
              <a:t>Comment indicated by ;</a:t>
            </a:r>
          </a:p>
          <a:p>
            <a:r>
              <a:rPr lang="en-US" dirty="0" smtClean="0"/>
              <a:t>Order of records not restricted</a:t>
            </a:r>
            <a:endParaRPr lang="en-US" dirty="0"/>
          </a:p>
        </p:txBody>
      </p:sp>
      <p:pic>
        <p:nvPicPr>
          <p:cNvPr id="5" name="Picture 4" descr="example control stream.png"/>
          <p:cNvPicPr/>
          <p:nvPr/>
        </p:nvPicPr>
        <p:blipFill>
          <a:blip r:embed="rId2" cstate="print"/>
          <a:stretch>
            <a:fillRect/>
          </a:stretch>
        </p:blipFill>
        <p:spPr>
          <a:xfrm>
            <a:off x="7101553" y="513158"/>
            <a:ext cx="4041334" cy="5526884"/>
          </a:xfrm>
          <a:prstGeom prst="rect">
            <a:avLst/>
          </a:prstGeom>
          <a:ln w="6350">
            <a:noFill/>
          </a:ln>
          <a:effectLst>
            <a:outerShdw blurRad="63500" sx="102000" sy="102000" algn="ctr" rotWithShape="0">
              <a:prstClr val="black">
                <a:alpha val="40000"/>
              </a:prstClr>
            </a:outerShdw>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NONMEM: $SUBROUTINES Record</a:t>
            </a:r>
            <a:endParaRPr lang="en-US" dirty="0"/>
          </a:p>
        </p:txBody>
      </p:sp>
      <p:sp>
        <p:nvSpPr>
          <p:cNvPr id="3" name="Content Placeholder 2"/>
          <p:cNvSpPr>
            <a:spLocks noGrp="1"/>
          </p:cNvSpPr>
          <p:nvPr>
            <p:ph sz="half" idx="1"/>
          </p:nvPr>
        </p:nvSpPr>
        <p:spPr>
          <a:xfrm>
            <a:off x="1295400" y="1981199"/>
            <a:ext cx="6008914" cy="3810001"/>
          </a:xfrm>
        </p:spPr>
        <p:txBody>
          <a:bodyPr/>
          <a:lstStyle/>
          <a:p>
            <a:r>
              <a:rPr lang="en-US" dirty="0" smtClean="0"/>
              <a:t>Wizard: Chosen under </a:t>
            </a:r>
            <a:r>
              <a:rPr lang="en-US" dirty="0" err="1" smtClean="0"/>
              <a:t>Cmt</a:t>
            </a:r>
            <a:r>
              <a:rPr lang="en-US" dirty="0" smtClean="0"/>
              <a:t> (Compartment) Selection</a:t>
            </a:r>
          </a:p>
          <a:p>
            <a:r>
              <a:rPr lang="en-US" dirty="0" smtClean="0"/>
              <a:t>One compartment linear elimination: ADVAN2</a:t>
            </a:r>
          </a:p>
          <a:p>
            <a:r>
              <a:rPr lang="en-US" dirty="0" smtClean="0"/>
              <a:t>Two compartment linear elimination: ADVAN4</a:t>
            </a:r>
            <a:endParaRPr lang="en-US" dirty="0"/>
          </a:p>
        </p:txBody>
      </p:sp>
      <p:pic>
        <p:nvPicPr>
          <p:cNvPr id="5" name="Content Placeholder 4" descr="cmt selection.png"/>
          <p:cNvPicPr>
            <a:picLocks noGrp="1" noChangeAspect="1"/>
          </p:cNvPicPr>
          <p:nvPr>
            <p:ph sz="half" idx="2"/>
          </p:nvPr>
        </p:nvPicPr>
        <p:blipFill>
          <a:blip r:embed="rId2" cstate="print"/>
          <a:stretch>
            <a:fillRect/>
          </a:stretch>
        </p:blipFill>
        <p:spPr>
          <a:xfrm>
            <a:off x="8262262" y="2375183"/>
            <a:ext cx="1754821" cy="1467483"/>
          </a:xfrm>
          <a:effectLst>
            <a:outerShdw blurRad="63500" sx="102000" sy="102000" algn="ctr" rotWithShape="0">
              <a:prstClr val="black">
                <a:alpha val="40000"/>
              </a:prstClr>
            </a:outerShdw>
          </a:effectLst>
        </p:spPr>
      </p:pic>
      <p:pic>
        <p:nvPicPr>
          <p:cNvPr id="6" name="Picture 5" descr="cmt selection control stream.png"/>
          <p:cNvPicPr>
            <a:picLocks noChangeAspect="1"/>
          </p:cNvPicPr>
          <p:nvPr/>
        </p:nvPicPr>
        <p:blipFill>
          <a:blip r:embed="rId3" cstate="print"/>
          <a:stretch>
            <a:fillRect/>
          </a:stretch>
        </p:blipFill>
        <p:spPr>
          <a:xfrm>
            <a:off x="7690980" y="4284097"/>
            <a:ext cx="2917285" cy="274816"/>
          </a:xfrm>
          <a:prstGeom prst="rect">
            <a:avLst/>
          </a:prstGeom>
          <a:effectLst>
            <a:outerShdw blurRad="63500" sx="102000" sy="102000" algn="ctr" rotWithShape="0">
              <a:prstClr val="black">
                <a:alpha val="40000"/>
              </a:prstClr>
            </a:outerShdw>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PK Models: PK </a:t>
            </a:r>
            <a:r>
              <a:rPr lang="en-US" dirty="0" err="1" smtClean="0"/>
              <a:t>vs</a:t>
            </a:r>
            <a:r>
              <a:rPr lang="en-US" dirty="0" smtClean="0"/>
              <a:t> PD</a:t>
            </a:r>
            <a:endParaRPr lang="en-US" dirty="0"/>
          </a:p>
        </p:txBody>
      </p:sp>
      <p:sp>
        <p:nvSpPr>
          <p:cNvPr id="4" name="Text Placeholder 3"/>
          <p:cNvSpPr>
            <a:spLocks noGrp="1"/>
          </p:cNvSpPr>
          <p:nvPr>
            <p:ph type="body" idx="1"/>
          </p:nvPr>
        </p:nvSpPr>
        <p:spPr/>
        <p:txBody>
          <a:bodyPr/>
          <a:lstStyle/>
          <a:p>
            <a:r>
              <a:rPr lang="en-US" dirty="0" smtClean="0"/>
              <a:t>Pharmacokinetics: Body → Drug</a:t>
            </a:r>
            <a:endParaRPr lang="en-US" dirty="0"/>
          </a:p>
        </p:txBody>
      </p:sp>
      <p:sp>
        <p:nvSpPr>
          <p:cNvPr id="3" name="Content Placeholder 2"/>
          <p:cNvSpPr>
            <a:spLocks noGrp="1"/>
          </p:cNvSpPr>
          <p:nvPr>
            <p:ph sz="half" idx="2"/>
          </p:nvPr>
        </p:nvSpPr>
        <p:spPr/>
        <p:txBody>
          <a:bodyPr/>
          <a:lstStyle/>
          <a:p>
            <a:r>
              <a:rPr lang="en-US" dirty="0" smtClean="0"/>
              <a:t>Absorption</a:t>
            </a:r>
          </a:p>
          <a:p>
            <a:r>
              <a:rPr lang="en-US" dirty="0" smtClean="0"/>
              <a:t>Distribution</a:t>
            </a:r>
          </a:p>
          <a:p>
            <a:r>
              <a:rPr lang="en-US" dirty="0" smtClean="0"/>
              <a:t>Metabolism</a:t>
            </a:r>
          </a:p>
          <a:p>
            <a:r>
              <a:rPr lang="en-US" dirty="0" smtClean="0"/>
              <a:t>Excretion</a:t>
            </a:r>
            <a:endParaRPr lang="en-US" dirty="0"/>
          </a:p>
        </p:txBody>
      </p:sp>
      <p:sp>
        <p:nvSpPr>
          <p:cNvPr id="5" name="Text Placeholder 4"/>
          <p:cNvSpPr>
            <a:spLocks noGrp="1"/>
          </p:cNvSpPr>
          <p:nvPr>
            <p:ph type="body" sz="quarter" idx="3"/>
          </p:nvPr>
        </p:nvSpPr>
        <p:spPr/>
        <p:txBody>
          <a:bodyPr/>
          <a:lstStyle/>
          <a:p>
            <a:r>
              <a:rPr lang="en-US" dirty="0" err="1" smtClean="0"/>
              <a:t>Pharmacodynamics</a:t>
            </a:r>
            <a:r>
              <a:rPr lang="en-US" dirty="0" smtClean="0"/>
              <a:t>: Drug → Body</a:t>
            </a:r>
            <a:endParaRPr lang="en-US" dirty="0"/>
          </a:p>
        </p:txBody>
      </p:sp>
      <p:sp>
        <p:nvSpPr>
          <p:cNvPr id="6" name="Content Placeholder 5"/>
          <p:cNvSpPr>
            <a:spLocks noGrp="1"/>
          </p:cNvSpPr>
          <p:nvPr>
            <p:ph sz="quarter" idx="4"/>
          </p:nvPr>
        </p:nvSpPr>
        <p:spPr/>
        <p:txBody>
          <a:bodyPr/>
          <a:lstStyle/>
          <a:p>
            <a:r>
              <a:rPr lang="en-US" dirty="0" smtClean="0"/>
              <a:t>Mechanism</a:t>
            </a:r>
          </a:p>
          <a:p>
            <a:r>
              <a:rPr lang="en-US" dirty="0" smtClean="0"/>
              <a:t>Efficacy</a:t>
            </a:r>
          </a:p>
          <a:p>
            <a:r>
              <a:rPr lang="en-US" dirty="0" smtClean="0"/>
              <a:t>Adverse effects</a:t>
            </a:r>
          </a:p>
          <a:p>
            <a:r>
              <a:rPr lang="en-US" dirty="0" smtClean="0"/>
              <a:t>Dose-response curves</a:t>
            </a:r>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NONMEM: $PK, $THETA, and $OMEGA Records</a:t>
            </a:r>
            <a:endParaRPr lang="en-US" dirty="0"/>
          </a:p>
        </p:txBody>
      </p:sp>
      <p:sp>
        <p:nvSpPr>
          <p:cNvPr id="4" name="Content Placeholder 3"/>
          <p:cNvSpPr>
            <a:spLocks noGrp="1"/>
          </p:cNvSpPr>
          <p:nvPr>
            <p:ph sz="half" idx="1"/>
          </p:nvPr>
        </p:nvSpPr>
        <p:spPr/>
        <p:txBody>
          <a:bodyPr/>
          <a:lstStyle/>
          <a:p>
            <a:r>
              <a:rPr lang="en-US" dirty="0" smtClean="0"/>
              <a:t>Wizard: </a:t>
            </a:r>
          </a:p>
          <a:p>
            <a:pPr lvl="1"/>
            <a:r>
              <a:rPr lang="en-US" dirty="0" smtClean="0"/>
              <a:t>Parameter Selection</a:t>
            </a:r>
          </a:p>
          <a:p>
            <a:pPr lvl="1"/>
            <a:r>
              <a:rPr lang="en-US" dirty="0" smtClean="0"/>
              <a:t>Dosing Selection</a:t>
            </a:r>
          </a:p>
          <a:p>
            <a:pPr lvl="1"/>
            <a:r>
              <a:rPr lang="en-US" dirty="0" smtClean="0"/>
              <a:t>Theta Estimates</a:t>
            </a:r>
          </a:p>
          <a:p>
            <a:pPr lvl="1"/>
            <a:r>
              <a:rPr lang="en-US" dirty="0" smtClean="0"/>
              <a:t>Omega Estimates</a:t>
            </a:r>
            <a:endParaRPr lang="en-US" dirty="0"/>
          </a:p>
        </p:txBody>
      </p:sp>
      <p:pic>
        <p:nvPicPr>
          <p:cNvPr id="6" name="Picture 5" descr="parameter selection.png"/>
          <p:cNvPicPr>
            <a:picLocks noChangeAspect="1"/>
          </p:cNvPicPr>
          <p:nvPr/>
        </p:nvPicPr>
        <p:blipFill>
          <a:blip r:embed="rId2" cstate="print"/>
          <a:stretch>
            <a:fillRect/>
          </a:stretch>
        </p:blipFill>
        <p:spPr>
          <a:xfrm>
            <a:off x="6969379" y="1703894"/>
            <a:ext cx="4610500" cy="1265030"/>
          </a:xfrm>
          <a:prstGeom prst="rect">
            <a:avLst/>
          </a:prstGeom>
          <a:effectLst>
            <a:outerShdw blurRad="63500" sx="103000" sy="103000" algn="ctr" rotWithShape="0">
              <a:prstClr val="black">
                <a:alpha val="40000"/>
              </a:prstClr>
            </a:outerShdw>
          </a:effectLst>
        </p:spPr>
      </p:pic>
      <p:pic>
        <p:nvPicPr>
          <p:cNvPr id="7" name="Picture 6" descr="dosing selection.png"/>
          <p:cNvPicPr>
            <a:picLocks noChangeAspect="1"/>
          </p:cNvPicPr>
          <p:nvPr/>
        </p:nvPicPr>
        <p:blipFill>
          <a:blip r:embed="rId3" cstate="print"/>
          <a:stretch>
            <a:fillRect/>
          </a:stretch>
        </p:blipFill>
        <p:spPr>
          <a:xfrm>
            <a:off x="6964481" y="3069982"/>
            <a:ext cx="4617923" cy="1252574"/>
          </a:xfrm>
          <a:prstGeom prst="rect">
            <a:avLst/>
          </a:prstGeom>
          <a:effectLst>
            <a:outerShdw blurRad="63500" sx="103000" sy="103000" algn="ctr" rotWithShape="0">
              <a:prstClr val="black">
                <a:alpha val="40000"/>
              </a:prstClr>
            </a:outerShdw>
          </a:effectLst>
        </p:spPr>
      </p:pic>
      <p:pic>
        <p:nvPicPr>
          <p:cNvPr id="8" name="Picture 7" descr="theta estimates.png"/>
          <p:cNvPicPr>
            <a:picLocks noChangeAspect="1"/>
          </p:cNvPicPr>
          <p:nvPr/>
        </p:nvPicPr>
        <p:blipFill>
          <a:blip r:embed="rId4" cstate="print"/>
          <a:stretch>
            <a:fillRect/>
          </a:stretch>
        </p:blipFill>
        <p:spPr>
          <a:xfrm>
            <a:off x="5262967" y="4417017"/>
            <a:ext cx="6325149" cy="777307"/>
          </a:xfrm>
          <a:prstGeom prst="rect">
            <a:avLst/>
          </a:prstGeom>
          <a:effectLst>
            <a:outerShdw blurRad="63500" sx="102000" sy="102000" algn="ctr" rotWithShape="0">
              <a:prstClr val="black">
                <a:alpha val="40000"/>
              </a:prstClr>
            </a:outerShdw>
          </a:effectLst>
        </p:spPr>
      </p:pic>
      <p:pic>
        <p:nvPicPr>
          <p:cNvPr id="9" name="Picture 8" descr="omega estimates.png"/>
          <p:cNvPicPr>
            <a:picLocks noChangeAspect="1"/>
          </p:cNvPicPr>
          <p:nvPr/>
        </p:nvPicPr>
        <p:blipFill>
          <a:blip r:embed="rId5" cstate="print"/>
          <a:stretch>
            <a:fillRect/>
          </a:stretch>
        </p:blipFill>
        <p:spPr>
          <a:xfrm>
            <a:off x="9570580" y="5303747"/>
            <a:ext cx="2019475" cy="784928"/>
          </a:xfrm>
          <a:prstGeom prst="rect">
            <a:avLst/>
          </a:prstGeom>
          <a:effectLst>
            <a:outerShdw blurRad="63500" sx="105000" sy="105000" algn="ctr" rotWithShape="0">
              <a:prstClr val="black">
                <a:alpha val="40000"/>
              </a:prstClr>
            </a:outerShdw>
          </a:effectLst>
        </p:spPr>
      </p:pic>
    </p:spTree>
    <p:extLst>
      <p:ext uri="{BB962C8B-B14F-4D97-AF65-F5344CB8AC3E}">
        <p14:creationId xmlns="" xmlns:p14="http://schemas.microsoft.com/office/powerpoint/2010/main" val="11867412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NONMEM: $PK, $THETA, and $OMEGA Records</a:t>
            </a:r>
            <a:endParaRPr lang="en-US" dirty="0"/>
          </a:p>
        </p:txBody>
      </p:sp>
      <p:sp>
        <p:nvSpPr>
          <p:cNvPr id="4" name="Content Placeholder 3"/>
          <p:cNvSpPr>
            <a:spLocks noGrp="1"/>
          </p:cNvSpPr>
          <p:nvPr>
            <p:ph sz="half" idx="1"/>
          </p:nvPr>
        </p:nvSpPr>
        <p:spPr>
          <a:xfrm>
            <a:off x="1295399" y="1981199"/>
            <a:ext cx="7147143" cy="4156554"/>
          </a:xfrm>
        </p:spPr>
        <p:txBody>
          <a:bodyPr>
            <a:normAutofit/>
          </a:bodyPr>
          <a:lstStyle/>
          <a:p>
            <a:r>
              <a:rPr lang="en-US" dirty="0" smtClean="0"/>
              <a:t>Dichotomous covariates:</a:t>
            </a:r>
          </a:p>
          <a:p>
            <a:pPr lvl="1"/>
            <a:r>
              <a:rPr lang="en-US" dirty="0" smtClean="0"/>
              <a:t>Additive (linear): CL=TVCL*EXP(ETA(1))+THETA(2)*SEX</a:t>
            </a:r>
          </a:p>
          <a:p>
            <a:pPr lvl="1"/>
            <a:r>
              <a:rPr lang="en-US" dirty="0" smtClean="0"/>
              <a:t>Proportional: CL=TVCL*EXP(ETA(1))*(1+THETA(2)*SEX)</a:t>
            </a:r>
          </a:p>
          <a:p>
            <a:pPr lvl="1"/>
            <a:r>
              <a:rPr lang="en-US" dirty="0" smtClean="0"/>
              <a:t>Exponential: CL=TVCL*EXP(ETA(1))*EXP(THETA(2)*SEX)</a:t>
            </a:r>
          </a:p>
          <a:p>
            <a:pPr lvl="1"/>
            <a:r>
              <a:rPr lang="en-US" dirty="0" smtClean="0"/>
              <a:t>If statements</a:t>
            </a:r>
          </a:p>
          <a:p>
            <a:r>
              <a:rPr lang="en-US" dirty="0" smtClean="0"/>
              <a:t>Categorical covariates:</a:t>
            </a:r>
          </a:p>
          <a:p>
            <a:pPr lvl="1"/>
            <a:r>
              <a:rPr lang="en-US" dirty="0" smtClean="0"/>
              <a:t>CL=TVCL*EXP(ETA(1))+THETA(2)*RACEB+THETA(3)*RACEC</a:t>
            </a:r>
          </a:p>
        </p:txBody>
      </p:sp>
      <p:pic>
        <p:nvPicPr>
          <p:cNvPr id="9" name="Picture 8" descr="pk record.png"/>
          <p:cNvPicPr>
            <a:picLocks noChangeAspect="1"/>
          </p:cNvPicPr>
          <p:nvPr/>
        </p:nvPicPr>
        <p:blipFill>
          <a:blip r:embed="rId3" cstate="print"/>
          <a:stretch>
            <a:fillRect/>
          </a:stretch>
        </p:blipFill>
        <p:spPr>
          <a:xfrm>
            <a:off x="8472610" y="2035442"/>
            <a:ext cx="1882303" cy="1425064"/>
          </a:xfrm>
          <a:prstGeom prst="rect">
            <a:avLst/>
          </a:prstGeom>
          <a:effectLst>
            <a:outerShdw blurRad="63500" sx="102000" sy="102000" algn="ctr" rotWithShape="0">
              <a:prstClr val="black">
                <a:alpha val="40000"/>
              </a:prstClr>
            </a:outerShdw>
          </a:effectLst>
        </p:spPr>
      </p:pic>
      <p:pic>
        <p:nvPicPr>
          <p:cNvPr id="10" name="Picture 9" descr="theta record.png"/>
          <p:cNvPicPr>
            <a:picLocks noChangeAspect="1"/>
          </p:cNvPicPr>
          <p:nvPr/>
        </p:nvPicPr>
        <p:blipFill>
          <a:blip r:embed="rId4" cstate="print"/>
          <a:stretch>
            <a:fillRect/>
          </a:stretch>
        </p:blipFill>
        <p:spPr>
          <a:xfrm>
            <a:off x="8456506" y="3721089"/>
            <a:ext cx="1897864" cy="725654"/>
          </a:xfrm>
          <a:prstGeom prst="rect">
            <a:avLst/>
          </a:prstGeom>
          <a:effectLst>
            <a:outerShdw blurRad="63500" sx="102000" sy="102000" algn="ctr" rotWithShape="0">
              <a:prstClr val="black">
                <a:alpha val="40000"/>
              </a:prstClr>
            </a:outerShdw>
          </a:effectLst>
        </p:spPr>
      </p:pic>
      <p:pic>
        <p:nvPicPr>
          <p:cNvPr id="11" name="Picture 10" descr="omega record.png"/>
          <p:cNvPicPr>
            <a:picLocks noChangeAspect="1"/>
          </p:cNvPicPr>
          <p:nvPr/>
        </p:nvPicPr>
        <p:blipFill>
          <a:blip r:embed="rId5" cstate="print"/>
          <a:stretch>
            <a:fillRect/>
          </a:stretch>
        </p:blipFill>
        <p:spPr>
          <a:xfrm>
            <a:off x="8457663" y="4706833"/>
            <a:ext cx="1906507" cy="704412"/>
          </a:xfrm>
          <a:prstGeom prst="rect">
            <a:avLst/>
          </a:prstGeom>
          <a:effectLst>
            <a:outerShdw blurRad="63500" sx="102000" sy="102000" algn="ctr" rotWithShape="0">
              <a:prstClr val="black">
                <a:alpha val="40000"/>
              </a:prstClr>
            </a:outerShdw>
          </a:effectLst>
        </p:spPr>
      </p:pic>
    </p:spTree>
    <p:extLst>
      <p:ext uri="{BB962C8B-B14F-4D97-AF65-F5344CB8AC3E}">
        <p14:creationId xmlns="" xmlns:p14="http://schemas.microsoft.com/office/powerpoint/2010/main" val="11867412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NONMEM: $PK, $THETA, and $OMEGA Records</a:t>
            </a:r>
            <a:endParaRPr lang="en-US" dirty="0"/>
          </a:p>
        </p:txBody>
      </p:sp>
      <p:sp>
        <p:nvSpPr>
          <p:cNvPr id="4" name="Content Placeholder 3"/>
          <p:cNvSpPr>
            <a:spLocks noGrp="1"/>
          </p:cNvSpPr>
          <p:nvPr>
            <p:ph sz="half" idx="1"/>
          </p:nvPr>
        </p:nvSpPr>
        <p:spPr>
          <a:xfrm>
            <a:off x="1295399" y="1981199"/>
            <a:ext cx="7134617" cy="4156554"/>
          </a:xfrm>
        </p:spPr>
        <p:txBody>
          <a:bodyPr>
            <a:normAutofit/>
          </a:bodyPr>
          <a:lstStyle/>
          <a:p>
            <a:r>
              <a:rPr lang="en-US" dirty="0" smtClean="0"/>
              <a:t>Continuous covariates:</a:t>
            </a:r>
          </a:p>
          <a:p>
            <a:pPr lvl="1"/>
            <a:r>
              <a:rPr lang="en-US" dirty="0" smtClean="0"/>
              <a:t>Linear: CL=TVCL*EXP(ETA(1))+THETA(2)*WEIGHT</a:t>
            </a:r>
          </a:p>
          <a:p>
            <a:pPr lvl="1"/>
            <a:r>
              <a:rPr lang="en-US" dirty="0" smtClean="0"/>
              <a:t>Power: CL=TVCL*EXP(ETA(1))*(WEIGHT**THETA(2))</a:t>
            </a:r>
          </a:p>
          <a:p>
            <a:pPr lvl="1"/>
            <a:r>
              <a:rPr lang="en-US" dirty="0" smtClean="0"/>
              <a:t>Exponential: CL=TVCL*EXP(ETA(1))*EXP(THETA(2)*WEIGHT)</a:t>
            </a:r>
          </a:p>
          <a:p>
            <a:pPr lvl="1"/>
            <a:r>
              <a:rPr lang="en-US" dirty="0" smtClean="0"/>
              <a:t>Piece-wise linear: If statements</a:t>
            </a:r>
          </a:p>
        </p:txBody>
      </p:sp>
      <p:pic>
        <p:nvPicPr>
          <p:cNvPr id="9" name="Picture 8" descr="pk record.png"/>
          <p:cNvPicPr>
            <a:picLocks noChangeAspect="1"/>
          </p:cNvPicPr>
          <p:nvPr/>
        </p:nvPicPr>
        <p:blipFill>
          <a:blip r:embed="rId3" cstate="print"/>
          <a:stretch>
            <a:fillRect/>
          </a:stretch>
        </p:blipFill>
        <p:spPr>
          <a:xfrm>
            <a:off x="8472610" y="2035442"/>
            <a:ext cx="1882303" cy="1425064"/>
          </a:xfrm>
          <a:prstGeom prst="rect">
            <a:avLst/>
          </a:prstGeom>
          <a:effectLst>
            <a:outerShdw blurRad="63500" sx="102000" sy="102000" algn="ctr" rotWithShape="0">
              <a:prstClr val="black">
                <a:alpha val="40000"/>
              </a:prstClr>
            </a:outerShdw>
          </a:effectLst>
        </p:spPr>
      </p:pic>
      <p:pic>
        <p:nvPicPr>
          <p:cNvPr id="10" name="Picture 9" descr="theta record.png"/>
          <p:cNvPicPr>
            <a:picLocks noChangeAspect="1"/>
          </p:cNvPicPr>
          <p:nvPr/>
        </p:nvPicPr>
        <p:blipFill>
          <a:blip r:embed="rId4" cstate="print"/>
          <a:stretch>
            <a:fillRect/>
          </a:stretch>
        </p:blipFill>
        <p:spPr>
          <a:xfrm>
            <a:off x="8456506" y="3721089"/>
            <a:ext cx="1897864" cy="725654"/>
          </a:xfrm>
          <a:prstGeom prst="rect">
            <a:avLst/>
          </a:prstGeom>
          <a:effectLst>
            <a:outerShdw blurRad="63500" sx="102000" sy="102000" algn="ctr" rotWithShape="0">
              <a:prstClr val="black">
                <a:alpha val="40000"/>
              </a:prstClr>
            </a:outerShdw>
          </a:effectLst>
        </p:spPr>
      </p:pic>
      <p:pic>
        <p:nvPicPr>
          <p:cNvPr id="11" name="Picture 10" descr="omega record.png"/>
          <p:cNvPicPr>
            <a:picLocks noChangeAspect="1"/>
          </p:cNvPicPr>
          <p:nvPr/>
        </p:nvPicPr>
        <p:blipFill>
          <a:blip r:embed="rId5" cstate="print"/>
          <a:stretch>
            <a:fillRect/>
          </a:stretch>
        </p:blipFill>
        <p:spPr>
          <a:xfrm>
            <a:off x="8457663" y="4706833"/>
            <a:ext cx="1906507" cy="704412"/>
          </a:xfrm>
          <a:prstGeom prst="rect">
            <a:avLst/>
          </a:prstGeom>
          <a:effectLst>
            <a:outerShdw blurRad="63500" sx="102000" sy="102000" algn="ctr" rotWithShape="0">
              <a:prstClr val="black">
                <a:alpha val="40000"/>
              </a:prstClr>
            </a:outerShdw>
          </a:effectLst>
        </p:spPr>
      </p:pic>
      <p:sp>
        <p:nvSpPr>
          <p:cNvPr id="7" name="TextBox 6"/>
          <p:cNvSpPr txBox="1"/>
          <p:nvPr/>
        </p:nvSpPr>
        <p:spPr>
          <a:xfrm>
            <a:off x="1766169" y="6275540"/>
            <a:ext cx="3518912" cy="307777"/>
          </a:xfrm>
          <a:prstGeom prst="rect">
            <a:avLst/>
          </a:prstGeom>
          <a:noFill/>
        </p:spPr>
        <p:txBody>
          <a:bodyPr wrap="none" rtlCol="0">
            <a:spAutoFit/>
          </a:bodyPr>
          <a:lstStyle/>
          <a:p>
            <a:r>
              <a:rPr lang="en-US" sz="1400" dirty="0" smtClean="0"/>
              <a:t>The symbol ** indicates an exponentiation</a:t>
            </a:r>
            <a:endParaRPr lang="en-US" sz="1400" dirty="0"/>
          </a:p>
        </p:txBody>
      </p:sp>
    </p:spTree>
    <p:extLst>
      <p:ext uri="{BB962C8B-B14F-4D97-AF65-F5344CB8AC3E}">
        <p14:creationId xmlns="" xmlns:p14="http://schemas.microsoft.com/office/powerpoint/2010/main" val="11867412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NONMEM: $PK, $THETA, and $OMEGA Records</a:t>
            </a:r>
            <a:endParaRPr lang="en-US" dirty="0"/>
          </a:p>
        </p:txBody>
      </p:sp>
      <p:sp>
        <p:nvSpPr>
          <p:cNvPr id="4" name="Content Placeholder 3"/>
          <p:cNvSpPr>
            <a:spLocks noGrp="1"/>
          </p:cNvSpPr>
          <p:nvPr>
            <p:ph sz="half" idx="1"/>
          </p:nvPr>
        </p:nvSpPr>
        <p:spPr>
          <a:xfrm>
            <a:off x="1295399" y="1981199"/>
            <a:ext cx="7134617" cy="4156554"/>
          </a:xfrm>
        </p:spPr>
        <p:txBody>
          <a:bodyPr>
            <a:normAutofit/>
          </a:bodyPr>
          <a:lstStyle/>
          <a:p>
            <a:r>
              <a:rPr lang="en-US" dirty="0" smtClean="0"/>
              <a:t>Continuous covariates may need to be median-centered</a:t>
            </a:r>
          </a:p>
          <a:p>
            <a:pPr lvl="1"/>
            <a:r>
              <a:rPr lang="en-US" dirty="0" smtClean="0"/>
              <a:t>e.g.: CL=TVCL*EXP(ETA(1))+THETA(2)*(WEIGHT-70)</a:t>
            </a:r>
          </a:p>
          <a:p>
            <a:r>
              <a:rPr lang="en-US" dirty="0" smtClean="0"/>
              <a:t>Categorical covariate groups may need to be combined</a:t>
            </a:r>
          </a:p>
        </p:txBody>
      </p:sp>
      <p:pic>
        <p:nvPicPr>
          <p:cNvPr id="9" name="Picture 8" descr="pk record.png"/>
          <p:cNvPicPr>
            <a:picLocks noChangeAspect="1"/>
          </p:cNvPicPr>
          <p:nvPr/>
        </p:nvPicPr>
        <p:blipFill>
          <a:blip r:embed="rId3" cstate="print"/>
          <a:stretch>
            <a:fillRect/>
          </a:stretch>
        </p:blipFill>
        <p:spPr>
          <a:xfrm>
            <a:off x="8472610" y="2035442"/>
            <a:ext cx="1882303" cy="1425064"/>
          </a:xfrm>
          <a:prstGeom prst="rect">
            <a:avLst/>
          </a:prstGeom>
          <a:effectLst>
            <a:outerShdw blurRad="63500" sx="102000" sy="102000" algn="ctr" rotWithShape="0">
              <a:prstClr val="black">
                <a:alpha val="40000"/>
              </a:prstClr>
            </a:outerShdw>
          </a:effectLst>
        </p:spPr>
      </p:pic>
      <p:pic>
        <p:nvPicPr>
          <p:cNvPr id="10" name="Picture 9" descr="theta record.png"/>
          <p:cNvPicPr>
            <a:picLocks noChangeAspect="1"/>
          </p:cNvPicPr>
          <p:nvPr/>
        </p:nvPicPr>
        <p:blipFill>
          <a:blip r:embed="rId4" cstate="print"/>
          <a:stretch>
            <a:fillRect/>
          </a:stretch>
        </p:blipFill>
        <p:spPr>
          <a:xfrm>
            <a:off x="8456506" y="3721089"/>
            <a:ext cx="1897864" cy="725654"/>
          </a:xfrm>
          <a:prstGeom prst="rect">
            <a:avLst/>
          </a:prstGeom>
          <a:effectLst>
            <a:outerShdw blurRad="63500" sx="102000" sy="102000" algn="ctr" rotWithShape="0">
              <a:prstClr val="black">
                <a:alpha val="40000"/>
              </a:prstClr>
            </a:outerShdw>
          </a:effectLst>
        </p:spPr>
      </p:pic>
      <p:pic>
        <p:nvPicPr>
          <p:cNvPr id="11" name="Picture 10" descr="omega record.png"/>
          <p:cNvPicPr>
            <a:picLocks noChangeAspect="1"/>
          </p:cNvPicPr>
          <p:nvPr/>
        </p:nvPicPr>
        <p:blipFill>
          <a:blip r:embed="rId5" cstate="print"/>
          <a:stretch>
            <a:fillRect/>
          </a:stretch>
        </p:blipFill>
        <p:spPr>
          <a:xfrm>
            <a:off x="8457663" y="4706833"/>
            <a:ext cx="1906507" cy="704412"/>
          </a:xfrm>
          <a:prstGeom prst="rect">
            <a:avLst/>
          </a:prstGeom>
          <a:effectLst>
            <a:outerShdw blurRad="63500" sx="102000" sy="102000" algn="ctr" rotWithShape="0">
              <a:prstClr val="black">
                <a:alpha val="40000"/>
              </a:prstClr>
            </a:outerShdw>
          </a:effectLst>
        </p:spPr>
      </p:pic>
    </p:spTree>
    <p:extLst>
      <p:ext uri="{BB962C8B-B14F-4D97-AF65-F5344CB8AC3E}">
        <p14:creationId xmlns="" xmlns:p14="http://schemas.microsoft.com/office/powerpoint/2010/main" val="11867412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NONMEM: $PK, $THETA, and $OMEGA Records</a:t>
            </a:r>
            <a:endParaRPr lang="en-US" dirty="0"/>
          </a:p>
        </p:txBody>
      </p:sp>
      <p:sp>
        <p:nvSpPr>
          <p:cNvPr id="4" name="Content Placeholder 3"/>
          <p:cNvSpPr>
            <a:spLocks noGrp="1"/>
          </p:cNvSpPr>
          <p:nvPr>
            <p:ph sz="half" idx="1"/>
          </p:nvPr>
        </p:nvSpPr>
        <p:spPr>
          <a:xfrm>
            <a:off x="1295399" y="1981198"/>
            <a:ext cx="7134617" cy="4294342"/>
          </a:xfrm>
        </p:spPr>
        <p:txBody>
          <a:bodyPr>
            <a:normAutofit/>
          </a:bodyPr>
          <a:lstStyle/>
          <a:p>
            <a:r>
              <a:rPr lang="en-US" dirty="0" smtClean="0"/>
              <a:t>Starting values</a:t>
            </a:r>
          </a:p>
          <a:p>
            <a:pPr lvl="1"/>
            <a:r>
              <a:rPr lang="en-US" dirty="0" smtClean="0"/>
              <a:t>If only initial estimate, code will appear as 64;[CL]</a:t>
            </a:r>
          </a:p>
          <a:p>
            <a:pPr lvl="1"/>
            <a:r>
              <a:rPr lang="en-US" dirty="0" smtClean="0"/>
              <a:t>If lower bound added, (0, 64);[CL]</a:t>
            </a:r>
          </a:p>
          <a:p>
            <a:pPr lvl="1"/>
            <a:r>
              <a:rPr lang="en-US" dirty="0" smtClean="0"/>
              <a:t>If upper bound added, (0, 64, 120);[CL]</a:t>
            </a:r>
          </a:p>
          <a:p>
            <a:pPr lvl="1"/>
            <a:r>
              <a:rPr lang="en-US" dirty="0" smtClean="0"/>
              <a:t>Lower bound may be specified by itself, but upper bound requires lower bound</a:t>
            </a:r>
          </a:p>
          <a:p>
            <a:r>
              <a:rPr lang="en-US" dirty="0" smtClean="0"/>
              <a:t>Lower and upper bounds should not be set for covariates</a:t>
            </a:r>
          </a:p>
          <a:p>
            <a:r>
              <a:rPr lang="en-US" dirty="0" smtClean="0"/>
              <a:t>Varying the starting values of the $OMEGA record may aid in model convergence</a:t>
            </a:r>
          </a:p>
          <a:p>
            <a:r>
              <a:rPr lang="en-US" dirty="0" smtClean="0"/>
              <a:t>If a random effect (ETA) is removed, the corresponding $OMEGA entry must also be removed</a:t>
            </a:r>
          </a:p>
          <a:p>
            <a:endParaRPr lang="en-US" dirty="0" smtClean="0"/>
          </a:p>
        </p:txBody>
      </p:sp>
      <p:pic>
        <p:nvPicPr>
          <p:cNvPr id="9" name="Picture 8" descr="pk record.png"/>
          <p:cNvPicPr>
            <a:picLocks noChangeAspect="1"/>
          </p:cNvPicPr>
          <p:nvPr/>
        </p:nvPicPr>
        <p:blipFill>
          <a:blip r:embed="rId3" cstate="print"/>
          <a:stretch>
            <a:fillRect/>
          </a:stretch>
        </p:blipFill>
        <p:spPr>
          <a:xfrm>
            <a:off x="8660499" y="1947759"/>
            <a:ext cx="2258764" cy="1710077"/>
          </a:xfrm>
          <a:prstGeom prst="rect">
            <a:avLst/>
          </a:prstGeom>
          <a:effectLst>
            <a:outerShdw blurRad="63500" sx="102000" sy="102000" algn="ctr" rotWithShape="0">
              <a:prstClr val="black">
                <a:alpha val="40000"/>
              </a:prstClr>
            </a:outerShdw>
          </a:effectLst>
        </p:spPr>
      </p:pic>
      <p:pic>
        <p:nvPicPr>
          <p:cNvPr id="10" name="Picture 9" descr="theta record.png"/>
          <p:cNvPicPr>
            <a:picLocks noChangeAspect="1"/>
          </p:cNvPicPr>
          <p:nvPr/>
        </p:nvPicPr>
        <p:blipFill>
          <a:blip r:embed="rId4" cstate="print"/>
          <a:stretch>
            <a:fillRect/>
          </a:stretch>
        </p:blipFill>
        <p:spPr>
          <a:xfrm>
            <a:off x="8662842" y="3808770"/>
            <a:ext cx="2258222" cy="863438"/>
          </a:xfrm>
          <a:prstGeom prst="rect">
            <a:avLst/>
          </a:prstGeom>
          <a:effectLst>
            <a:outerShdw blurRad="63500" sx="102000" sy="102000" algn="ctr" rotWithShape="0">
              <a:prstClr val="black">
                <a:alpha val="40000"/>
              </a:prstClr>
            </a:outerShdw>
          </a:effectLst>
        </p:spPr>
      </p:pic>
      <p:pic>
        <p:nvPicPr>
          <p:cNvPr id="11" name="Picture 10" descr="omega record.png"/>
          <p:cNvPicPr>
            <a:picLocks noChangeAspect="1"/>
          </p:cNvPicPr>
          <p:nvPr/>
        </p:nvPicPr>
        <p:blipFill>
          <a:blip r:embed="rId5" cstate="print"/>
          <a:stretch>
            <a:fillRect/>
          </a:stretch>
        </p:blipFill>
        <p:spPr>
          <a:xfrm>
            <a:off x="8670605" y="4832092"/>
            <a:ext cx="2264617" cy="836726"/>
          </a:xfrm>
          <a:prstGeom prst="rect">
            <a:avLst/>
          </a:prstGeom>
          <a:effectLst>
            <a:outerShdw blurRad="63500" sx="102000" sy="102000" algn="ctr" rotWithShape="0">
              <a:prstClr val="black">
                <a:alpha val="40000"/>
              </a:prstClr>
            </a:outerShdw>
          </a:effectLst>
        </p:spPr>
      </p:pic>
    </p:spTree>
    <p:extLst>
      <p:ext uri="{BB962C8B-B14F-4D97-AF65-F5344CB8AC3E}">
        <p14:creationId xmlns="" xmlns:p14="http://schemas.microsoft.com/office/powerpoint/2010/main" val="11867412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NONMEM: $ERROR and $SIGMA Records</a:t>
            </a:r>
            <a:endParaRPr lang="en-US" dirty="0"/>
          </a:p>
        </p:txBody>
      </p:sp>
      <p:sp>
        <p:nvSpPr>
          <p:cNvPr id="3" name="Content Placeholder 2"/>
          <p:cNvSpPr>
            <a:spLocks noGrp="1"/>
          </p:cNvSpPr>
          <p:nvPr>
            <p:ph idx="1"/>
          </p:nvPr>
        </p:nvSpPr>
        <p:spPr>
          <a:xfrm>
            <a:off x="1295400" y="1981200"/>
            <a:ext cx="6808940" cy="4469704"/>
          </a:xfrm>
        </p:spPr>
        <p:txBody>
          <a:bodyPr>
            <a:normAutofit/>
          </a:bodyPr>
          <a:lstStyle/>
          <a:p>
            <a:r>
              <a:rPr lang="en-US" dirty="0" smtClean="0"/>
              <a:t>F = individual predicted concentration</a:t>
            </a:r>
          </a:p>
          <a:p>
            <a:r>
              <a:rPr lang="en-US" dirty="0" smtClean="0"/>
              <a:t>ERR = residual error</a:t>
            </a:r>
          </a:p>
          <a:p>
            <a:r>
              <a:rPr lang="en-US" dirty="0" smtClean="0"/>
              <a:t>SIGMA = variance of the residual error</a:t>
            </a:r>
          </a:p>
          <a:p>
            <a:r>
              <a:rPr lang="en-US" dirty="0" smtClean="0"/>
              <a:t>IRES and IWRE allow individual predictions and weighted residuals to be calculated for diagnostic plots</a:t>
            </a:r>
          </a:p>
        </p:txBody>
      </p:sp>
      <p:pic>
        <p:nvPicPr>
          <p:cNvPr id="4" name="Picture 3" descr="error record.png"/>
          <p:cNvPicPr>
            <a:picLocks noChangeAspect="1"/>
          </p:cNvPicPr>
          <p:nvPr/>
        </p:nvPicPr>
        <p:blipFill>
          <a:blip r:embed="rId2" cstate="print"/>
          <a:stretch>
            <a:fillRect/>
          </a:stretch>
        </p:blipFill>
        <p:spPr>
          <a:xfrm>
            <a:off x="8818318" y="2012249"/>
            <a:ext cx="1984420" cy="1536325"/>
          </a:xfrm>
          <a:prstGeom prst="rect">
            <a:avLst/>
          </a:prstGeom>
          <a:effectLst>
            <a:outerShdw blurRad="63500" sx="102000" sy="102000" algn="ctr" rotWithShape="0">
              <a:prstClr val="black">
                <a:alpha val="40000"/>
              </a:prstClr>
            </a:outerShdw>
          </a:effectLst>
        </p:spPr>
      </p:pic>
      <p:pic>
        <p:nvPicPr>
          <p:cNvPr id="5" name="Picture 4" descr="sigma record.png"/>
          <p:cNvPicPr>
            <a:picLocks noChangeAspect="1"/>
          </p:cNvPicPr>
          <p:nvPr/>
        </p:nvPicPr>
        <p:blipFill>
          <a:blip r:embed="rId3" cstate="print"/>
          <a:stretch>
            <a:fillRect/>
          </a:stretch>
        </p:blipFill>
        <p:spPr>
          <a:xfrm>
            <a:off x="8805350" y="3693232"/>
            <a:ext cx="2003472" cy="410753"/>
          </a:xfrm>
          <a:prstGeom prst="rect">
            <a:avLst/>
          </a:prstGeom>
          <a:effectLst>
            <a:outerShdw blurRad="63500" sx="102000" sy="102000" algn="ctr" rotWithShape="0">
              <a:prstClr val="black">
                <a:alpha val="40000"/>
              </a:prstClr>
            </a:outerShdw>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NONMEM: $ERROR and $SIGMA Records</a:t>
            </a:r>
            <a:endParaRPr lang="en-US" dirty="0"/>
          </a:p>
        </p:txBody>
      </p:sp>
      <p:sp>
        <p:nvSpPr>
          <p:cNvPr id="3" name="Content Placeholder 2"/>
          <p:cNvSpPr>
            <a:spLocks noGrp="1"/>
          </p:cNvSpPr>
          <p:nvPr>
            <p:ph idx="1"/>
          </p:nvPr>
        </p:nvSpPr>
        <p:spPr>
          <a:xfrm>
            <a:off x="1295400" y="1981200"/>
            <a:ext cx="6808940" cy="4469704"/>
          </a:xfrm>
        </p:spPr>
        <p:txBody>
          <a:bodyPr>
            <a:normAutofit/>
          </a:bodyPr>
          <a:lstStyle/>
          <a:p>
            <a:r>
              <a:rPr lang="en-US" dirty="0" smtClean="0"/>
              <a:t>Structures:</a:t>
            </a:r>
          </a:p>
          <a:p>
            <a:pPr lvl="1"/>
            <a:r>
              <a:rPr lang="en-US" dirty="0" smtClean="0"/>
              <a:t>Additive: Y=F + ERR(1)</a:t>
            </a:r>
          </a:p>
          <a:p>
            <a:pPr lvl="1"/>
            <a:r>
              <a:rPr lang="en-US" dirty="0" smtClean="0"/>
              <a:t>Proportional: Y=F + F*ERR(1)</a:t>
            </a:r>
          </a:p>
          <a:p>
            <a:pPr lvl="1"/>
            <a:r>
              <a:rPr lang="en-US" dirty="0" smtClean="0"/>
              <a:t>Additive and Proportional: Y=F + F*ERR(1) + ERR(2)</a:t>
            </a:r>
          </a:p>
          <a:p>
            <a:r>
              <a:rPr lang="en-US" dirty="0" smtClean="0"/>
              <a:t>A SIGMA entry should exist for each ERR</a:t>
            </a:r>
          </a:p>
        </p:txBody>
      </p:sp>
      <p:pic>
        <p:nvPicPr>
          <p:cNvPr id="4" name="Picture 3" descr="error record.png"/>
          <p:cNvPicPr>
            <a:picLocks noChangeAspect="1"/>
          </p:cNvPicPr>
          <p:nvPr/>
        </p:nvPicPr>
        <p:blipFill>
          <a:blip r:embed="rId2" cstate="print"/>
          <a:stretch>
            <a:fillRect/>
          </a:stretch>
        </p:blipFill>
        <p:spPr>
          <a:xfrm>
            <a:off x="8818318" y="2012249"/>
            <a:ext cx="1984420" cy="1536325"/>
          </a:xfrm>
          <a:prstGeom prst="rect">
            <a:avLst/>
          </a:prstGeom>
          <a:effectLst>
            <a:outerShdw blurRad="63500" sx="102000" sy="102000" algn="ctr" rotWithShape="0">
              <a:prstClr val="black">
                <a:alpha val="40000"/>
              </a:prstClr>
            </a:outerShdw>
          </a:effectLst>
        </p:spPr>
      </p:pic>
      <p:pic>
        <p:nvPicPr>
          <p:cNvPr id="5" name="Picture 4" descr="sigma record.png"/>
          <p:cNvPicPr>
            <a:picLocks noChangeAspect="1"/>
          </p:cNvPicPr>
          <p:nvPr/>
        </p:nvPicPr>
        <p:blipFill>
          <a:blip r:embed="rId3" cstate="print"/>
          <a:stretch>
            <a:fillRect/>
          </a:stretch>
        </p:blipFill>
        <p:spPr>
          <a:xfrm>
            <a:off x="8805350" y="3693232"/>
            <a:ext cx="2003472" cy="410753"/>
          </a:xfrm>
          <a:prstGeom prst="rect">
            <a:avLst/>
          </a:prstGeom>
          <a:effectLst>
            <a:outerShdw blurRad="63500" sx="102000" sy="102000" algn="ctr" rotWithShape="0">
              <a:prstClr val="black">
                <a:alpha val="40000"/>
              </a:prstClr>
            </a:outerShdw>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NONMEM: $ EST Record</a:t>
            </a:r>
            <a:endParaRPr lang="en-US" dirty="0"/>
          </a:p>
        </p:txBody>
      </p:sp>
      <p:sp>
        <p:nvSpPr>
          <p:cNvPr id="3" name="Content Placeholder 2"/>
          <p:cNvSpPr>
            <a:spLocks noGrp="1"/>
          </p:cNvSpPr>
          <p:nvPr>
            <p:ph idx="1"/>
          </p:nvPr>
        </p:nvSpPr>
        <p:spPr>
          <a:xfrm>
            <a:off x="1295400" y="1981201"/>
            <a:ext cx="7510397" cy="3809999"/>
          </a:xfrm>
        </p:spPr>
        <p:txBody>
          <a:bodyPr/>
          <a:lstStyle/>
          <a:p>
            <a:r>
              <a:rPr lang="en-US" dirty="0" smtClean="0"/>
              <a:t>PK parameters may be function of patient-specific covariates and/or random effects</a:t>
            </a:r>
          </a:p>
          <a:p>
            <a:r>
              <a:rPr lang="en-US" dirty="0" smtClean="0"/>
              <a:t>The likelihoods, which we would normally maximize, are complex and analytically intractable, so we must rely on approximations.</a:t>
            </a:r>
          </a:p>
          <a:p>
            <a:pPr lvl="1"/>
            <a:r>
              <a:rPr lang="en-US" dirty="0" smtClean="0"/>
              <a:t>FO: $EST</a:t>
            </a:r>
          </a:p>
          <a:p>
            <a:pPr lvl="1"/>
            <a:r>
              <a:rPr lang="en-US" dirty="0" smtClean="0"/>
              <a:t>FOCE: $EST METHOD=1</a:t>
            </a:r>
          </a:p>
          <a:p>
            <a:pPr lvl="1"/>
            <a:r>
              <a:rPr lang="en-US" dirty="0" smtClean="0"/>
              <a:t>Laplace: $EST METHOD=1 LAPLACIAN</a:t>
            </a:r>
          </a:p>
          <a:p>
            <a:endParaRPr lang="en-US" dirty="0"/>
          </a:p>
        </p:txBody>
      </p:sp>
      <p:pic>
        <p:nvPicPr>
          <p:cNvPr id="4" name="Picture 3" descr="est record.png"/>
          <p:cNvPicPr>
            <a:picLocks noChangeAspect="1"/>
          </p:cNvPicPr>
          <p:nvPr/>
        </p:nvPicPr>
        <p:blipFill>
          <a:blip r:embed="rId2" cstate="print"/>
          <a:stretch>
            <a:fillRect/>
          </a:stretch>
        </p:blipFill>
        <p:spPr>
          <a:xfrm>
            <a:off x="5058236" y="5260929"/>
            <a:ext cx="6529382" cy="274344"/>
          </a:xfrm>
          <a:prstGeom prst="rect">
            <a:avLst/>
          </a:prstGeom>
          <a:effectLst>
            <a:outerShdw blurRad="63500" sx="102000" sy="102000" algn="ctr" rotWithShape="0">
              <a:prstClr val="black">
                <a:alpha val="40000"/>
              </a:prstClr>
            </a:outerShdw>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NONMEM: $EST Record – FO</a:t>
            </a:r>
            <a:endParaRPr lang="en-US" dirty="0"/>
          </a:p>
        </p:txBody>
      </p:sp>
      <p:sp>
        <p:nvSpPr>
          <p:cNvPr id="3" name="Content Placeholder 2"/>
          <p:cNvSpPr>
            <a:spLocks noGrp="1"/>
          </p:cNvSpPr>
          <p:nvPr>
            <p:ph idx="1"/>
          </p:nvPr>
        </p:nvSpPr>
        <p:spPr/>
        <p:txBody>
          <a:bodyPr>
            <a:normAutofit/>
          </a:bodyPr>
          <a:lstStyle/>
          <a:p>
            <a:r>
              <a:rPr lang="en-US" dirty="0" smtClean="0"/>
              <a:t>First-order</a:t>
            </a:r>
          </a:p>
          <a:p>
            <a:r>
              <a:rPr lang="en-US" dirty="0" smtClean="0"/>
              <a:t>The first estimation method developed</a:t>
            </a:r>
          </a:p>
          <a:p>
            <a:r>
              <a:rPr lang="en-US" dirty="0" smtClean="0"/>
              <a:t>Estimates fixed effects, but does not estimate random effects</a:t>
            </a:r>
          </a:p>
          <a:p>
            <a:r>
              <a:rPr lang="en-US" dirty="0" smtClean="0"/>
              <a:t>Random effects are estimated posthoc</a:t>
            </a:r>
          </a:p>
          <a:p>
            <a:r>
              <a:rPr lang="en-US" dirty="0" smtClean="0"/>
              <a:t>Short computation time, but can be biased</a:t>
            </a:r>
          </a:p>
          <a:p>
            <a:r>
              <a:rPr lang="en-US" dirty="0" smtClean="0"/>
              <a:t>Used in model-building when there are a large number of models or the models are complex</a:t>
            </a:r>
          </a:p>
        </p:txBody>
      </p:sp>
    </p:spTree>
    <p:extLst>
      <p:ext uri="{BB962C8B-B14F-4D97-AF65-F5344CB8AC3E}">
        <p14:creationId xmlns="" xmlns:p14="http://schemas.microsoft.com/office/powerpoint/2010/main" val="3257882547"/>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NONMEM: $EST Record - FOCE</a:t>
            </a:r>
            <a:endParaRPr lang="en-US" dirty="0"/>
          </a:p>
        </p:txBody>
      </p:sp>
      <p:sp>
        <p:nvSpPr>
          <p:cNvPr id="3" name="Content Placeholder 2"/>
          <p:cNvSpPr>
            <a:spLocks noGrp="1"/>
          </p:cNvSpPr>
          <p:nvPr>
            <p:ph idx="1"/>
          </p:nvPr>
        </p:nvSpPr>
        <p:spPr>
          <a:xfrm>
            <a:off x="1295400" y="1981201"/>
            <a:ext cx="9601200" cy="4204446"/>
          </a:xfrm>
        </p:spPr>
        <p:txBody>
          <a:bodyPr>
            <a:normAutofit/>
          </a:bodyPr>
          <a:lstStyle/>
          <a:p>
            <a:r>
              <a:rPr lang="en-US" dirty="0" smtClean="0"/>
              <a:t>First-order Conditional Estimation</a:t>
            </a:r>
          </a:p>
          <a:p>
            <a:r>
              <a:rPr lang="en-US" dirty="0" smtClean="0"/>
              <a:t>Estimates fixed and random effects by maximizations within maximizations</a:t>
            </a:r>
          </a:p>
          <a:p>
            <a:r>
              <a:rPr lang="en-US" dirty="0" smtClean="0"/>
              <a:t>Less biased than FO, especially if:</a:t>
            </a:r>
          </a:p>
          <a:p>
            <a:pPr lvl="1"/>
            <a:r>
              <a:rPr lang="en-US" dirty="0" smtClean="0"/>
              <a:t>The model is nonlinear</a:t>
            </a:r>
          </a:p>
          <a:p>
            <a:pPr lvl="1"/>
            <a:r>
              <a:rPr lang="en-US" dirty="0" smtClean="0"/>
              <a:t>There is multiple dosing</a:t>
            </a:r>
          </a:p>
          <a:p>
            <a:pPr lvl="1"/>
            <a:r>
              <a:rPr lang="en-US" dirty="0" smtClean="0"/>
              <a:t>There is large inter-individual variability</a:t>
            </a:r>
          </a:p>
        </p:txBody>
      </p:sp>
    </p:spTree>
    <p:extLst>
      <p:ext uri="{BB962C8B-B14F-4D97-AF65-F5344CB8AC3E}">
        <p14:creationId xmlns="" xmlns:p14="http://schemas.microsoft.com/office/powerpoint/2010/main" val="325788254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PK Models: Background</a:t>
            </a:r>
            <a:endParaRPr lang="en-US" dirty="0"/>
          </a:p>
        </p:txBody>
      </p:sp>
      <p:pic>
        <p:nvPicPr>
          <p:cNvPr id="6" name="Content Placeholder 5"/>
          <p:cNvPicPr>
            <a:picLocks noGrp="1" noChangeAspect="1"/>
          </p:cNvPicPr>
          <p:nvPr>
            <p:ph sz="half" idx="2"/>
          </p:nvPr>
        </p:nvPicPr>
        <p:blipFill>
          <a:blip r:embed="rId3" cstate="print"/>
          <a:stretch>
            <a:fillRect/>
          </a:stretch>
        </p:blipFill>
        <p:spPr>
          <a:xfrm>
            <a:off x="2475868" y="1707776"/>
            <a:ext cx="7240265" cy="4356848"/>
          </a:xfrm>
          <a:effectLst>
            <a:outerShdw blurRad="63500" sx="102000" sy="102000" algn="ctr" rotWithShape="0">
              <a:prstClr val="black">
                <a:alpha val="40000"/>
              </a:prstClr>
            </a:outerShdw>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NONMEM: $EST Record - Laplacian</a:t>
            </a:r>
            <a:endParaRPr lang="en-US" dirty="0"/>
          </a:p>
        </p:txBody>
      </p:sp>
      <p:sp>
        <p:nvSpPr>
          <p:cNvPr id="3" name="Content Placeholder 2"/>
          <p:cNvSpPr>
            <a:spLocks noGrp="1"/>
          </p:cNvSpPr>
          <p:nvPr>
            <p:ph idx="1"/>
          </p:nvPr>
        </p:nvSpPr>
        <p:spPr>
          <a:xfrm>
            <a:off x="1295400" y="1981201"/>
            <a:ext cx="9601200" cy="4204446"/>
          </a:xfrm>
        </p:spPr>
        <p:txBody>
          <a:bodyPr>
            <a:normAutofit/>
          </a:bodyPr>
          <a:lstStyle/>
          <a:p>
            <a:r>
              <a:rPr lang="en-US" dirty="0" smtClean="0"/>
              <a:t>Most general method</a:t>
            </a:r>
          </a:p>
          <a:p>
            <a:r>
              <a:rPr lang="en-US" dirty="0" smtClean="0"/>
              <a:t>Not widely used</a:t>
            </a:r>
          </a:p>
          <a:p>
            <a:r>
              <a:rPr lang="en-US" dirty="0" smtClean="0"/>
              <a:t>May be computationally intensive</a:t>
            </a:r>
          </a:p>
          <a:p>
            <a:r>
              <a:rPr lang="en-US" dirty="0" smtClean="0"/>
              <a:t>May be less biased than FO or FOCE</a:t>
            </a:r>
          </a:p>
        </p:txBody>
      </p:sp>
    </p:spTree>
    <p:extLst>
      <p:ext uri="{BB962C8B-B14F-4D97-AF65-F5344CB8AC3E}">
        <p14:creationId xmlns="" xmlns:p14="http://schemas.microsoft.com/office/powerpoint/2010/main" val="3257882547"/>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 Raltegravir</a:t>
            </a:r>
            <a:endParaRPr lang="en-US" dirty="0"/>
          </a:p>
        </p:txBody>
      </p:sp>
      <p:sp>
        <p:nvSpPr>
          <p:cNvPr id="3" name="Content Placeholder 2"/>
          <p:cNvSpPr>
            <a:spLocks noGrp="1"/>
          </p:cNvSpPr>
          <p:nvPr>
            <p:ph idx="1"/>
          </p:nvPr>
        </p:nvSpPr>
        <p:spPr>
          <a:xfrm>
            <a:off x="1295399" y="1981201"/>
            <a:ext cx="10291175" cy="3809999"/>
          </a:xfrm>
        </p:spPr>
        <p:txBody>
          <a:bodyPr/>
          <a:lstStyle/>
          <a:p>
            <a:r>
              <a:rPr lang="en-US" dirty="0" smtClean="0"/>
              <a:t>Absorption of raltegravir varies based on food intake and gastric pH</a:t>
            </a:r>
          </a:p>
          <a:p>
            <a:r>
              <a:rPr lang="en-US" dirty="0" smtClean="0"/>
              <a:t>Antacid affects pH</a:t>
            </a:r>
          </a:p>
          <a:p>
            <a:r>
              <a:rPr lang="en-US" dirty="0" smtClean="0"/>
              <a:t>Intensive sampling dataset</a:t>
            </a:r>
          </a:p>
          <a:p>
            <a:r>
              <a:rPr lang="en-US" dirty="0" smtClean="0"/>
              <a:t>12 subjects measured 13 times in 48 hours</a:t>
            </a:r>
          </a:p>
          <a:p>
            <a:pPr lvl="1"/>
            <a:r>
              <a:rPr lang="en-US" dirty="0" smtClean="0"/>
              <a:t>At 0.5, 1, 1.5, 2, 3, 4, 5, 6, 8, 10, 12, 24, 48 hours</a:t>
            </a:r>
          </a:p>
          <a:p>
            <a:r>
              <a:rPr lang="en-US" dirty="0" smtClean="0"/>
              <a:t>Crossover design – each subject received raltegravir alone and raltegravir with antacid</a:t>
            </a:r>
          </a:p>
        </p:txBody>
      </p:sp>
    </p:spTree>
    <p:extLst>
      <p:ext uri="{BB962C8B-B14F-4D97-AF65-F5344CB8AC3E}">
        <p14:creationId xmlns="" xmlns:p14="http://schemas.microsoft.com/office/powerpoint/2010/main" val="24750927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 Raltegravir</a:t>
            </a:r>
            <a:endParaRPr lang="en-US" dirty="0"/>
          </a:p>
        </p:txBody>
      </p:sp>
      <p:pic>
        <p:nvPicPr>
          <p:cNvPr id="6" name="Content Placeholder 5"/>
          <p:cNvPicPr>
            <a:picLocks noGrp="1" noChangeAspect="1"/>
          </p:cNvPicPr>
          <p:nvPr>
            <p:ph sz="half" idx="2"/>
          </p:nvPr>
        </p:nvPicPr>
        <p:blipFill>
          <a:blip r:embed="rId3" cstate="print"/>
          <a:stretch>
            <a:fillRect/>
          </a:stretch>
        </p:blipFill>
        <p:spPr>
          <a:xfrm>
            <a:off x="2475868" y="1707776"/>
            <a:ext cx="7240265" cy="4356848"/>
          </a:xfrm>
          <a:effectLst>
            <a:outerShdw blurRad="63500" sx="102000" sy="102000" algn="ctr" rotWithShape="0">
              <a:prstClr val="black">
                <a:alpha val="40000"/>
              </a:prstClr>
            </a:outerShdw>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 Raltegravir</a:t>
            </a:r>
            <a:endParaRPr lang="en-US" dirty="0"/>
          </a:p>
        </p:txBody>
      </p:sp>
      <p:sp>
        <p:nvSpPr>
          <p:cNvPr id="3" name="Content Placeholder 2"/>
          <p:cNvSpPr>
            <a:spLocks noGrp="1"/>
          </p:cNvSpPr>
          <p:nvPr>
            <p:ph idx="1"/>
          </p:nvPr>
        </p:nvSpPr>
        <p:spPr/>
        <p:txBody>
          <a:bodyPr/>
          <a:lstStyle/>
          <a:p>
            <a:pPr>
              <a:buNone/>
            </a:pPr>
            <a:r>
              <a:rPr lang="en-US" b="1" dirty="0" smtClean="0"/>
              <a:t>Step 1: Base Model</a:t>
            </a:r>
          </a:p>
          <a:p>
            <a:r>
              <a:rPr lang="en-US" dirty="0" smtClean="0"/>
              <a:t>Simple one- and two-compartment models were compared</a:t>
            </a:r>
          </a:p>
          <a:p>
            <a:r>
              <a:rPr lang="en-US" dirty="0" smtClean="0"/>
              <a:t>Starting values obtained from previous publication (Arab-</a:t>
            </a:r>
            <a:r>
              <a:rPr lang="en-US" dirty="0" err="1" smtClean="0"/>
              <a:t>Alameddine</a:t>
            </a:r>
            <a:r>
              <a:rPr lang="en-US" dirty="0" smtClean="0"/>
              <a:t>, 2012)</a:t>
            </a:r>
          </a:p>
          <a:p>
            <a:r>
              <a:rPr lang="en-US" dirty="0" smtClean="0"/>
              <a:t>Models were compared with change in OFV or AIC, as appropriate</a:t>
            </a:r>
          </a:p>
          <a:p>
            <a:r>
              <a:rPr lang="en-US" dirty="0" smtClean="0"/>
              <a:t>Within each model, it was determined which PK parameters should have random effects</a:t>
            </a:r>
          </a:p>
          <a:p>
            <a:r>
              <a:rPr lang="en-US" dirty="0" smtClean="0"/>
              <a:t>A two-compartment model with random effects on </a:t>
            </a:r>
            <a:r>
              <a:rPr lang="en-US" dirty="0" err="1" smtClean="0"/>
              <a:t>Cl</a:t>
            </a:r>
            <a:r>
              <a:rPr lang="en-US" dirty="0" smtClean="0"/>
              <a:t>, </a:t>
            </a:r>
            <a:r>
              <a:rPr lang="en-US" dirty="0" err="1" smtClean="0"/>
              <a:t>Vc</a:t>
            </a:r>
            <a:r>
              <a:rPr lang="en-US" dirty="0" smtClean="0"/>
              <a:t>, Q, and Ka was chosen.</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 Raltegravir</a:t>
            </a:r>
            <a:endParaRPr lang="en-US" dirty="0"/>
          </a:p>
        </p:txBody>
      </p:sp>
      <p:sp>
        <p:nvSpPr>
          <p:cNvPr id="3" name="Content Placeholder 2"/>
          <p:cNvSpPr>
            <a:spLocks noGrp="1"/>
          </p:cNvSpPr>
          <p:nvPr>
            <p:ph idx="1"/>
          </p:nvPr>
        </p:nvSpPr>
        <p:spPr/>
        <p:txBody>
          <a:bodyPr/>
          <a:lstStyle/>
          <a:p>
            <a:pPr>
              <a:buNone/>
            </a:pPr>
            <a:r>
              <a:rPr lang="en-US" b="1" dirty="0" smtClean="0"/>
              <a:t>Step 2: Add Treatment</a:t>
            </a:r>
          </a:p>
          <a:p>
            <a:r>
              <a:rPr lang="en-US" dirty="0" smtClean="0"/>
              <a:t> Linear and exponential treatment was tried on </a:t>
            </a:r>
            <a:r>
              <a:rPr lang="en-US" dirty="0" err="1" smtClean="0"/>
              <a:t>Cl</a:t>
            </a:r>
            <a:r>
              <a:rPr lang="en-US" dirty="0" smtClean="0"/>
              <a:t>, </a:t>
            </a:r>
            <a:r>
              <a:rPr lang="en-US" dirty="0" err="1" smtClean="0"/>
              <a:t>Vc</a:t>
            </a:r>
            <a:r>
              <a:rPr lang="en-US" dirty="0" smtClean="0"/>
              <a:t>, </a:t>
            </a:r>
            <a:r>
              <a:rPr lang="en-US" dirty="0" err="1" smtClean="0"/>
              <a:t>Vp</a:t>
            </a:r>
            <a:r>
              <a:rPr lang="en-US" dirty="0" smtClean="0"/>
              <a:t>, and Ka using the model from Step 1 as the base model</a:t>
            </a:r>
          </a:p>
          <a:p>
            <a:r>
              <a:rPr lang="en-US" dirty="0" smtClean="0"/>
              <a:t>Updated starting values were obtained from parameter estimates in Step 1</a:t>
            </a:r>
          </a:p>
          <a:p>
            <a:r>
              <a:rPr lang="en-US" dirty="0" smtClean="0"/>
              <a:t>A couple of models had lower AIC than the model chosen, but only partially converged or were not well-behaved</a:t>
            </a:r>
          </a:p>
          <a:p>
            <a:r>
              <a:rPr lang="en-US" dirty="0" smtClean="0"/>
              <a:t>A two-compartment model with random effects on </a:t>
            </a:r>
            <a:r>
              <a:rPr lang="en-US" dirty="0" err="1" smtClean="0"/>
              <a:t>Cl</a:t>
            </a:r>
            <a:r>
              <a:rPr lang="en-US" dirty="0" smtClean="0"/>
              <a:t>, </a:t>
            </a:r>
            <a:r>
              <a:rPr lang="en-US" dirty="0" err="1" smtClean="0"/>
              <a:t>Vc</a:t>
            </a:r>
            <a:r>
              <a:rPr lang="en-US" dirty="0" smtClean="0"/>
              <a:t>, Q, and Ka, linear treatment on </a:t>
            </a:r>
            <a:r>
              <a:rPr lang="en-US" dirty="0" err="1" smtClean="0"/>
              <a:t>Cl</a:t>
            </a:r>
            <a:r>
              <a:rPr lang="en-US" dirty="0" smtClean="0"/>
              <a:t> was chosen</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 Raltegravir</a:t>
            </a:r>
            <a:endParaRPr lang="en-US" dirty="0"/>
          </a:p>
        </p:txBody>
      </p:sp>
      <p:sp>
        <p:nvSpPr>
          <p:cNvPr id="3" name="Content Placeholder 2"/>
          <p:cNvSpPr>
            <a:spLocks noGrp="1"/>
          </p:cNvSpPr>
          <p:nvPr>
            <p:ph idx="1"/>
          </p:nvPr>
        </p:nvSpPr>
        <p:spPr/>
        <p:txBody>
          <a:bodyPr/>
          <a:lstStyle/>
          <a:p>
            <a:pPr>
              <a:buNone/>
            </a:pPr>
            <a:r>
              <a:rPr lang="en-US" b="1" dirty="0" smtClean="0"/>
              <a:t>Step 3: Add Weight</a:t>
            </a:r>
          </a:p>
          <a:p>
            <a:r>
              <a:rPr lang="en-US" dirty="0" smtClean="0"/>
              <a:t>Linear and exponential weight was tried on </a:t>
            </a:r>
            <a:r>
              <a:rPr lang="en-US" dirty="0" err="1" smtClean="0"/>
              <a:t>Cl</a:t>
            </a:r>
            <a:r>
              <a:rPr lang="en-US" dirty="0" smtClean="0"/>
              <a:t>, </a:t>
            </a:r>
            <a:r>
              <a:rPr lang="en-US" dirty="0" err="1" smtClean="0"/>
              <a:t>Vc</a:t>
            </a:r>
            <a:r>
              <a:rPr lang="en-US" dirty="0" smtClean="0"/>
              <a:t>, and </a:t>
            </a:r>
            <a:r>
              <a:rPr lang="en-US" dirty="0" err="1" smtClean="0"/>
              <a:t>Vp</a:t>
            </a:r>
            <a:r>
              <a:rPr lang="en-US" dirty="0" smtClean="0"/>
              <a:t> using the model from Step 2 as the base model</a:t>
            </a:r>
          </a:p>
          <a:p>
            <a:r>
              <a:rPr lang="en-US" dirty="0" smtClean="0"/>
              <a:t>Although a couple of models had lower AIC than the model from Step 2, they were not well-behaved</a:t>
            </a:r>
          </a:p>
          <a:p>
            <a:r>
              <a:rPr lang="en-US" dirty="0" smtClean="0"/>
              <a:t>The model from Step 2 with random effects on </a:t>
            </a:r>
            <a:r>
              <a:rPr lang="en-US" dirty="0" err="1" smtClean="0"/>
              <a:t>Cl</a:t>
            </a:r>
            <a:r>
              <a:rPr lang="en-US" dirty="0" smtClean="0"/>
              <a:t>, </a:t>
            </a:r>
            <a:r>
              <a:rPr lang="en-US" dirty="0" err="1" smtClean="0"/>
              <a:t>Vc</a:t>
            </a:r>
            <a:r>
              <a:rPr lang="en-US" dirty="0" smtClean="0"/>
              <a:t>, Q, and Ka, linear treatment on </a:t>
            </a:r>
            <a:r>
              <a:rPr lang="en-US" dirty="0" err="1" smtClean="0"/>
              <a:t>Cl</a:t>
            </a:r>
            <a:r>
              <a:rPr lang="en-US" dirty="0" smtClean="0"/>
              <a:t> was chosen as the final model</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 Raltegravir</a:t>
            </a:r>
            <a:endParaRPr lang="en-US" dirty="0"/>
          </a:p>
        </p:txBody>
      </p:sp>
      <p:pic>
        <p:nvPicPr>
          <p:cNvPr id="6" name="Content Placeholder 5" descr="dv vs pred.png"/>
          <p:cNvPicPr>
            <a:picLocks noGrp="1" noChangeAspect="1"/>
          </p:cNvPicPr>
          <p:nvPr>
            <p:ph sz="half" idx="1"/>
          </p:nvPr>
        </p:nvPicPr>
        <p:blipFill>
          <a:blip r:embed="rId2" cstate="print"/>
          <a:stretch>
            <a:fillRect/>
          </a:stretch>
        </p:blipFill>
        <p:spPr>
          <a:xfrm>
            <a:off x="1673561" y="1981200"/>
            <a:ext cx="3815678" cy="3809999"/>
          </a:xfrm>
          <a:prstGeom prst="rect">
            <a:avLst/>
          </a:prstGeom>
          <a:ln>
            <a:noFill/>
          </a:ln>
          <a:effectLst>
            <a:outerShdw blurRad="63500" sx="102000" sy="102000" algn="ctr" rotWithShape="0">
              <a:prstClr val="black">
                <a:alpha val="40000"/>
              </a:prstClr>
            </a:outerShdw>
          </a:effectLst>
        </p:spPr>
      </p:pic>
      <p:pic>
        <p:nvPicPr>
          <p:cNvPr id="7" name="Content Placeholder 5" descr="dv vs pred.png"/>
          <p:cNvPicPr>
            <a:picLocks noGrp="1" noChangeAspect="1"/>
          </p:cNvPicPr>
          <p:nvPr>
            <p:ph sz="half" idx="2"/>
          </p:nvPr>
        </p:nvPicPr>
        <p:blipFill>
          <a:blip r:embed="rId3" cstate="print"/>
          <a:stretch>
            <a:fillRect/>
          </a:stretch>
        </p:blipFill>
        <p:spPr>
          <a:xfrm>
            <a:off x="6702761" y="1981200"/>
            <a:ext cx="3815678" cy="3809999"/>
          </a:xfrm>
          <a:prstGeom prst="rect">
            <a:avLst/>
          </a:prstGeom>
          <a:ln>
            <a:noFill/>
          </a:ln>
          <a:effectLst>
            <a:outerShdw blurRad="63500" sx="102000" sy="102000" algn="ctr" rotWithShape="0">
              <a:prstClr val="black">
                <a:alpha val="40000"/>
              </a:prstClr>
            </a:outerShdw>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 Raltegravir</a:t>
            </a:r>
            <a:endParaRPr lang="en-US" dirty="0"/>
          </a:p>
        </p:txBody>
      </p:sp>
      <p:pic>
        <p:nvPicPr>
          <p:cNvPr id="6" name="Content Placeholder 5" descr="dv vs pred.png"/>
          <p:cNvPicPr>
            <a:picLocks noGrp="1" noChangeAspect="1"/>
          </p:cNvPicPr>
          <p:nvPr>
            <p:ph sz="half" idx="1"/>
          </p:nvPr>
        </p:nvPicPr>
        <p:blipFill>
          <a:blip r:embed="rId2" cstate="print"/>
          <a:stretch>
            <a:fillRect/>
          </a:stretch>
        </p:blipFill>
        <p:spPr>
          <a:xfrm>
            <a:off x="1673561" y="1981200"/>
            <a:ext cx="3815678" cy="3809999"/>
          </a:xfrm>
          <a:prstGeom prst="rect">
            <a:avLst/>
          </a:prstGeom>
          <a:ln>
            <a:noFill/>
          </a:ln>
          <a:effectLst>
            <a:outerShdw blurRad="63500" sx="102000" sy="102000" algn="ctr" rotWithShape="0">
              <a:prstClr val="black">
                <a:alpha val="40000"/>
              </a:prstClr>
            </a:outerShdw>
          </a:effectLst>
        </p:spPr>
      </p:pic>
      <p:sp>
        <p:nvSpPr>
          <p:cNvPr id="9" name="Content Placeholder 8"/>
          <p:cNvSpPr>
            <a:spLocks noGrp="1"/>
          </p:cNvSpPr>
          <p:nvPr>
            <p:ph sz="half" idx="2"/>
          </p:nvPr>
        </p:nvSpPr>
        <p:spPr/>
        <p:txBody>
          <a:bodyPr/>
          <a:lstStyle/>
          <a:p>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Data: Raltegravir</a:t>
            </a:r>
            <a:endParaRPr lang="en-US" dirty="0"/>
          </a:p>
        </p:txBody>
      </p:sp>
      <p:sp>
        <p:nvSpPr>
          <p:cNvPr id="6" name="Content Placeholder 5"/>
          <p:cNvSpPr>
            <a:spLocks noGrp="1"/>
          </p:cNvSpPr>
          <p:nvPr>
            <p:ph idx="1"/>
          </p:nvPr>
        </p:nvSpPr>
        <p:spPr>
          <a:xfrm>
            <a:off x="1295399" y="1805837"/>
            <a:ext cx="10278649" cy="3809999"/>
          </a:xfrm>
        </p:spPr>
        <p:txBody>
          <a:bodyPr/>
          <a:lstStyle/>
          <a:p>
            <a:r>
              <a:rPr lang="en-US" dirty="0" smtClean="0"/>
              <a:t>The addition of treatment offered a significant improvement in fit versus a model without</a:t>
            </a:r>
          </a:p>
          <a:p>
            <a:pPr lvl="1"/>
            <a:r>
              <a:rPr lang="en-US" dirty="0" smtClean="0"/>
              <a:t> </a:t>
            </a:r>
          </a:p>
          <a:p>
            <a:r>
              <a:rPr lang="en-US" dirty="0" smtClean="0"/>
              <a:t>Unexplained inter-individual variance in Clearance was reduced by 7.744% in the model with treatment versus a model without</a:t>
            </a:r>
          </a:p>
          <a:p>
            <a:pPr lvl="1"/>
            <a:r>
              <a:rPr lang="en-US" dirty="0" smtClean="0"/>
              <a:t> </a:t>
            </a:r>
          </a:p>
          <a:p>
            <a:r>
              <a:rPr lang="en-US" dirty="0" smtClean="0"/>
              <a:t>Clearance varied significantly by treatment; subjects on RAL with antacid had a clearance estimate 50.8 </a:t>
            </a:r>
            <a:r>
              <a:rPr lang="en-US" dirty="0" err="1" smtClean="0"/>
              <a:t>mL</a:t>
            </a:r>
            <a:r>
              <a:rPr lang="en-US" dirty="0" smtClean="0"/>
              <a:t>/hr higher than subjects on RAL alone (95% CI 38.3, 63.3).</a:t>
            </a:r>
          </a:p>
        </p:txBody>
      </p:sp>
      <p:graphicFrame>
        <p:nvGraphicFramePr>
          <p:cNvPr id="7" name="Table 6"/>
          <p:cNvGraphicFramePr>
            <a:graphicFrameLocks noGrp="1"/>
          </p:cNvGraphicFramePr>
          <p:nvPr/>
        </p:nvGraphicFramePr>
        <p:xfrm>
          <a:off x="1148220" y="4672207"/>
          <a:ext cx="9895561" cy="1427966"/>
        </p:xfrm>
        <a:graphic>
          <a:graphicData uri="http://schemas.openxmlformats.org/drawingml/2006/table">
            <a:tbl>
              <a:tblPr/>
              <a:tblGrid>
                <a:gridCol w="1432142"/>
                <a:gridCol w="1665961"/>
                <a:gridCol w="1640910"/>
                <a:gridCol w="1628383"/>
                <a:gridCol w="1878712"/>
                <a:gridCol w="1649453"/>
              </a:tblGrid>
              <a:tr h="868471">
                <a:tc>
                  <a:txBody>
                    <a:bodyPr/>
                    <a:lstStyle/>
                    <a:p>
                      <a:pPr marL="0" marR="0" algn="ctr">
                        <a:spcBef>
                          <a:spcPts val="0"/>
                        </a:spcBef>
                        <a:spcAft>
                          <a:spcPts val="0"/>
                        </a:spcAft>
                      </a:pPr>
                      <a:r>
                        <a:rPr lang="en-US" sz="1800" b="1" dirty="0">
                          <a:latin typeface="Calibri"/>
                          <a:ea typeface="Calibri"/>
                          <a:cs typeface="Times New Roman"/>
                        </a:rPr>
                        <a:t>Clearance (</a:t>
                      </a:r>
                      <a:r>
                        <a:rPr lang="en-US" sz="1800" b="1" dirty="0" err="1">
                          <a:latin typeface="Calibri"/>
                          <a:ea typeface="Calibri"/>
                          <a:cs typeface="Times New Roman"/>
                        </a:rPr>
                        <a:t>mL</a:t>
                      </a:r>
                      <a:r>
                        <a:rPr lang="en-US" sz="1800" b="1" dirty="0">
                          <a:latin typeface="Calibri"/>
                          <a:ea typeface="Calibri"/>
                          <a:cs typeface="Times New Roman"/>
                        </a:rPr>
                        <a:t>/hr)</a:t>
                      </a:r>
                      <a:endParaRPr lang="en-US" sz="18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a:latin typeface="Calibri"/>
                          <a:ea typeface="Calibri"/>
                          <a:cs typeface="Times New Roman"/>
                        </a:rPr>
                        <a:t>Absorption</a:t>
                      </a:r>
                      <a:endParaRPr lang="en-US" sz="1800">
                        <a:latin typeface="Calibri"/>
                        <a:ea typeface="Calibri"/>
                        <a:cs typeface="Times New Roman"/>
                      </a:endParaRPr>
                    </a:p>
                    <a:p>
                      <a:pPr marL="0" marR="0" algn="ctr">
                        <a:spcBef>
                          <a:spcPts val="0"/>
                        </a:spcBef>
                        <a:spcAft>
                          <a:spcPts val="0"/>
                        </a:spcAft>
                      </a:pPr>
                      <a:r>
                        <a:rPr lang="en-US" sz="1800" b="1">
                          <a:latin typeface="Calibri"/>
                          <a:ea typeface="Calibri"/>
                          <a:cs typeface="Times New Roman"/>
                        </a:rPr>
                        <a:t>(hr</a:t>
                      </a:r>
                      <a:r>
                        <a:rPr lang="en-US" sz="1800" b="1" baseline="30000">
                          <a:latin typeface="Calibri"/>
                          <a:ea typeface="Calibri"/>
                          <a:cs typeface="Times New Roman"/>
                        </a:rPr>
                        <a:t>-1</a:t>
                      </a:r>
                      <a:r>
                        <a:rPr lang="en-US" sz="1800" b="1">
                          <a:latin typeface="Calibri"/>
                          <a:ea typeface="Calibri"/>
                          <a:cs typeface="Times New Roman"/>
                        </a:rPr>
                        <a:t>)</a:t>
                      </a:r>
                      <a:endParaRPr lang="en-US" sz="18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dirty="0">
                          <a:latin typeface="Calibri"/>
                          <a:ea typeface="Calibri"/>
                          <a:cs typeface="Times New Roman"/>
                        </a:rPr>
                        <a:t>Central Compartment Volume (</a:t>
                      </a:r>
                      <a:r>
                        <a:rPr lang="en-US" sz="1800" b="1" dirty="0" err="1">
                          <a:latin typeface="Calibri"/>
                          <a:ea typeface="Calibri"/>
                          <a:cs typeface="Times New Roman"/>
                        </a:rPr>
                        <a:t>mL</a:t>
                      </a:r>
                      <a:r>
                        <a:rPr lang="en-US" sz="1800" b="1" dirty="0">
                          <a:latin typeface="Calibri"/>
                          <a:ea typeface="Calibri"/>
                          <a:cs typeface="Times New Roman"/>
                        </a:rPr>
                        <a:t>)</a:t>
                      </a:r>
                      <a:endParaRPr lang="en-US" sz="18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a:latin typeface="Calibri"/>
                          <a:ea typeface="Calibri"/>
                          <a:cs typeface="Times New Roman"/>
                        </a:rPr>
                        <a:t>Peripheral Compartment Volume (mL)</a:t>
                      </a:r>
                      <a:endParaRPr lang="en-US" sz="18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a:latin typeface="Calibri"/>
                          <a:ea typeface="Calibri"/>
                          <a:cs typeface="Times New Roman"/>
                        </a:rPr>
                        <a:t>Inter- Compartmental Clearance (mL/hr)</a:t>
                      </a:r>
                      <a:endParaRPr lang="en-US" sz="18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a:latin typeface="Calibri"/>
                          <a:ea typeface="Calibri"/>
                          <a:cs typeface="Times New Roman"/>
                        </a:rPr>
                        <a:t>Linear Treatment on Clearance (mL/hr)</a:t>
                      </a:r>
                      <a:endParaRPr lang="en-US" sz="18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9495">
                <a:tc>
                  <a:txBody>
                    <a:bodyPr/>
                    <a:lstStyle/>
                    <a:p>
                      <a:pPr marL="0" marR="0" algn="ctr">
                        <a:spcBef>
                          <a:spcPts val="0"/>
                        </a:spcBef>
                        <a:spcAft>
                          <a:spcPts val="0"/>
                        </a:spcAft>
                      </a:pPr>
                      <a:r>
                        <a:rPr lang="en-US" sz="1800" dirty="0">
                          <a:latin typeface="Calibri"/>
                          <a:ea typeface="Calibri"/>
                          <a:cs typeface="Times New Roman"/>
                        </a:rPr>
                        <a:t>76.6</a:t>
                      </a:r>
                    </a:p>
                    <a:p>
                      <a:pPr marL="0" marR="0" algn="ctr">
                        <a:spcBef>
                          <a:spcPts val="0"/>
                        </a:spcBef>
                        <a:spcAft>
                          <a:spcPts val="0"/>
                        </a:spcAft>
                      </a:pPr>
                      <a:r>
                        <a:rPr lang="en-US" sz="1800" dirty="0">
                          <a:latin typeface="Calibri"/>
                          <a:ea typeface="Calibri"/>
                          <a:cs typeface="Times New Roman"/>
                        </a:rPr>
                        <a:t>(49.2, 104)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Calibri"/>
                          <a:ea typeface="Calibri"/>
                          <a:cs typeface="Times New Roman"/>
                        </a:rPr>
                        <a:t>0.597</a:t>
                      </a:r>
                    </a:p>
                    <a:p>
                      <a:pPr marL="0" marR="0" algn="ctr">
                        <a:spcBef>
                          <a:spcPts val="0"/>
                        </a:spcBef>
                        <a:spcAft>
                          <a:spcPts val="0"/>
                        </a:spcAft>
                      </a:pPr>
                      <a:r>
                        <a:rPr lang="en-US" sz="1800" dirty="0">
                          <a:latin typeface="Calibri"/>
                          <a:ea typeface="Calibri"/>
                          <a:cs typeface="Times New Roman"/>
                        </a:rPr>
                        <a:t>(0.443, 0.751)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Calibri"/>
                          <a:ea typeface="Calibri"/>
                          <a:cs typeface="Times New Roman"/>
                        </a:rPr>
                        <a:t>95.9</a:t>
                      </a:r>
                    </a:p>
                    <a:p>
                      <a:pPr marL="0" marR="0" algn="ctr">
                        <a:spcBef>
                          <a:spcPts val="0"/>
                        </a:spcBef>
                        <a:spcAft>
                          <a:spcPts val="0"/>
                        </a:spcAft>
                      </a:pPr>
                      <a:r>
                        <a:rPr lang="en-US" sz="1800" dirty="0">
                          <a:latin typeface="Calibri"/>
                          <a:ea typeface="Calibri"/>
                          <a:cs typeface="Times New Roman"/>
                        </a:rPr>
                        <a:t>(47.9, 144)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Calibri"/>
                          <a:ea typeface="Calibri"/>
                          <a:cs typeface="Times New Roman"/>
                        </a:rPr>
                        <a:t>374</a:t>
                      </a:r>
                    </a:p>
                    <a:p>
                      <a:pPr marL="0" marR="0" algn="ctr">
                        <a:spcBef>
                          <a:spcPts val="0"/>
                        </a:spcBef>
                        <a:spcAft>
                          <a:spcPts val="0"/>
                        </a:spcAft>
                      </a:pPr>
                      <a:r>
                        <a:rPr lang="en-US" sz="1800" dirty="0">
                          <a:latin typeface="Calibri"/>
                          <a:ea typeface="Calibri"/>
                          <a:cs typeface="Times New Roman"/>
                        </a:rPr>
                        <a:t>(83.9, 664)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Calibri"/>
                          <a:ea typeface="Calibri"/>
                          <a:cs typeface="Times New Roman"/>
                        </a:rPr>
                        <a:t>11.5</a:t>
                      </a:r>
                    </a:p>
                    <a:p>
                      <a:pPr marL="0" marR="0" algn="ctr">
                        <a:spcBef>
                          <a:spcPts val="0"/>
                        </a:spcBef>
                        <a:spcAft>
                          <a:spcPts val="0"/>
                        </a:spcAft>
                      </a:pPr>
                      <a:r>
                        <a:rPr lang="en-US" sz="1800" dirty="0">
                          <a:latin typeface="Calibri"/>
                          <a:ea typeface="Calibri"/>
                          <a:cs typeface="Times New Roman"/>
                        </a:rPr>
                        <a:t>(5.37, 17.6)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Calibri"/>
                          <a:ea typeface="Calibri"/>
                          <a:cs typeface="Times New Roman"/>
                        </a:rPr>
                        <a:t>50.8</a:t>
                      </a:r>
                    </a:p>
                    <a:p>
                      <a:pPr marL="0" marR="0" algn="ctr">
                        <a:spcBef>
                          <a:spcPts val="0"/>
                        </a:spcBef>
                        <a:spcAft>
                          <a:spcPts val="0"/>
                        </a:spcAft>
                      </a:pPr>
                      <a:r>
                        <a:rPr lang="en-US" sz="1800" dirty="0">
                          <a:latin typeface="Calibri"/>
                          <a:ea typeface="Calibri"/>
                          <a:cs typeface="Times New Roman"/>
                        </a:rPr>
                        <a:t>(38.3, 63.3)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12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91429" y="3407081"/>
            <a:ext cx="2217108" cy="617112"/>
          </a:xfrm>
          <a:prstGeom prst="rect">
            <a:avLst/>
          </a:prstGeom>
          <a:noFill/>
        </p:spPr>
      </p:pic>
      <p:sp>
        <p:nvSpPr>
          <p:cNvPr id="512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12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878903" y="2292265"/>
            <a:ext cx="3169086" cy="437262"/>
          </a:xfrm>
          <a:prstGeom prst="rect">
            <a:avLst/>
          </a:prstGeom>
          <a:noFill/>
        </p:spPr>
      </p:pic>
      <p:sp>
        <p:nvSpPr>
          <p:cNvPr id="5126"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8"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127"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223355" y="2254685"/>
            <a:ext cx="1565754" cy="477286"/>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 xmlns:p14="http://schemas.microsoft.com/office/powerpoint/2010/main" val="23622963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PK Models: Uses</a:t>
            </a:r>
            <a:endParaRPr lang="en-US" dirty="0"/>
          </a:p>
        </p:txBody>
      </p:sp>
      <p:sp>
        <p:nvSpPr>
          <p:cNvPr id="6" name="Text Placeholder 5"/>
          <p:cNvSpPr>
            <a:spLocks noGrp="1"/>
          </p:cNvSpPr>
          <p:nvPr>
            <p:ph type="body" idx="1"/>
          </p:nvPr>
        </p:nvSpPr>
        <p:spPr/>
        <p:txBody>
          <a:bodyPr/>
          <a:lstStyle/>
          <a:p>
            <a:r>
              <a:rPr lang="en-US" dirty="0" smtClean="0"/>
              <a:t>Phase I Drug Trials (Traditional PK)</a:t>
            </a:r>
          </a:p>
        </p:txBody>
      </p:sp>
      <p:sp>
        <p:nvSpPr>
          <p:cNvPr id="3" name="Content Placeholder 2"/>
          <p:cNvSpPr>
            <a:spLocks noGrp="1"/>
          </p:cNvSpPr>
          <p:nvPr>
            <p:ph sz="half" idx="2"/>
          </p:nvPr>
        </p:nvSpPr>
        <p:spPr/>
        <p:txBody>
          <a:bodyPr>
            <a:normAutofit/>
          </a:bodyPr>
          <a:lstStyle/>
          <a:p>
            <a:r>
              <a:rPr lang="en-US" dirty="0" smtClean="0"/>
              <a:t>Intensive sampling</a:t>
            </a:r>
          </a:p>
          <a:p>
            <a:r>
              <a:rPr lang="en-US" dirty="0" smtClean="0"/>
              <a:t>Small sample size, generally healthy and adherent</a:t>
            </a:r>
          </a:p>
          <a:p>
            <a:r>
              <a:rPr lang="en-US" dirty="0" smtClean="0"/>
              <a:t>Few covariates</a:t>
            </a:r>
          </a:p>
          <a:p>
            <a:r>
              <a:rPr lang="en-US" dirty="0" smtClean="0"/>
              <a:t>Initial estimates of PK parameters</a:t>
            </a:r>
          </a:p>
        </p:txBody>
      </p:sp>
      <p:sp>
        <p:nvSpPr>
          <p:cNvPr id="7" name="Text Placeholder 6"/>
          <p:cNvSpPr>
            <a:spLocks noGrp="1"/>
          </p:cNvSpPr>
          <p:nvPr>
            <p:ph type="body" sz="quarter" idx="3"/>
          </p:nvPr>
        </p:nvSpPr>
        <p:spPr/>
        <p:txBody>
          <a:bodyPr/>
          <a:lstStyle/>
          <a:p>
            <a:r>
              <a:rPr lang="en-US" dirty="0" smtClean="0"/>
              <a:t>Phase III Drug Trials (Population PK)</a:t>
            </a:r>
          </a:p>
        </p:txBody>
      </p:sp>
      <p:sp>
        <p:nvSpPr>
          <p:cNvPr id="4" name="Content Placeholder 3"/>
          <p:cNvSpPr>
            <a:spLocks noGrp="1"/>
          </p:cNvSpPr>
          <p:nvPr>
            <p:ph sz="quarter" idx="4"/>
          </p:nvPr>
        </p:nvSpPr>
        <p:spPr/>
        <p:txBody>
          <a:bodyPr>
            <a:normAutofit/>
          </a:bodyPr>
          <a:lstStyle/>
          <a:p>
            <a:r>
              <a:rPr lang="en-US" dirty="0" smtClean="0"/>
              <a:t>Sparse sampling</a:t>
            </a:r>
          </a:p>
          <a:p>
            <a:r>
              <a:rPr lang="en-US" dirty="0" smtClean="0"/>
              <a:t>Large sample size</a:t>
            </a:r>
          </a:p>
          <a:p>
            <a:r>
              <a:rPr lang="en-US" dirty="0" smtClean="0"/>
              <a:t>Study covariate effects</a:t>
            </a:r>
          </a:p>
        </p:txBody>
      </p:sp>
      <p:sp>
        <p:nvSpPr>
          <p:cNvPr id="5" name="TextBox 4"/>
          <p:cNvSpPr txBox="1"/>
          <p:nvPr/>
        </p:nvSpPr>
        <p:spPr>
          <a:xfrm>
            <a:off x="4057802" y="4809326"/>
            <a:ext cx="4011260" cy="1231106"/>
          </a:xfrm>
          <a:prstGeom prst="rect">
            <a:avLst/>
          </a:prstGeom>
          <a:noFill/>
        </p:spPr>
        <p:txBody>
          <a:bodyPr wrap="square" rtlCol="0">
            <a:spAutoFit/>
          </a:bodyPr>
          <a:lstStyle/>
          <a:p>
            <a:pPr algn="ctr">
              <a:spcBef>
                <a:spcPts val="1200"/>
              </a:spcBef>
            </a:pPr>
            <a:r>
              <a:rPr lang="en-US" dirty="0" smtClean="0">
                <a:solidFill>
                  <a:schemeClr val="accent1"/>
                </a:solidFill>
              </a:rPr>
              <a:t>Minimize toxicity</a:t>
            </a:r>
          </a:p>
          <a:p>
            <a:pPr algn="ctr">
              <a:spcBef>
                <a:spcPts val="1200"/>
              </a:spcBef>
            </a:pPr>
            <a:r>
              <a:rPr lang="en-US" dirty="0" smtClean="0">
                <a:solidFill>
                  <a:schemeClr val="accent1"/>
                </a:solidFill>
              </a:rPr>
              <a:t>Increase efficacy</a:t>
            </a:r>
          </a:p>
          <a:p>
            <a:pPr algn="ctr">
              <a:spcBef>
                <a:spcPts val="1200"/>
              </a:spcBef>
            </a:pPr>
            <a:r>
              <a:rPr lang="en-US" dirty="0" smtClean="0">
                <a:solidFill>
                  <a:schemeClr val="accent1"/>
                </a:solidFill>
              </a:rPr>
              <a:t>Develop dosing regimens</a:t>
            </a:r>
            <a:endParaRPr lang="en-US" dirty="0">
              <a:solidFill>
                <a:schemeClr val="accent1"/>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PK Models: One- and Two-compartment Models</a:t>
            </a:r>
            <a:endParaRPr lang="en-US" dirty="0"/>
          </a:p>
        </p:txBody>
      </p:sp>
      <p:grpSp>
        <p:nvGrpSpPr>
          <p:cNvPr id="14" name="Group 74"/>
          <p:cNvGrpSpPr>
            <a:grpSpLocks/>
          </p:cNvGrpSpPr>
          <p:nvPr/>
        </p:nvGrpSpPr>
        <p:grpSpPr bwMode="auto">
          <a:xfrm>
            <a:off x="1604036" y="1919535"/>
            <a:ext cx="6618585" cy="1465832"/>
            <a:chOff x="1393" y="11697"/>
            <a:chExt cx="7096" cy="1858"/>
          </a:xfrm>
        </p:grpSpPr>
        <p:sp>
          <p:nvSpPr>
            <p:cNvPr id="15" name="Rectangle 38"/>
            <p:cNvSpPr>
              <a:spLocks noChangeArrowheads="1"/>
            </p:cNvSpPr>
            <p:nvPr/>
          </p:nvSpPr>
          <p:spPr bwMode="auto">
            <a:xfrm>
              <a:off x="4668" y="11697"/>
              <a:ext cx="2304" cy="1858"/>
            </a:xfrm>
            <a:prstGeom prst="rect">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16" name="Text Box 40"/>
            <p:cNvSpPr txBox="1">
              <a:spLocks noChangeArrowheads="1"/>
            </p:cNvSpPr>
            <p:nvPr/>
          </p:nvSpPr>
          <p:spPr bwMode="auto">
            <a:xfrm>
              <a:off x="6976" y="12250"/>
              <a:ext cx="1513" cy="3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i="0" u="none" strike="noStrike" cap="none" normalizeH="0" baseline="0" dirty="0" smtClean="0">
                  <a:ln>
                    <a:noFill/>
                  </a:ln>
                  <a:solidFill>
                    <a:schemeClr val="tx1"/>
                  </a:solidFill>
                  <a:effectLst/>
                  <a:cs typeface="Arial" pitchFamily="34" charset="0"/>
                </a:rPr>
                <a:t>Elimination</a:t>
              </a:r>
            </a:p>
          </p:txBody>
        </p:sp>
        <p:sp>
          <p:nvSpPr>
            <p:cNvPr id="17" name="Text Box 41"/>
            <p:cNvSpPr txBox="1">
              <a:spLocks noChangeArrowheads="1"/>
            </p:cNvSpPr>
            <p:nvPr/>
          </p:nvSpPr>
          <p:spPr bwMode="auto">
            <a:xfrm>
              <a:off x="4685" y="12271"/>
              <a:ext cx="2290" cy="6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i="0" u="none" strike="noStrike" cap="none" normalizeH="0" baseline="0" dirty="0" smtClean="0">
                  <a:ln>
                    <a:noFill/>
                  </a:ln>
                  <a:solidFill>
                    <a:schemeClr val="tx1"/>
                  </a:solidFill>
                  <a:effectLst/>
                  <a:cs typeface="Arial" pitchFamily="34" charset="0"/>
                </a:rPr>
                <a:t>Body</a:t>
              </a:r>
            </a:p>
          </p:txBody>
        </p:sp>
        <p:sp>
          <p:nvSpPr>
            <p:cNvPr id="18" name="Text Box 43"/>
            <p:cNvSpPr txBox="1">
              <a:spLocks noChangeArrowheads="1"/>
            </p:cNvSpPr>
            <p:nvPr/>
          </p:nvSpPr>
          <p:spPr bwMode="auto">
            <a:xfrm>
              <a:off x="3178" y="12250"/>
              <a:ext cx="1483" cy="3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i="0" u="none" strike="noStrike" cap="none" normalizeH="0" baseline="0" dirty="0" smtClean="0">
                  <a:ln>
                    <a:noFill/>
                  </a:ln>
                  <a:solidFill>
                    <a:schemeClr val="tx1"/>
                  </a:solidFill>
                  <a:effectLst/>
                  <a:cs typeface="Arial" pitchFamily="34" charset="0"/>
                </a:rPr>
                <a:t>Absorption</a:t>
              </a:r>
            </a:p>
          </p:txBody>
        </p:sp>
        <p:sp>
          <p:nvSpPr>
            <p:cNvPr id="19" name="Text Box 44"/>
            <p:cNvSpPr txBox="1">
              <a:spLocks noChangeArrowheads="1"/>
            </p:cNvSpPr>
            <p:nvPr/>
          </p:nvSpPr>
          <p:spPr bwMode="auto">
            <a:xfrm>
              <a:off x="1393" y="12256"/>
              <a:ext cx="1759" cy="71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i="0" u="none" strike="noStrike" cap="none" normalizeH="0" baseline="0" dirty="0" smtClean="0">
                  <a:ln>
                    <a:noFill/>
                  </a:ln>
                  <a:solidFill>
                    <a:schemeClr val="tx1"/>
                  </a:solidFill>
                  <a:effectLst/>
                  <a:cs typeface="Arial" pitchFamily="34" charset="0"/>
                </a:rPr>
                <a:t>Administration Site</a:t>
              </a:r>
            </a:p>
          </p:txBody>
        </p:sp>
        <p:cxnSp>
          <p:nvCxnSpPr>
            <p:cNvPr id="20" name="AutoShape 60"/>
            <p:cNvCxnSpPr>
              <a:cxnSpLocks noChangeShapeType="1"/>
            </p:cNvCxnSpPr>
            <p:nvPr/>
          </p:nvCxnSpPr>
          <p:spPr bwMode="auto">
            <a:xfrm>
              <a:off x="6966" y="12625"/>
              <a:ext cx="1503" cy="1"/>
            </a:xfrm>
            <a:prstGeom prst="straightConnector1">
              <a:avLst/>
            </a:prstGeom>
            <a:noFill/>
            <a:ln w="9525">
              <a:solidFill>
                <a:srgbClr val="000000"/>
              </a:solidFill>
              <a:round/>
              <a:headEnd/>
              <a:tailEnd type="triangle" w="med" len="med"/>
            </a:ln>
          </p:spPr>
        </p:cxnSp>
        <p:cxnSp>
          <p:nvCxnSpPr>
            <p:cNvPr id="21" name="AutoShape 61"/>
            <p:cNvCxnSpPr>
              <a:cxnSpLocks noChangeShapeType="1"/>
            </p:cNvCxnSpPr>
            <p:nvPr/>
          </p:nvCxnSpPr>
          <p:spPr bwMode="auto">
            <a:xfrm>
              <a:off x="3165" y="12625"/>
              <a:ext cx="1503" cy="1"/>
            </a:xfrm>
            <a:prstGeom prst="straightConnector1">
              <a:avLst/>
            </a:prstGeom>
            <a:noFill/>
            <a:ln w="9525">
              <a:solidFill>
                <a:srgbClr val="000000"/>
              </a:solidFill>
              <a:round/>
              <a:headEnd/>
              <a:tailEnd type="triangle" w="med" len="med"/>
            </a:ln>
          </p:spPr>
        </p:cxnSp>
      </p:grpSp>
      <p:grpSp>
        <p:nvGrpSpPr>
          <p:cNvPr id="22" name="Group 1"/>
          <p:cNvGrpSpPr>
            <a:grpSpLocks/>
          </p:cNvGrpSpPr>
          <p:nvPr/>
        </p:nvGrpSpPr>
        <p:grpSpPr bwMode="auto">
          <a:xfrm>
            <a:off x="1755968" y="3874012"/>
            <a:ext cx="8568382" cy="1981777"/>
            <a:chOff x="1365" y="2058"/>
            <a:chExt cx="9231" cy="2497"/>
          </a:xfrm>
        </p:grpSpPr>
        <p:sp>
          <p:nvSpPr>
            <p:cNvPr id="23" name="Text Box 67"/>
            <p:cNvSpPr txBox="1">
              <a:spLocks noChangeArrowheads="1"/>
            </p:cNvSpPr>
            <p:nvPr/>
          </p:nvSpPr>
          <p:spPr bwMode="auto">
            <a:xfrm>
              <a:off x="1365" y="2605"/>
              <a:ext cx="1655" cy="71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cs typeface="Arial" pitchFamily="34" charset="0"/>
                </a:rPr>
                <a:t>Administration Site</a:t>
              </a:r>
            </a:p>
          </p:txBody>
        </p:sp>
        <p:grpSp>
          <p:nvGrpSpPr>
            <p:cNvPr id="24" name="Group 72"/>
            <p:cNvGrpSpPr>
              <a:grpSpLocks/>
            </p:cNvGrpSpPr>
            <p:nvPr/>
          </p:nvGrpSpPr>
          <p:grpSpPr bwMode="auto">
            <a:xfrm>
              <a:off x="2982" y="2058"/>
              <a:ext cx="7614" cy="2497"/>
              <a:chOff x="2982" y="2058"/>
              <a:chExt cx="7614" cy="2497"/>
            </a:xfrm>
          </p:grpSpPr>
          <p:sp>
            <p:nvSpPr>
              <p:cNvPr id="25" name="Rectangle 46"/>
              <p:cNvSpPr>
                <a:spLocks noChangeArrowheads="1"/>
              </p:cNvSpPr>
              <p:nvPr/>
            </p:nvSpPr>
            <p:spPr bwMode="auto">
              <a:xfrm>
                <a:off x="4485" y="2058"/>
                <a:ext cx="2304" cy="1858"/>
              </a:xfrm>
              <a:prstGeom prst="rect">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Text Box 48"/>
              <p:cNvSpPr txBox="1">
                <a:spLocks noChangeArrowheads="1"/>
              </p:cNvSpPr>
              <p:nvPr/>
            </p:nvSpPr>
            <p:spPr bwMode="auto">
              <a:xfrm>
                <a:off x="6876" y="2313"/>
                <a:ext cx="1329" cy="3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cs typeface="Arial" pitchFamily="34" charset="0"/>
                  </a:rPr>
                  <a:t>Flow C to P</a:t>
                </a:r>
              </a:p>
            </p:txBody>
          </p:sp>
          <p:sp>
            <p:nvSpPr>
              <p:cNvPr id="27" name="Rectangle 53"/>
              <p:cNvSpPr>
                <a:spLocks noChangeArrowheads="1"/>
              </p:cNvSpPr>
              <p:nvPr/>
            </p:nvSpPr>
            <p:spPr bwMode="auto">
              <a:xfrm>
                <a:off x="8285" y="2058"/>
                <a:ext cx="2304" cy="1858"/>
              </a:xfrm>
              <a:prstGeom prst="rect">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Text Box 55"/>
              <p:cNvSpPr txBox="1">
                <a:spLocks noChangeArrowheads="1"/>
              </p:cNvSpPr>
              <p:nvPr/>
            </p:nvSpPr>
            <p:spPr bwMode="auto">
              <a:xfrm>
                <a:off x="5550" y="3976"/>
                <a:ext cx="1350" cy="3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cs typeface="Arial" pitchFamily="34" charset="0"/>
                  </a:rPr>
                  <a:t>Elimination</a:t>
                </a:r>
              </a:p>
            </p:txBody>
          </p:sp>
          <p:sp>
            <p:nvSpPr>
              <p:cNvPr id="29" name="Text Box 58"/>
              <p:cNvSpPr txBox="1">
                <a:spLocks noChangeArrowheads="1"/>
              </p:cNvSpPr>
              <p:nvPr/>
            </p:nvSpPr>
            <p:spPr bwMode="auto">
              <a:xfrm>
                <a:off x="6876" y="2924"/>
                <a:ext cx="1329" cy="3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pitchFamily="34" charset="0"/>
                  </a:rPr>
                  <a:t>Flow P to C</a:t>
                </a:r>
              </a:p>
            </p:txBody>
          </p:sp>
          <p:sp>
            <p:nvSpPr>
              <p:cNvPr id="30" name="Text Box 64"/>
              <p:cNvSpPr txBox="1">
                <a:spLocks noChangeArrowheads="1"/>
              </p:cNvSpPr>
              <p:nvPr/>
            </p:nvSpPr>
            <p:spPr bwMode="auto">
              <a:xfrm>
                <a:off x="4579" y="2647"/>
                <a:ext cx="2115" cy="6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cs typeface="Arial" pitchFamily="34" charset="0"/>
                  </a:rPr>
                  <a:t>Central Compartment</a:t>
                </a:r>
              </a:p>
            </p:txBody>
          </p:sp>
          <p:sp>
            <p:nvSpPr>
              <p:cNvPr id="31" name="Text Box 65"/>
              <p:cNvSpPr txBox="1">
                <a:spLocks noChangeArrowheads="1"/>
              </p:cNvSpPr>
              <p:nvPr/>
            </p:nvSpPr>
            <p:spPr bwMode="auto">
              <a:xfrm>
                <a:off x="8262" y="2647"/>
                <a:ext cx="2334" cy="6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cs typeface="Arial" pitchFamily="34" charset="0"/>
                  </a:rPr>
                  <a:t>Peripheral Compartment</a:t>
                </a:r>
              </a:p>
            </p:txBody>
          </p:sp>
          <p:cxnSp>
            <p:nvCxnSpPr>
              <p:cNvPr id="32" name="AutoShape 66"/>
              <p:cNvCxnSpPr>
                <a:cxnSpLocks noChangeShapeType="1"/>
              </p:cNvCxnSpPr>
              <p:nvPr/>
            </p:nvCxnSpPr>
            <p:spPr bwMode="auto">
              <a:xfrm rot="16200000" flipH="1">
                <a:off x="5320" y="4238"/>
                <a:ext cx="634" cy="0"/>
              </a:xfrm>
              <a:prstGeom prst="straightConnector1">
                <a:avLst/>
              </a:prstGeom>
              <a:noFill/>
              <a:ln w="9525">
                <a:solidFill>
                  <a:srgbClr val="000000"/>
                </a:solidFill>
                <a:round/>
                <a:headEnd/>
                <a:tailEnd type="triangle" w="med" len="med"/>
              </a:ln>
            </p:spPr>
          </p:cxnSp>
          <p:sp>
            <p:nvSpPr>
              <p:cNvPr id="33" name="Text Box 68"/>
              <p:cNvSpPr txBox="1">
                <a:spLocks noChangeArrowheads="1"/>
              </p:cNvSpPr>
              <p:nvPr/>
            </p:nvSpPr>
            <p:spPr bwMode="auto">
              <a:xfrm>
                <a:off x="3087" y="2587"/>
                <a:ext cx="1294" cy="3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cs typeface="Arial" pitchFamily="34" charset="0"/>
                  </a:rPr>
                  <a:t>Absorption</a:t>
                </a:r>
              </a:p>
            </p:txBody>
          </p:sp>
          <p:cxnSp>
            <p:nvCxnSpPr>
              <p:cNvPr id="34" name="AutoShape 69"/>
              <p:cNvCxnSpPr>
                <a:cxnSpLocks noChangeShapeType="1"/>
              </p:cNvCxnSpPr>
              <p:nvPr/>
            </p:nvCxnSpPr>
            <p:spPr bwMode="auto">
              <a:xfrm>
                <a:off x="2982" y="2986"/>
                <a:ext cx="1503" cy="1"/>
              </a:xfrm>
              <a:prstGeom prst="straightConnector1">
                <a:avLst/>
              </a:prstGeom>
              <a:noFill/>
              <a:ln w="9525">
                <a:solidFill>
                  <a:srgbClr val="000000"/>
                </a:solidFill>
                <a:round/>
                <a:headEnd/>
                <a:tailEnd type="triangle" w="med" len="med"/>
              </a:ln>
            </p:spPr>
          </p:cxnSp>
          <p:cxnSp>
            <p:nvCxnSpPr>
              <p:cNvPr id="35" name="AutoShape 70"/>
              <p:cNvCxnSpPr>
                <a:cxnSpLocks noChangeShapeType="1"/>
              </p:cNvCxnSpPr>
              <p:nvPr/>
            </p:nvCxnSpPr>
            <p:spPr bwMode="auto">
              <a:xfrm>
                <a:off x="6789" y="2686"/>
                <a:ext cx="1503" cy="1"/>
              </a:xfrm>
              <a:prstGeom prst="straightConnector1">
                <a:avLst/>
              </a:prstGeom>
              <a:noFill/>
              <a:ln w="9525">
                <a:solidFill>
                  <a:srgbClr val="000000"/>
                </a:solidFill>
                <a:round/>
                <a:headEnd/>
                <a:tailEnd type="triangle" w="med" len="med"/>
              </a:ln>
            </p:spPr>
          </p:cxnSp>
          <p:cxnSp>
            <p:nvCxnSpPr>
              <p:cNvPr id="36" name="AutoShape 71"/>
              <p:cNvCxnSpPr>
                <a:cxnSpLocks noChangeShapeType="1"/>
              </p:cNvCxnSpPr>
              <p:nvPr/>
            </p:nvCxnSpPr>
            <p:spPr bwMode="auto">
              <a:xfrm flipH="1">
                <a:off x="6789" y="3287"/>
                <a:ext cx="1503" cy="1"/>
              </a:xfrm>
              <a:prstGeom prst="straightConnector1">
                <a:avLst/>
              </a:prstGeom>
              <a:noFill/>
              <a:ln w="9525">
                <a:solidFill>
                  <a:srgbClr val="000000"/>
                </a:solidFill>
                <a:round/>
                <a:headEnd/>
                <a:tailEnd type="triangle" w="med" len="med"/>
              </a:ln>
            </p:spPr>
          </p:cxnSp>
        </p:grpSp>
      </p:gr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PK Models: One-compartment Model</a:t>
            </a:r>
            <a:endParaRPr lang="en-US" dirty="0"/>
          </a:p>
        </p:txBody>
      </p:sp>
      <p:sp>
        <p:nvSpPr>
          <p:cNvPr id="3" name="Content Placeholder 2"/>
          <p:cNvSpPr>
            <a:spLocks noGrp="1"/>
          </p:cNvSpPr>
          <p:nvPr>
            <p:ph sz="half" idx="1"/>
          </p:nvPr>
        </p:nvSpPr>
        <p:spPr>
          <a:xfrm>
            <a:off x="1295400" y="1981199"/>
            <a:ext cx="4572000" cy="3810001"/>
          </a:xfrm>
        </p:spPr>
        <p:txBody>
          <a:bodyPr/>
          <a:lstStyle/>
          <a:p>
            <a:pPr>
              <a:lnSpc>
                <a:spcPct val="100000"/>
              </a:lnSpc>
              <a:spcAft>
                <a:spcPts val="1800"/>
              </a:spcAft>
            </a:pPr>
            <a:r>
              <a:rPr lang="en-US" dirty="0" smtClean="0"/>
              <a:t> </a:t>
            </a:r>
          </a:p>
          <a:p>
            <a:pPr>
              <a:lnSpc>
                <a:spcPct val="100000"/>
              </a:lnSpc>
              <a:spcAft>
                <a:spcPts val="1800"/>
              </a:spcAft>
            </a:pPr>
            <a:r>
              <a:rPr lang="en-US" dirty="0" smtClean="0"/>
              <a:t> </a:t>
            </a:r>
          </a:p>
          <a:p>
            <a:pPr>
              <a:lnSpc>
                <a:spcPct val="100000"/>
              </a:lnSpc>
              <a:spcAft>
                <a:spcPts val="1800"/>
              </a:spcAft>
            </a:pPr>
            <a:r>
              <a:rPr lang="en-US" dirty="0" smtClean="0"/>
              <a:t> </a:t>
            </a:r>
          </a:p>
          <a:p>
            <a:pPr>
              <a:lnSpc>
                <a:spcPct val="100000"/>
              </a:lnSpc>
              <a:spcBef>
                <a:spcPts val="0"/>
              </a:spcBef>
              <a:spcAft>
                <a:spcPts val="1800"/>
              </a:spcAft>
            </a:pPr>
            <a:endParaRPr lang="en-US" dirty="0" smtClean="0"/>
          </a:p>
        </p:txBody>
      </p:sp>
      <p:sp>
        <p:nvSpPr>
          <p:cNvPr id="1042" name="Rectangle 1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6"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8" name="Rectangle 2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50" name="Rectangle 2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750"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752"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6"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05435" y="1863700"/>
            <a:ext cx="1773656" cy="851580"/>
          </a:xfrm>
          <a:prstGeom prst="rect">
            <a:avLst/>
          </a:prstGeom>
          <a:noFill/>
        </p:spPr>
      </p:pic>
      <p:sp>
        <p:nvSpPr>
          <p:cNvPr id="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598455" y="2631518"/>
            <a:ext cx="2578471" cy="858542"/>
          </a:xfrm>
          <a:prstGeom prst="rect">
            <a:avLst/>
          </a:prstGeom>
          <a:noFill/>
        </p:spPr>
      </p:pic>
      <p:sp>
        <p:nvSpPr>
          <p:cNvPr id="10"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570533" y="3427255"/>
            <a:ext cx="3644155" cy="1040042"/>
          </a:xfrm>
          <a:prstGeom prst="rect">
            <a:avLst/>
          </a:prstGeom>
          <a:noFill/>
        </p:spPr>
      </p:pic>
      <p:grpSp>
        <p:nvGrpSpPr>
          <p:cNvPr id="39" name="Group 38"/>
          <p:cNvGrpSpPr/>
          <p:nvPr/>
        </p:nvGrpSpPr>
        <p:grpSpPr>
          <a:xfrm>
            <a:off x="6897991" y="4076419"/>
            <a:ext cx="4689072" cy="1556575"/>
            <a:chOff x="6973172" y="2463994"/>
            <a:chExt cx="3385383" cy="1123805"/>
          </a:xfrm>
        </p:grpSpPr>
        <p:grpSp>
          <p:nvGrpSpPr>
            <p:cNvPr id="30" name="Group 29"/>
            <p:cNvGrpSpPr/>
            <p:nvPr/>
          </p:nvGrpSpPr>
          <p:grpSpPr>
            <a:xfrm>
              <a:off x="6973172" y="2463994"/>
              <a:ext cx="3385383" cy="1123805"/>
              <a:chOff x="4498394" y="4308621"/>
              <a:chExt cx="4219885" cy="1400825"/>
            </a:xfrm>
          </p:grpSpPr>
          <p:grpSp>
            <p:nvGrpSpPr>
              <p:cNvPr id="27" name="Group 26"/>
              <p:cNvGrpSpPr/>
              <p:nvPr/>
            </p:nvGrpSpPr>
            <p:grpSpPr>
              <a:xfrm>
                <a:off x="4498394" y="4308621"/>
                <a:ext cx="4219885" cy="1400825"/>
                <a:chOff x="4498394" y="4308621"/>
                <a:chExt cx="4219885" cy="1400825"/>
              </a:xfrm>
            </p:grpSpPr>
            <p:sp>
              <p:nvSpPr>
                <p:cNvPr id="17" name="Rectangle 38"/>
                <p:cNvSpPr>
                  <a:spLocks noChangeArrowheads="1"/>
                </p:cNvSpPr>
                <p:nvPr/>
              </p:nvSpPr>
              <p:spPr bwMode="auto">
                <a:xfrm>
                  <a:off x="6029730" y="4308621"/>
                  <a:ext cx="1618344" cy="1400825"/>
                </a:xfrm>
                <a:prstGeom prst="rect">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US"/>
                </a:p>
              </p:txBody>
            </p:sp>
            <p:cxnSp>
              <p:nvCxnSpPr>
                <p:cNvPr id="22" name="AutoShape 60"/>
                <p:cNvCxnSpPr>
                  <a:cxnSpLocks noChangeShapeType="1"/>
                </p:cNvCxnSpPr>
                <p:nvPr/>
              </p:nvCxnSpPr>
              <p:spPr bwMode="auto">
                <a:xfrm>
                  <a:off x="7650770" y="4994155"/>
                  <a:ext cx="1067509" cy="1827"/>
                </a:xfrm>
                <a:prstGeom prst="straightConnector1">
                  <a:avLst/>
                </a:prstGeom>
                <a:noFill/>
                <a:ln w="9525">
                  <a:solidFill>
                    <a:srgbClr val="000000"/>
                  </a:solidFill>
                  <a:round/>
                  <a:headEnd/>
                  <a:tailEnd type="triangle" w="med" len="med"/>
                </a:ln>
              </p:spPr>
            </p:cxnSp>
            <p:pic>
              <p:nvPicPr>
                <p:cNvPr id="31745" name="Picture 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8060284" y="4422500"/>
                  <a:ext cx="211769" cy="779930"/>
                </a:xfrm>
                <a:prstGeom prst="rect">
                  <a:avLst/>
                </a:prstGeom>
                <a:noFill/>
              </p:spPr>
            </p:pic>
            <p:pic>
              <p:nvPicPr>
                <p:cNvPr id="31747" name="Picture 3"/>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498394" y="4726248"/>
                  <a:ext cx="269462" cy="645459"/>
                </a:xfrm>
                <a:prstGeom prst="rect">
                  <a:avLst/>
                </a:prstGeom>
                <a:noFill/>
              </p:spPr>
            </p:pic>
            <p:pic>
              <p:nvPicPr>
                <p:cNvPr id="31749" name="Picture 5"/>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664303" y="4750373"/>
                  <a:ext cx="279191" cy="632013"/>
                </a:xfrm>
                <a:prstGeom prst="rect">
                  <a:avLst/>
                </a:prstGeom>
                <a:noFill/>
              </p:spPr>
            </p:pic>
          </p:grpSp>
          <p:pic>
            <p:nvPicPr>
              <p:cNvPr id="5" name="Picture 1"/>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5429543" y="4617419"/>
                <a:ext cx="294319" cy="600293"/>
              </a:xfrm>
              <a:prstGeom prst="rect">
                <a:avLst/>
              </a:prstGeom>
              <a:noFill/>
            </p:spPr>
          </p:pic>
        </p:grpSp>
        <p:cxnSp>
          <p:nvCxnSpPr>
            <p:cNvPr id="38" name="AutoShape 60"/>
            <p:cNvCxnSpPr>
              <a:cxnSpLocks noChangeShapeType="1"/>
            </p:cNvCxnSpPr>
            <p:nvPr/>
          </p:nvCxnSpPr>
          <p:spPr bwMode="auto">
            <a:xfrm>
              <a:off x="7344159" y="2977895"/>
              <a:ext cx="856404" cy="1466"/>
            </a:xfrm>
            <a:prstGeom prst="straightConnector1">
              <a:avLst/>
            </a:prstGeom>
            <a:noFill/>
            <a:ln w="9525">
              <a:solidFill>
                <a:srgbClr val="000000"/>
              </a:solidFill>
              <a:round/>
              <a:headEnd/>
              <a:tailEnd type="triangle" w="med" len="med"/>
            </a:ln>
          </p:spPr>
        </p:cxnSp>
      </p:gr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PK Models: Two-compartment Model</a:t>
            </a:r>
            <a:endParaRPr lang="en-US" dirty="0"/>
          </a:p>
        </p:txBody>
      </p:sp>
      <p:sp>
        <p:nvSpPr>
          <p:cNvPr id="18" name="Content Placeholder 2"/>
          <p:cNvSpPr>
            <a:spLocks noGrp="1"/>
          </p:cNvSpPr>
          <p:nvPr>
            <p:ph sz="half" idx="1"/>
          </p:nvPr>
        </p:nvSpPr>
        <p:spPr>
          <a:xfrm>
            <a:off x="1295400" y="1981199"/>
            <a:ext cx="4572000" cy="3810001"/>
          </a:xfrm>
        </p:spPr>
        <p:txBody>
          <a:bodyPr/>
          <a:lstStyle/>
          <a:p>
            <a:pPr>
              <a:lnSpc>
                <a:spcPct val="100000"/>
              </a:lnSpc>
              <a:spcAft>
                <a:spcPts val="1800"/>
              </a:spcAft>
            </a:pPr>
            <a:r>
              <a:rPr lang="en-US" dirty="0" smtClean="0"/>
              <a:t> </a:t>
            </a:r>
          </a:p>
          <a:p>
            <a:pPr>
              <a:lnSpc>
                <a:spcPct val="100000"/>
              </a:lnSpc>
              <a:spcAft>
                <a:spcPts val="1800"/>
              </a:spcAft>
            </a:pPr>
            <a:r>
              <a:rPr lang="en-US" dirty="0" smtClean="0"/>
              <a:t> </a:t>
            </a:r>
          </a:p>
          <a:p>
            <a:pPr>
              <a:lnSpc>
                <a:spcPct val="100000"/>
              </a:lnSpc>
              <a:spcAft>
                <a:spcPts val="1800"/>
              </a:spcAft>
            </a:pPr>
            <a:r>
              <a:rPr lang="en-US" dirty="0" smtClean="0"/>
              <a:t> </a:t>
            </a:r>
          </a:p>
          <a:p>
            <a:pPr>
              <a:lnSpc>
                <a:spcPct val="100000"/>
              </a:lnSpc>
              <a:spcBef>
                <a:spcPts val="0"/>
              </a:spcBef>
              <a:spcAft>
                <a:spcPts val="1800"/>
              </a:spcAft>
            </a:pPr>
            <a:endParaRPr lang="en-US" dirty="0" smtClean="0"/>
          </a:p>
        </p:txBody>
      </p:sp>
      <p:sp>
        <p:nvSpPr>
          <p:cNvPr id="296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4"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05435" y="1863700"/>
            <a:ext cx="1773656" cy="851580"/>
          </a:xfrm>
          <a:prstGeom prst="rect">
            <a:avLst/>
          </a:prstGeom>
          <a:noFill/>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9699"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598453" y="2631518"/>
            <a:ext cx="4651187" cy="935324"/>
          </a:xfrm>
          <a:prstGeom prst="rect">
            <a:avLst/>
          </a:prstGeom>
          <a:noFill/>
        </p:spPr>
      </p:pic>
      <p:sp>
        <p:nvSpPr>
          <p:cNvPr id="29702"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9701"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605434" y="3399300"/>
            <a:ext cx="2694339" cy="928987"/>
          </a:xfrm>
          <a:prstGeom prst="rect">
            <a:avLst/>
          </a:prstGeom>
          <a:noFill/>
        </p:spPr>
      </p:pic>
      <p:sp>
        <p:nvSpPr>
          <p:cNvPr id="29721" name="Rectangle 2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723" name="Rectangle 2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725" name="Rectangle 2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727" name="Rectangle 3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728" name="Rectangle 32"/>
          <p:cNvSpPr>
            <a:spLocks noChangeArrowheads="1"/>
          </p:cNvSpPr>
          <p:nvPr/>
        </p:nvSpPr>
        <p:spPr bwMode="auto">
          <a:xfrm>
            <a:off x="0" y="617538"/>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730" name="Rectangle 3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731" name="Rectangle 35"/>
          <p:cNvSpPr>
            <a:spLocks noChangeArrowheads="1"/>
          </p:cNvSpPr>
          <p:nvPr/>
        </p:nvSpPr>
        <p:spPr bwMode="auto">
          <a:xfrm>
            <a:off x="0" y="639763"/>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733" name="Rectangle 3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735" name="Rectangle 3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736" name="Rectangle 40"/>
          <p:cNvSpPr>
            <a:spLocks noChangeArrowheads="1"/>
          </p:cNvSpPr>
          <p:nvPr/>
        </p:nvSpPr>
        <p:spPr bwMode="auto">
          <a:xfrm>
            <a:off x="0" y="617538"/>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2" name="Group 61"/>
          <p:cNvGrpSpPr/>
          <p:nvPr/>
        </p:nvGrpSpPr>
        <p:grpSpPr>
          <a:xfrm>
            <a:off x="5396611" y="4062451"/>
            <a:ext cx="6189687" cy="2079755"/>
            <a:chOff x="6163475" y="3717463"/>
            <a:chExt cx="5220403" cy="1754072"/>
          </a:xfrm>
        </p:grpSpPr>
        <p:pic>
          <p:nvPicPr>
            <p:cNvPr id="29726" name="Picture 30"/>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9185881" y="3800693"/>
              <a:ext cx="449008" cy="254775"/>
            </a:xfrm>
            <a:prstGeom prst="rect">
              <a:avLst/>
            </a:prstGeom>
            <a:noFill/>
          </p:spPr>
        </p:pic>
        <p:pic>
          <p:nvPicPr>
            <p:cNvPr id="29729" name="Picture 33"/>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9171919" y="4184592"/>
              <a:ext cx="491585" cy="310618"/>
            </a:xfrm>
            <a:prstGeom prst="rect">
              <a:avLst/>
            </a:prstGeom>
            <a:noFill/>
          </p:spPr>
        </p:pic>
        <p:pic>
          <p:nvPicPr>
            <p:cNvPr id="29732" name="Picture 36"/>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0518994" y="4076409"/>
              <a:ext cx="307127" cy="695252"/>
            </a:xfrm>
            <a:prstGeom prst="rect">
              <a:avLst/>
            </a:prstGeom>
            <a:noFill/>
          </p:spPr>
        </p:pic>
        <p:grpSp>
          <p:nvGrpSpPr>
            <p:cNvPr id="61" name="Group 60"/>
            <p:cNvGrpSpPr/>
            <p:nvPr/>
          </p:nvGrpSpPr>
          <p:grpSpPr>
            <a:xfrm>
              <a:off x="6163475" y="3717463"/>
              <a:ext cx="5220403" cy="1754072"/>
              <a:chOff x="6163475" y="3717463"/>
              <a:chExt cx="5220403" cy="1754072"/>
            </a:xfrm>
          </p:grpSpPr>
          <p:grpSp>
            <p:nvGrpSpPr>
              <p:cNvPr id="60" name="Group 59"/>
              <p:cNvGrpSpPr/>
              <p:nvPr/>
            </p:nvGrpSpPr>
            <p:grpSpPr>
              <a:xfrm>
                <a:off x="6163475" y="3717463"/>
                <a:ext cx="5220403" cy="1754072"/>
                <a:chOff x="6163475" y="3717463"/>
                <a:chExt cx="5220403" cy="1754072"/>
              </a:xfrm>
            </p:grpSpPr>
            <p:grpSp>
              <p:nvGrpSpPr>
                <p:cNvPr id="21" name="Group 72"/>
                <p:cNvGrpSpPr>
                  <a:grpSpLocks/>
                </p:cNvGrpSpPr>
                <p:nvPr/>
              </p:nvGrpSpPr>
              <p:grpSpPr bwMode="auto">
                <a:xfrm>
                  <a:off x="6508736" y="3717463"/>
                  <a:ext cx="4875142" cy="1754072"/>
                  <a:chOff x="2982" y="2058"/>
                  <a:chExt cx="7607" cy="2736"/>
                </a:xfrm>
              </p:grpSpPr>
              <p:sp>
                <p:nvSpPr>
                  <p:cNvPr id="22" name="Rectangle 46"/>
                  <p:cNvSpPr>
                    <a:spLocks noChangeArrowheads="1"/>
                  </p:cNvSpPr>
                  <p:nvPr/>
                </p:nvSpPr>
                <p:spPr bwMode="auto">
                  <a:xfrm>
                    <a:off x="4485" y="2058"/>
                    <a:ext cx="2304" cy="1858"/>
                  </a:xfrm>
                  <a:prstGeom prst="rect">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53"/>
                  <p:cNvSpPr>
                    <a:spLocks noChangeArrowheads="1"/>
                  </p:cNvSpPr>
                  <p:nvPr/>
                </p:nvSpPr>
                <p:spPr bwMode="auto">
                  <a:xfrm>
                    <a:off x="8285" y="2058"/>
                    <a:ext cx="2304" cy="1858"/>
                  </a:xfrm>
                  <a:prstGeom prst="rect">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29" name="AutoShape 66"/>
                  <p:cNvCxnSpPr>
                    <a:cxnSpLocks noChangeShapeType="1"/>
                  </p:cNvCxnSpPr>
                  <p:nvPr/>
                </p:nvCxnSpPr>
                <p:spPr bwMode="auto">
                  <a:xfrm>
                    <a:off x="5637" y="3921"/>
                    <a:ext cx="2" cy="873"/>
                  </a:xfrm>
                  <a:prstGeom prst="straightConnector1">
                    <a:avLst/>
                  </a:prstGeom>
                  <a:noFill/>
                  <a:ln w="9525">
                    <a:solidFill>
                      <a:srgbClr val="000000"/>
                    </a:solidFill>
                    <a:round/>
                    <a:headEnd/>
                    <a:tailEnd type="triangle" w="med" len="med"/>
                  </a:ln>
                </p:spPr>
              </p:cxnSp>
              <p:cxnSp>
                <p:nvCxnSpPr>
                  <p:cNvPr id="31" name="AutoShape 69"/>
                  <p:cNvCxnSpPr>
                    <a:cxnSpLocks noChangeShapeType="1"/>
                  </p:cNvCxnSpPr>
                  <p:nvPr/>
                </p:nvCxnSpPr>
                <p:spPr bwMode="auto">
                  <a:xfrm>
                    <a:off x="2982" y="2986"/>
                    <a:ext cx="1503" cy="1"/>
                  </a:xfrm>
                  <a:prstGeom prst="straightConnector1">
                    <a:avLst/>
                  </a:prstGeom>
                  <a:noFill/>
                  <a:ln w="9525">
                    <a:solidFill>
                      <a:srgbClr val="000000"/>
                    </a:solidFill>
                    <a:round/>
                    <a:headEnd/>
                    <a:tailEnd type="triangle" w="med" len="med"/>
                  </a:ln>
                </p:spPr>
              </p:cxnSp>
              <p:cxnSp>
                <p:nvCxnSpPr>
                  <p:cNvPr id="32" name="AutoShape 70"/>
                  <p:cNvCxnSpPr>
                    <a:cxnSpLocks noChangeShapeType="1"/>
                  </p:cNvCxnSpPr>
                  <p:nvPr/>
                </p:nvCxnSpPr>
                <p:spPr bwMode="auto">
                  <a:xfrm>
                    <a:off x="6789" y="2686"/>
                    <a:ext cx="1503" cy="1"/>
                  </a:xfrm>
                  <a:prstGeom prst="straightConnector1">
                    <a:avLst/>
                  </a:prstGeom>
                  <a:noFill/>
                  <a:ln w="9525">
                    <a:solidFill>
                      <a:srgbClr val="000000"/>
                    </a:solidFill>
                    <a:round/>
                    <a:headEnd/>
                    <a:tailEnd type="triangle" w="med" len="med"/>
                  </a:ln>
                </p:spPr>
              </p:cxnSp>
              <p:cxnSp>
                <p:nvCxnSpPr>
                  <p:cNvPr id="33" name="AutoShape 71"/>
                  <p:cNvCxnSpPr>
                    <a:cxnSpLocks noChangeShapeType="1"/>
                  </p:cNvCxnSpPr>
                  <p:nvPr/>
                </p:nvCxnSpPr>
                <p:spPr bwMode="auto">
                  <a:xfrm flipH="1">
                    <a:off x="6789" y="3287"/>
                    <a:ext cx="1503" cy="1"/>
                  </a:xfrm>
                  <a:prstGeom prst="straightConnector1">
                    <a:avLst/>
                  </a:prstGeom>
                  <a:noFill/>
                  <a:ln w="9525">
                    <a:solidFill>
                      <a:srgbClr val="000000"/>
                    </a:solidFill>
                    <a:round/>
                    <a:headEnd/>
                    <a:tailEnd type="triangle" w="med" len="med"/>
                  </a:ln>
                </p:spPr>
              </p:cxnSp>
            </p:grpSp>
            <p:pic>
              <p:nvPicPr>
                <p:cNvPr id="29720" name="Picture 24"/>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6163475" y="4090370"/>
                  <a:ext cx="279206" cy="668796"/>
                </a:xfrm>
                <a:prstGeom prst="rect">
                  <a:avLst/>
                </a:prstGeom>
                <a:noFill/>
              </p:spPr>
            </p:pic>
            <p:pic>
              <p:nvPicPr>
                <p:cNvPr id="29722" name="Picture 26"/>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6756788" y="4001490"/>
                  <a:ext cx="279206" cy="569468"/>
                </a:xfrm>
                <a:prstGeom prst="rect">
                  <a:avLst/>
                </a:prstGeom>
                <a:noFill/>
              </p:spPr>
            </p:pic>
          </p:grpSp>
          <p:pic>
            <p:nvPicPr>
              <p:cNvPr id="29724" name="Picture 28"/>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8062033" y="4090370"/>
                <a:ext cx="293167" cy="663650"/>
              </a:xfrm>
              <a:prstGeom prst="rect">
                <a:avLst/>
              </a:prstGeom>
              <a:noFill/>
            </p:spPr>
          </p:pic>
        </p:grpSp>
      </p:grpSp>
      <p:sp>
        <p:nvSpPr>
          <p:cNvPr id="67586"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7585" name="Picture 1"/>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7891398" y="5530242"/>
            <a:ext cx="240140" cy="632564"/>
          </a:xfrm>
          <a:prstGeom prst="rect">
            <a:avLst/>
          </a:prstGeom>
          <a:noFill/>
        </p:spPr>
      </p:pic>
      <p:sp>
        <p:nvSpPr>
          <p:cNvPr id="67587" name="Rectangle 3"/>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dirty="0" smtClean="0"/>
              <a:t> </a:t>
            </a:r>
          </a:p>
          <a:p>
            <a:r>
              <a:rPr lang="en-US" dirty="0" smtClean="0"/>
              <a:t> </a:t>
            </a:r>
          </a:p>
          <a:p>
            <a:r>
              <a:rPr lang="en-US" dirty="0" smtClean="0"/>
              <a:t> </a:t>
            </a:r>
          </a:p>
          <a:p>
            <a:r>
              <a:rPr lang="en-US" dirty="0" smtClean="0"/>
              <a:t>  </a:t>
            </a:r>
          </a:p>
        </p:txBody>
      </p:sp>
      <p:pic>
        <p:nvPicPr>
          <p:cNvPr id="57351"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659066" y="2024244"/>
            <a:ext cx="432769" cy="578899"/>
          </a:xfrm>
          <a:prstGeom prst="rect">
            <a:avLst/>
          </a:prstGeom>
          <a:noFill/>
        </p:spPr>
      </p:pic>
      <p:sp>
        <p:nvSpPr>
          <p:cNvPr id="2" name="Title 1"/>
          <p:cNvSpPr>
            <a:spLocks noGrp="1"/>
          </p:cNvSpPr>
          <p:nvPr>
            <p:ph type="title"/>
          </p:nvPr>
        </p:nvSpPr>
        <p:spPr/>
        <p:txBody>
          <a:bodyPr/>
          <a:lstStyle/>
          <a:p>
            <a:r>
              <a:rPr lang="en-US" dirty="0" smtClean="0"/>
              <a:t>Linear Mixed Models</a:t>
            </a:r>
            <a:endParaRPr lang="en-US" dirty="0"/>
          </a:p>
        </p:txBody>
      </p:sp>
      <p:sp>
        <p:nvSpPr>
          <p:cNvPr id="22" name="Content Placeholder 21"/>
          <p:cNvSpPr>
            <a:spLocks noGrp="1"/>
          </p:cNvSpPr>
          <p:nvPr>
            <p:ph sz="half" idx="2"/>
          </p:nvPr>
        </p:nvSpPr>
        <p:spPr>
          <a:xfrm>
            <a:off x="6324599" y="1981199"/>
            <a:ext cx="5248493" cy="4182276"/>
          </a:xfrm>
        </p:spPr>
        <p:txBody>
          <a:bodyPr>
            <a:normAutofit/>
          </a:bodyPr>
          <a:lstStyle/>
          <a:p>
            <a:r>
              <a:rPr lang="en-US" dirty="0" smtClean="0"/>
              <a:t>        time </a:t>
            </a:r>
          </a:p>
          <a:p>
            <a:r>
              <a:rPr lang="en-US" dirty="0" smtClean="0"/>
              <a:t>        study condition</a:t>
            </a:r>
          </a:p>
          <a:p>
            <a:r>
              <a:rPr lang="en-US" dirty="0" smtClean="0"/>
              <a:t>        intercept and patient characteristics</a:t>
            </a:r>
          </a:p>
          <a:p>
            <a:r>
              <a:rPr lang="en-US" dirty="0" smtClean="0"/>
              <a:t>        fixed effect coefficients</a:t>
            </a:r>
          </a:p>
          <a:p>
            <a:r>
              <a:rPr lang="en-US" dirty="0" smtClean="0"/>
              <a:t>        random effect coefficients</a:t>
            </a:r>
          </a:p>
          <a:p>
            <a:r>
              <a:rPr lang="en-US" dirty="0" smtClean="0"/>
              <a:t>        residual error</a:t>
            </a:r>
          </a:p>
          <a:p>
            <a:r>
              <a:rPr lang="en-US" dirty="0" smtClean="0"/>
              <a:t>        fixed effect subject values</a:t>
            </a:r>
          </a:p>
          <a:p>
            <a:r>
              <a:rPr lang="en-US" dirty="0" smtClean="0"/>
              <a:t>        random effect subject values</a:t>
            </a:r>
            <a:endParaRPr lang="en-US" dirty="0"/>
          </a:p>
        </p:txBody>
      </p:sp>
      <p:sp>
        <p:nvSpPr>
          <p:cNvPr id="573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45"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12415" y="1996324"/>
            <a:ext cx="2882803" cy="581074"/>
          </a:xfrm>
          <a:prstGeom prst="rect">
            <a:avLst/>
          </a:prstGeom>
          <a:noFill/>
        </p:spPr>
      </p:pic>
      <p:sp>
        <p:nvSpPr>
          <p:cNvPr id="573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47"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612414" y="2484919"/>
            <a:ext cx="2200591" cy="572376"/>
          </a:xfrm>
          <a:prstGeom prst="rect">
            <a:avLst/>
          </a:prstGeom>
          <a:noFill/>
        </p:spPr>
      </p:pic>
      <p:sp>
        <p:nvSpPr>
          <p:cNvPr id="57350"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7352"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7354"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53"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6610228" y="2519811"/>
            <a:ext cx="488543" cy="565393"/>
          </a:xfrm>
          <a:prstGeom prst="rect">
            <a:avLst/>
          </a:prstGeom>
          <a:noFill/>
        </p:spPr>
      </p:pic>
      <p:sp>
        <p:nvSpPr>
          <p:cNvPr id="57356" name="Rectangle 1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55" name="Picture 1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6603254" y="3008411"/>
            <a:ext cx="502571" cy="598436"/>
          </a:xfrm>
          <a:prstGeom prst="rect">
            <a:avLst/>
          </a:prstGeom>
          <a:noFill/>
        </p:spPr>
      </p:pic>
      <p:sp>
        <p:nvSpPr>
          <p:cNvPr id="57358" name="Rectangle 1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57" name="Picture 13"/>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666082" y="3524932"/>
            <a:ext cx="418809" cy="579023"/>
          </a:xfrm>
          <a:prstGeom prst="rect">
            <a:avLst/>
          </a:prstGeom>
          <a:noFill/>
        </p:spPr>
      </p:pic>
      <p:sp>
        <p:nvSpPr>
          <p:cNvPr id="57362" name="Rectangle 1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61" name="Picture 17"/>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6617228" y="4034472"/>
            <a:ext cx="481631" cy="573502"/>
          </a:xfrm>
          <a:prstGeom prst="rect">
            <a:avLst/>
          </a:prstGeom>
          <a:noFill/>
        </p:spPr>
      </p:pic>
      <p:sp>
        <p:nvSpPr>
          <p:cNvPr id="57364" name="Rectangle 2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63" name="Picture 19"/>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6631145" y="4523127"/>
            <a:ext cx="460690" cy="582221"/>
          </a:xfrm>
          <a:prstGeom prst="rect">
            <a:avLst/>
          </a:prstGeom>
          <a:noFill/>
        </p:spPr>
      </p:pic>
      <p:sp>
        <p:nvSpPr>
          <p:cNvPr id="57366"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65" name="Picture 21"/>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6596244" y="5039659"/>
            <a:ext cx="481631" cy="557393"/>
          </a:xfrm>
          <a:prstGeom prst="rect">
            <a:avLst/>
          </a:prstGeom>
          <a:noFill/>
        </p:spPr>
      </p:pic>
      <p:sp>
        <p:nvSpPr>
          <p:cNvPr id="57368" name="Rectangle 2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67" name="Picture 23"/>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6596245" y="5528265"/>
            <a:ext cx="488612" cy="581814"/>
          </a:xfrm>
          <a:prstGeom prst="rect">
            <a:avLst/>
          </a:prstGeom>
          <a:noFill/>
        </p:spPr>
      </p:pic>
      <p:sp>
        <p:nvSpPr>
          <p:cNvPr id="57370" name="Rectangle 2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69" name="Picture 25"/>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1591472" y="3008433"/>
            <a:ext cx="2563686" cy="544453"/>
          </a:xfrm>
          <a:prstGeom prst="rect">
            <a:avLst/>
          </a:prstGeom>
          <a:noFill/>
        </p:spPr>
      </p:pic>
      <p:sp>
        <p:nvSpPr>
          <p:cNvPr id="57372" name="Rectangle 2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71" name="Picture 27"/>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1598450" y="3517984"/>
            <a:ext cx="1496191" cy="530491"/>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141aba3b8f8cb7f331be6546df69db50">
  <xsd:schema xmlns:xsd="http://www.w3.org/2001/XMLSchema" xmlns:xs="http://www.w3.org/2001/XMLSchema" xmlns:p="http://schemas.microsoft.com/office/2006/metadata/properties" targetNamespace="http://schemas.microsoft.com/office/2006/metadata/properties" ma:root="true" ma:fieldsID="f8e4ef66d87525153bd8907774ed28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BDA8A7-0CEB-4225-87B6-CC21A8611889}">
  <ds:schemaRefs>
    <ds:schemaRef ds:uri="http://schemas.microsoft.com/sharepoint/v3/contenttype/forms"/>
  </ds:schemaRefs>
</ds:datastoreItem>
</file>

<file path=customXml/itemProps2.xml><?xml version="1.0" encoding="utf-8"?>
<ds:datastoreItem xmlns:ds="http://schemas.openxmlformats.org/officeDocument/2006/customXml" ds:itemID="{5B928D1E-68BA-412E-B34A-7160A7263FC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4DF5C83-574F-4252-A4F8-E258C190AA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3524</Words>
  <Application>Microsoft Office PowerPoint</Application>
  <PresentationFormat>Custom</PresentationFormat>
  <Paragraphs>542</Paragraphs>
  <Slides>49</Slides>
  <Notes>28</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Diamond Grid 16x9</vt:lpstr>
      <vt:lpstr>Non-linear Mixed Models in PK:  A NONMEM Tutorial </vt:lpstr>
      <vt:lpstr>PK Models: History</vt:lpstr>
      <vt:lpstr>PK Models: PK vs PD</vt:lpstr>
      <vt:lpstr>PK Models: Background</vt:lpstr>
      <vt:lpstr>PK Models: Uses</vt:lpstr>
      <vt:lpstr>PK Models: One- and Two-compartment Models</vt:lpstr>
      <vt:lpstr>PK Models: One-compartment Model</vt:lpstr>
      <vt:lpstr>PK Models: Two-compartment Model</vt:lpstr>
      <vt:lpstr>Linear Mixed Models</vt:lpstr>
      <vt:lpstr>Linear Mixed Models: Fixed and Random Effects</vt:lpstr>
      <vt:lpstr>Linear Mixed Models: Link Functions</vt:lpstr>
      <vt:lpstr>Nonlinear Mixed Models</vt:lpstr>
      <vt:lpstr>Nonlinear Mixed Models: Equations</vt:lpstr>
      <vt:lpstr>Model Selection: Base Model</vt:lpstr>
      <vt:lpstr>Model Selection: Base Model</vt:lpstr>
      <vt:lpstr>Model Selection: Base Model</vt:lpstr>
      <vt:lpstr>Model Selection: Base Model</vt:lpstr>
      <vt:lpstr>Model Selection: Covariates</vt:lpstr>
      <vt:lpstr>Model Selection: Covariates</vt:lpstr>
      <vt:lpstr>Model Selection: Covariates</vt:lpstr>
      <vt:lpstr>NONMEM: Data Format</vt:lpstr>
      <vt:lpstr>NONMEM: Data Format</vt:lpstr>
      <vt:lpstr>Example Data from First Three Subjects</vt:lpstr>
      <vt:lpstr>NONMEM: Data Format</vt:lpstr>
      <vt:lpstr>NONMEM: Projects / Data Tab</vt:lpstr>
      <vt:lpstr>NONMEM: Model / Run Tab</vt:lpstr>
      <vt:lpstr>NONMEM: Wizard</vt:lpstr>
      <vt:lpstr>NONMEM: Control Stream </vt:lpstr>
      <vt:lpstr>NONMEM: $SUBROUTINES Record</vt:lpstr>
      <vt:lpstr>NONMEM: $PK, $THETA, and $OMEGA Records</vt:lpstr>
      <vt:lpstr>NONMEM: $PK, $THETA, and $OMEGA Records</vt:lpstr>
      <vt:lpstr>NONMEM: $PK, $THETA, and $OMEGA Records</vt:lpstr>
      <vt:lpstr>NONMEM: $PK, $THETA, and $OMEGA Records</vt:lpstr>
      <vt:lpstr>NONMEM: $PK, $THETA, and $OMEGA Records</vt:lpstr>
      <vt:lpstr>NONMEM: $ERROR and $SIGMA Records</vt:lpstr>
      <vt:lpstr>NONMEM: $ERROR and $SIGMA Records</vt:lpstr>
      <vt:lpstr>NONMEM: $ EST Record</vt:lpstr>
      <vt:lpstr>NONMEM: $EST Record – FO</vt:lpstr>
      <vt:lpstr>NONMEM: $EST Record - FOCE</vt:lpstr>
      <vt:lpstr>NONMEM: $EST Record - Laplacian</vt:lpstr>
      <vt:lpstr>Example Data: Raltegravir</vt:lpstr>
      <vt:lpstr>Example Data: Raltegravir</vt:lpstr>
      <vt:lpstr>Example Data: Raltegravir</vt:lpstr>
      <vt:lpstr>Example Data: Raltegravir</vt:lpstr>
      <vt:lpstr>Example Data: Raltegravir</vt:lpstr>
      <vt:lpstr>Example Data: Raltegravir</vt:lpstr>
      <vt:lpstr>Example Data: Raltegravir</vt:lpstr>
      <vt:lpstr>Example Data: Raltegravir</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2012-06-18T16:53:33Z</dcterms:created>
  <dcterms:modified xsi:type="dcterms:W3CDTF">2017-06-02T05:55:36Z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