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4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2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ED65-4240-0E47-B495-334AD578349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EB18-E005-2047-B536-524674D5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docs.google.com/spreadsheets/d/1t4TJOoZZth2EvIRlJOFPTgr_ZcwKbSjMgcuSKr1_WQQ/edit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edis.io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Trabalho de </a:t>
            </a:r>
            <a:r>
              <a:rPr lang="en-US" dirty="0" err="1" smtClean="0">
                <a:solidFill>
                  <a:schemeClr val="accent2"/>
                </a:solidFill>
              </a:rPr>
              <a:t>Banco</a:t>
            </a:r>
            <a:r>
              <a:rPr lang="en-US" dirty="0" smtClean="0">
                <a:solidFill>
                  <a:schemeClr val="accent2"/>
                </a:solidFill>
              </a:rPr>
              <a:t> de Dados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54496"/>
            <a:ext cx="6400800" cy="17526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Carolina Zamith</a:t>
            </a:r>
          </a:p>
          <a:p>
            <a:r>
              <a:rPr lang="en-US" sz="1800" dirty="0" err="1" smtClean="0"/>
              <a:t>Maio</a:t>
            </a:r>
            <a:r>
              <a:rPr lang="en-US" sz="1800" dirty="0" smtClean="0"/>
              <a:t> - 2017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168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Principais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Dificuldades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1698787"/>
            <a:ext cx="8628043" cy="454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Conexão</a:t>
            </a:r>
            <a:r>
              <a:rPr lang="en-US" sz="2800" dirty="0" smtClean="0">
                <a:solidFill>
                  <a:srgbClr val="C0504D"/>
                </a:solidFill>
              </a:rPr>
              <a:t> </a:t>
            </a:r>
            <a:r>
              <a:rPr lang="en-US" sz="2800" dirty="0" err="1" smtClean="0">
                <a:solidFill>
                  <a:srgbClr val="C0504D"/>
                </a:solidFill>
              </a:rPr>
              <a:t>instável</a:t>
            </a:r>
            <a:r>
              <a:rPr lang="en-US" sz="2800" dirty="0" smtClean="0">
                <a:solidFill>
                  <a:srgbClr val="C0504D"/>
                </a:solidFill>
              </a:rPr>
              <a:t> </a:t>
            </a:r>
            <a:r>
              <a:rPr lang="en-US" sz="2800" b="1" dirty="0" err="1" smtClean="0">
                <a:solidFill>
                  <a:srgbClr val="C0504D"/>
                </a:solidFill>
              </a:rPr>
              <a:t>ssh</a:t>
            </a:r>
            <a:r>
              <a:rPr lang="en-US" sz="2800" dirty="0" smtClean="0">
                <a:solidFill>
                  <a:srgbClr val="C0504D"/>
                </a:solidFill>
              </a:rPr>
              <a:t> com </a:t>
            </a:r>
            <a:r>
              <a:rPr lang="en-US" sz="2800" dirty="0" err="1" smtClean="0">
                <a:solidFill>
                  <a:srgbClr val="C0504D"/>
                </a:solidFill>
              </a:rPr>
              <a:t>servidor</a:t>
            </a:r>
            <a:r>
              <a:rPr lang="en-US" sz="2800" dirty="0" smtClean="0">
                <a:solidFill>
                  <a:srgbClr val="C0504D"/>
                </a:solidFill>
              </a:rPr>
              <a:t> SPICA</a:t>
            </a: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Execução</a:t>
            </a:r>
            <a:r>
              <a:rPr lang="en-US" sz="2800" dirty="0" smtClean="0">
                <a:solidFill>
                  <a:srgbClr val="C0504D"/>
                </a:solidFill>
              </a:rPr>
              <a:t> de queries no </a:t>
            </a:r>
            <a:r>
              <a:rPr lang="en-US" sz="2800" dirty="0" err="1" smtClean="0">
                <a:solidFill>
                  <a:srgbClr val="C0504D"/>
                </a:solidFill>
              </a:rPr>
              <a:t>Redis</a:t>
            </a:r>
            <a:endParaRPr lang="en-US" sz="28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Modelar</a:t>
            </a:r>
            <a:r>
              <a:rPr lang="en-US" sz="2800" dirty="0" smtClean="0">
                <a:solidFill>
                  <a:srgbClr val="C0504D"/>
                </a:solidFill>
              </a:rPr>
              <a:t> o </a:t>
            </a:r>
            <a:r>
              <a:rPr lang="en-US" sz="2800" dirty="0" err="1" smtClean="0">
                <a:solidFill>
                  <a:srgbClr val="C0504D"/>
                </a:solidFill>
              </a:rPr>
              <a:t>banco</a:t>
            </a:r>
            <a:r>
              <a:rPr lang="en-US" sz="2800" dirty="0" smtClean="0">
                <a:solidFill>
                  <a:srgbClr val="C0504D"/>
                </a:solidFill>
              </a:rPr>
              <a:t> SQL para </a:t>
            </a:r>
            <a:r>
              <a:rPr lang="en-US" sz="2800" dirty="0" err="1" smtClean="0">
                <a:solidFill>
                  <a:srgbClr val="C0504D"/>
                </a:solidFill>
              </a:rPr>
              <a:t>NoSQL</a:t>
            </a:r>
            <a:endParaRPr lang="en-US" sz="2800" dirty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2800" b="1" dirty="0" smtClean="0">
                <a:solidFill>
                  <a:srgbClr val="C0504D"/>
                </a:solidFill>
              </a:rPr>
              <a:t>Conclusão :</a:t>
            </a:r>
          </a:p>
          <a:p>
            <a:pPr>
              <a:lnSpc>
                <a:spcPct val="140000"/>
              </a:lnSpc>
            </a:pPr>
            <a:r>
              <a:rPr lang="en-US" sz="2800" b="1" dirty="0" smtClean="0">
                <a:solidFill>
                  <a:srgbClr val="C0504D"/>
                </a:solidFill>
              </a:rPr>
              <a:t>        </a:t>
            </a:r>
            <a:r>
              <a:rPr lang="en-US" sz="2000" b="1" dirty="0" smtClean="0">
                <a:solidFill>
                  <a:srgbClr val="C0504D"/>
                </a:solidFill>
              </a:rPr>
              <a:t>Não </a:t>
            </a:r>
            <a:r>
              <a:rPr lang="en-US" sz="2000" b="1" dirty="0" err="1" smtClean="0">
                <a:solidFill>
                  <a:srgbClr val="C0504D"/>
                </a:solidFill>
              </a:rPr>
              <a:t>é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uma</a:t>
            </a:r>
            <a:r>
              <a:rPr lang="en-US" sz="2000" b="1" dirty="0" smtClean="0">
                <a:solidFill>
                  <a:srgbClr val="C0504D"/>
                </a:solidFill>
              </a:rPr>
              <a:t> boa </a:t>
            </a:r>
            <a:r>
              <a:rPr lang="en-US" sz="2000" b="1" dirty="0" err="1" smtClean="0">
                <a:solidFill>
                  <a:srgbClr val="C0504D"/>
                </a:solidFill>
              </a:rPr>
              <a:t>decisão</a:t>
            </a:r>
            <a:r>
              <a:rPr lang="en-US" sz="2000" b="1" dirty="0" smtClean="0">
                <a:solidFill>
                  <a:srgbClr val="C0504D"/>
                </a:solidFill>
              </a:rPr>
              <a:t> trocar um </a:t>
            </a:r>
            <a:r>
              <a:rPr lang="en-US" sz="2000" b="1" dirty="0" err="1" smtClean="0">
                <a:solidFill>
                  <a:srgbClr val="C0504D"/>
                </a:solidFill>
              </a:rPr>
              <a:t>banco</a:t>
            </a:r>
            <a:r>
              <a:rPr lang="en-US" sz="2000" b="1" dirty="0" smtClean="0">
                <a:solidFill>
                  <a:srgbClr val="C0504D"/>
                </a:solidFill>
              </a:rPr>
              <a:t> SQL por um </a:t>
            </a:r>
            <a:r>
              <a:rPr lang="en-US" sz="2000" b="1" dirty="0" err="1" smtClean="0">
                <a:solidFill>
                  <a:srgbClr val="C0504D"/>
                </a:solidFill>
              </a:rPr>
              <a:t>banco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NoSQL</a:t>
            </a:r>
            <a:r>
              <a:rPr lang="en-US" sz="2000" b="1" dirty="0" smtClean="0">
                <a:solidFill>
                  <a:srgbClr val="C0504D"/>
                </a:solidFill>
              </a:rPr>
              <a:t>, sem </a:t>
            </a:r>
            <a:r>
              <a:rPr lang="en-US" sz="2000" b="1" dirty="0" err="1" smtClean="0">
                <a:solidFill>
                  <a:srgbClr val="C0504D"/>
                </a:solidFill>
              </a:rPr>
              <a:t>motivo</a:t>
            </a:r>
            <a:r>
              <a:rPr lang="en-US" sz="2000" b="1" dirty="0" smtClean="0">
                <a:solidFill>
                  <a:srgbClr val="C0504D"/>
                </a:solidFill>
              </a:rPr>
              <a:t>. Os BD’s </a:t>
            </a:r>
            <a:r>
              <a:rPr lang="en-US" sz="2000" b="1" dirty="0" err="1" smtClean="0">
                <a:solidFill>
                  <a:srgbClr val="C0504D"/>
                </a:solidFill>
              </a:rPr>
              <a:t>NoSQL</a:t>
            </a:r>
            <a:r>
              <a:rPr lang="en-US" sz="2000" b="1" dirty="0" smtClean="0">
                <a:solidFill>
                  <a:srgbClr val="C0504D"/>
                </a:solidFill>
              </a:rPr>
              <a:t> foram </a:t>
            </a:r>
            <a:r>
              <a:rPr lang="en-US" sz="2000" b="1" dirty="0" err="1" smtClean="0">
                <a:solidFill>
                  <a:srgbClr val="C0504D"/>
                </a:solidFill>
              </a:rPr>
              <a:t>desenvolvidos</a:t>
            </a:r>
            <a:r>
              <a:rPr lang="en-US" sz="2000" b="1" dirty="0" smtClean="0">
                <a:solidFill>
                  <a:srgbClr val="C0504D"/>
                </a:solidFill>
              </a:rPr>
              <a:t> com </a:t>
            </a:r>
            <a:r>
              <a:rPr lang="en-US" sz="2000" b="1" dirty="0" err="1" smtClean="0">
                <a:solidFill>
                  <a:srgbClr val="C0504D"/>
                </a:solidFill>
              </a:rPr>
              <a:t>propósitos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específicos</a:t>
            </a:r>
            <a:r>
              <a:rPr lang="en-US" sz="2000" b="1" dirty="0" smtClean="0">
                <a:solidFill>
                  <a:srgbClr val="C0504D"/>
                </a:solidFill>
              </a:rPr>
              <a:t>, para </a:t>
            </a:r>
            <a:r>
              <a:rPr lang="en-US" sz="2000" b="1" dirty="0" err="1" smtClean="0">
                <a:solidFill>
                  <a:srgbClr val="C0504D"/>
                </a:solidFill>
              </a:rPr>
              <a:t>atender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problemas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diferentes</a:t>
            </a:r>
            <a:r>
              <a:rPr lang="en-US" sz="2000" b="1" dirty="0" smtClean="0">
                <a:solidFill>
                  <a:srgbClr val="C0504D"/>
                </a:solidFill>
              </a:rPr>
              <a:t> do que </a:t>
            </a:r>
            <a:r>
              <a:rPr lang="en-US" sz="2000" b="1" dirty="0" err="1" smtClean="0">
                <a:solidFill>
                  <a:srgbClr val="C0504D"/>
                </a:solidFill>
              </a:rPr>
              <a:t>comumente</a:t>
            </a:r>
            <a:r>
              <a:rPr lang="en-US" sz="2000" b="1" dirty="0" smtClean="0">
                <a:solidFill>
                  <a:srgbClr val="C0504D"/>
                </a:solidFill>
              </a:rPr>
              <a:t> </a:t>
            </a:r>
            <a:r>
              <a:rPr lang="en-US" sz="2000" b="1" dirty="0" err="1" smtClean="0">
                <a:solidFill>
                  <a:srgbClr val="C0504D"/>
                </a:solidFill>
              </a:rPr>
              <a:t>resolvemos</a:t>
            </a:r>
            <a:r>
              <a:rPr lang="en-US" sz="2000" b="1" dirty="0" smtClean="0">
                <a:solidFill>
                  <a:srgbClr val="C0504D"/>
                </a:solidFill>
              </a:rPr>
              <a:t> com SQL.</a:t>
            </a:r>
          </a:p>
          <a:p>
            <a:pPr>
              <a:lnSpc>
                <a:spcPct val="140000"/>
              </a:lnSpc>
            </a:pPr>
            <a:endParaRPr lang="en-US" sz="2800" dirty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504D"/>
                </a:solidFill>
              </a:rPr>
              <a:t>Apresentação</a:t>
            </a:r>
            <a:endParaRPr lang="en-US" sz="2800" dirty="0">
              <a:solidFill>
                <a:srgbClr val="C050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C0504D"/>
                </a:solidFill>
              </a:rPr>
              <a:t>Experiência</a:t>
            </a:r>
            <a:r>
              <a:rPr lang="en-US" sz="2400" dirty="0" smtClean="0">
                <a:solidFill>
                  <a:srgbClr val="C0504D"/>
                </a:solidFill>
              </a:rPr>
              <a:t> no </a:t>
            </a:r>
            <a:r>
              <a:rPr lang="en-US" sz="2400" dirty="0" err="1" smtClean="0">
                <a:solidFill>
                  <a:srgbClr val="C0504D"/>
                </a:solidFill>
              </a:rPr>
              <a:t>PostgreSQL</a:t>
            </a:r>
            <a:r>
              <a:rPr lang="en-US" sz="2400" dirty="0" smtClean="0">
                <a:solidFill>
                  <a:srgbClr val="C0504D"/>
                </a:solidFill>
              </a:rPr>
              <a:t> e resultados das queries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C0504D"/>
                </a:solidFill>
              </a:rPr>
              <a:t>Introdução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ao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Redis</a:t>
            </a:r>
            <a:r>
              <a:rPr lang="en-US" sz="2400" dirty="0" smtClean="0">
                <a:solidFill>
                  <a:srgbClr val="C0504D"/>
                </a:solidFill>
              </a:rPr>
              <a:t> – um </a:t>
            </a:r>
            <a:r>
              <a:rPr lang="en-US" sz="2400" dirty="0" err="1" smtClean="0">
                <a:solidFill>
                  <a:srgbClr val="C0504D"/>
                </a:solidFill>
              </a:rPr>
              <a:t>banco</a:t>
            </a:r>
            <a:r>
              <a:rPr lang="en-US" sz="2400" dirty="0" smtClean="0">
                <a:solidFill>
                  <a:srgbClr val="C0504D"/>
                </a:solidFill>
              </a:rPr>
              <a:t> de dados </a:t>
            </a:r>
            <a:r>
              <a:rPr lang="en-US" sz="2400" dirty="0" err="1" smtClean="0">
                <a:solidFill>
                  <a:srgbClr val="C0504D"/>
                </a:solidFill>
              </a:rPr>
              <a:t>NoSQL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C0504D"/>
                </a:solidFill>
              </a:rPr>
              <a:t>Experiência</a:t>
            </a:r>
            <a:r>
              <a:rPr lang="en-US" sz="2400" dirty="0" smtClean="0">
                <a:solidFill>
                  <a:srgbClr val="C0504D"/>
                </a:solidFill>
              </a:rPr>
              <a:t> com </a:t>
            </a:r>
            <a:r>
              <a:rPr lang="en-US" sz="2400" dirty="0" err="1" smtClean="0">
                <a:solidFill>
                  <a:srgbClr val="C0504D"/>
                </a:solidFill>
              </a:rPr>
              <a:t>Redis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C0504D"/>
                </a:solidFill>
              </a:rPr>
              <a:t>Mais </a:t>
            </a:r>
            <a:r>
              <a:rPr lang="en-US" sz="2400" dirty="0" err="1" smtClean="0">
                <a:solidFill>
                  <a:srgbClr val="C0504D"/>
                </a:solidFill>
              </a:rPr>
              <a:t>sobre</a:t>
            </a:r>
            <a:r>
              <a:rPr lang="en-US" sz="2400" dirty="0" smtClean="0">
                <a:solidFill>
                  <a:srgbClr val="C0504D"/>
                </a:solidFill>
              </a:rPr>
              <a:t> o </a:t>
            </a:r>
            <a:r>
              <a:rPr lang="en-US" sz="2400" dirty="0" err="1" smtClean="0">
                <a:solidFill>
                  <a:srgbClr val="C0504D"/>
                </a:solidFill>
              </a:rPr>
              <a:t>Redis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i="1" dirty="0" smtClean="0">
                <a:solidFill>
                  <a:srgbClr val="C0504D"/>
                </a:solidFill>
              </a:rPr>
              <a:t> Coding </a:t>
            </a:r>
            <a:r>
              <a:rPr lang="en-US" sz="2400" dirty="0" smtClean="0">
                <a:solidFill>
                  <a:srgbClr val="C0504D"/>
                </a:solidFill>
              </a:rPr>
              <a:t>para o </a:t>
            </a:r>
            <a:r>
              <a:rPr lang="en-US" sz="2400" dirty="0" err="1" smtClean="0">
                <a:solidFill>
                  <a:srgbClr val="C0504D"/>
                </a:solidFill>
              </a:rPr>
              <a:t>Redis</a:t>
            </a:r>
            <a:endParaRPr lang="en-US" sz="24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C0504D"/>
                </a:solidFill>
              </a:rPr>
              <a:t>Principais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dificuldades</a:t>
            </a:r>
            <a:endParaRPr lang="en-US" sz="2400" dirty="0" smtClean="0">
              <a:solidFill>
                <a:srgbClr val="C0504D"/>
              </a:solidFill>
            </a:endParaRPr>
          </a:p>
          <a:p>
            <a:endParaRPr lang="en-US" sz="2400" dirty="0" smtClean="0">
              <a:solidFill>
                <a:srgbClr val="C0504D"/>
              </a:solidFill>
            </a:endParaRPr>
          </a:p>
          <a:p>
            <a:endParaRPr lang="en-U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5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C0504D"/>
                </a:solidFill>
              </a:rPr>
              <a:t>Experiência</a:t>
            </a:r>
            <a:r>
              <a:rPr lang="en-US" sz="3200" dirty="0" smtClean="0">
                <a:solidFill>
                  <a:srgbClr val="C0504D"/>
                </a:solidFill>
              </a:rPr>
              <a:t> no </a:t>
            </a:r>
            <a:r>
              <a:rPr lang="en-US" sz="3200" dirty="0" err="1" smtClean="0">
                <a:solidFill>
                  <a:srgbClr val="C0504D"/>
                </a:solidFill>
              </a:rPr>
              <a:t>PostgreSQL</a:t>
            </a:r>
            <a:endParaRPr lang="en-US" sz="3200" dirty="0" smtClean="0">
              <a:solidFill>
                <a:srgbClr val="C0504D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2195" y="2402198"/>
            <a:ext cx="8117263" cy="287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Criado</a:t>
            </a:r>
            <a:r>
              <a:rPr lang="en-US" sz="2800" dirty="0" smtClean="0">
                <a:solidFill>
                  <a:srgbClr val="C0504D"/>
                </a:solidFill>
              </a:rPr>
              <a:t> schema DEV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Executado</a:t>
            </a:r>
            <a:r>
              <a:rPr lang="en-US" sz="2800" dirty="0" smtClean="0">
                <a:solidFill>
                  <a:srgbClr val="C0504D"/>
                </a:solidFill>
              </a:rPr>
              <a:t> script  .</a:t>
            </a:r>
            <a:r>
              <a:rPr lang="en-US" sz="2800" dirty="0" err="1" smtClean="0">
                <a:solidFill>
                  <a:srgbClr val="C0504D"/>
                </a:solidFill>
              </a:rPr>
              <a:t>sql</a:t>
            </a:r>
            <a:r>
              <a:rPr lang="en-US" sz="2800" dirty="0" smtClean="0">
                <a:solidFill>
                  <a:srgbClr val="C0504D"/>
                </a:solidFill>
              </a:rPr>
              <a:t> para </a:t>
            </a:r>
            <a:r>
              <a:rPr lang="en-US" sz="2800" dirty="0" err="1" smtClean="0">
                <a:solidFill>
                  <a:srgbClr val="C0504D"/>
                </a:solidFill>
              </a:rPr>
              <a:t>criação</a:t>
            </a:r>
            <a:r>
              <a:rPr lang="en-US" sz="2800" dirty="0" smtClean="0">
                <a:solidFill>
                  <a:srgbClr val="C0504D"/>
                </a:solidFill>
              </a:rPr>
              <a:t> da base no </a:t>
            </a:r>
            <a:r>
              <a:rPr lang="en-US" sz="2800" dirty="0" err="1" smtClean="0">
                <a:solidFill>
                  <a:srgbClr val="C0504D"/>
                </a:solidFill>
              </a:rPr>
              <a:t>servidor</a:t>
            </a:r>
            <a:r>
              <a:rPr lang="en-US" sz="2800" dirty="0" smtClean="0">
                <a:solidFill>
                  <a:srgbClr val="C0504D"/>
                </a:solidFill>
              </a:rPr>
              <a:t> SPICA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C0504D"/>
                </a:solidFill>
              </a:rPr>
              <a:t>Criação</a:t>
            </a:r>
            <a:r>
              <a:rPr lang="en-US" sz="2800" dirty="0" smtClean="0">
                <a:solidFill>
                  <a:srgbClr val="C0504D"/>
                </a:solidFill>
              </a:rPr>
              <a:t> do </a:t>
            </a:r>
            <a:r>
              <a:rPr lang="en-US" sz="2800" dirty="0" err="1" smtClean="0">
                <a:solidFill>
                  <a:srgbClr val="C0504D"/>
                </a:solidFill>
              </a:rPr>
              <a:t>banco</a:t>
            </a:r>
            <a:r>
              <a:rPr lang="en-US" sz="2800" dirty="0" smtClean="0">
                <a:solidFill>
                  <a:srgbClr val="C0504D"/>
                </a:solidFill>
              </a:rPr>
              <a:t> </a:t>
            </a:r>
            <a:r>
              <a:rPr lang="en-US" sz="2800" dirty="0" err="1" smtClean="0">
                <a:solidFill>
                  <a:srgbClr val="C0504D"/>
                </a:solidFill>
              </a:rPr>
              <a:t>localmente</a:t>
            </a:r>
            <a:r>
              <a:rPr lang="en-US" sz="2800" dirty="0" smtClean="0">
                <a:solidFill>
                  <a:srgbClr val="C0504D"/>
                </a:solidFill>
              </a:rPr>
              <a:t> e </a:t>
            </a:r>
            <a:r>
              <a:rPr lang="en-US" sz="2800" dirty="0" err="1" smtClean="0">
                <a:solidFill>
                  <a:srgbClr val="C0504D"/>
                </a:solidFill>
              </a:rPr>
              <a:t>execução</a:t>
            </a:r>
            <a:r>
              <a:rPr lang="en-US" sz="2800" dirty="0" smtClean="0">
                <a:solidFill>
                  <a:srgbClr val="C0504D"/>
                </a:solidFill>
              </a:rPr>
              <a:t> de queries</a:t>
            </a:r>
          </a:p>
          <a:p>
            <a:pPr>
              <a:lnSpc>
                <a:spcPct val="130000"/>
              </a:lnSpc>
            </a:pPr>
            <a:endParaRPr lang="en-US" sz="2800" dirty="0">
              <a:solidFill>
                <a:srgbClr val="C0504D"/>
              </a:solidFill>
            </a:endParaRPr>
          </a:p>
        </p:txBody>
      </p:sp>
      <p:pic>
        <p:nvPicPr>
          <p:cNvPr id="3" name="Picture 2" descr="p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12" y="828299"/>
            <a:ext cx="1830858" cy="16843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440" y="5631842"/>
            <a:ext cx="7871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docs.google.com</a:t>
            </a:r>
            <a:r>
              <a:rPr lang="en-US" dirty="0">
                <a:hlinkClick r:id="rId3"/>
              </a:rPr>
              <a:t>/spreadsheets/d/1t4TJOoZZth2EvIRlJOFPTgr_ZcwKbSjMgcuSKr1_WQQ/</a:t>
            </a:r>
            <a:r>
              <a:rPr lang="en-US" dirty="0" err="1">
                <a:hlinkClick r:id="rId3"/>
              </a:rPr>
              <a:t>edit?usp</a:t>
            </a:r>
            <a:r>
              <a:rPr lang="en-US" dirty="0">
                <a:hlinkClick r:id="rId3"/>
              </a:rPr>
              <a:t>=sharing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146" y="501566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r>
              <a:rPr lang="en-US" dirty="0" smtClean="0">
                <a:solidFill>
                  <a:srgbClr val="C0504D"/>
                </a:solidFill>
              </a:rPr>
              <a:t>Resultados das queries </a:t>
            </a:r>
            <a:r>
              <a:rPr lang="en-US" dirty="0" err="1" smtClean="0">
                <a:solidFill>
                  <a:srgbClr val="C0504D"/>
                </a:solidFill>
              </a:rPr>
              <a:t>podem</a:t>
            </a:r>
            <a:r>
              <a:rPr lang="en-US" dirty="0" smtClean="0">
                <a:solidFill>
                  <a:srgbClr val="C0504D"/>
                </a:solidFill>
              </a:rPr>
              <a:t> ser </a:t>
            </a:r>
            <a:r>
              <a:rPr lang="en-US" dirty="0" err="1" smtClean="0">
                <a:solidFill>
                  <a:srgbClr val="C0504D"/>
                </a:solidFill>
              </a:rPr>
              <a:t>visualizados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err="1" smtClean="0">
                <a:solidFill>
                  <a:srgbClr val="C0504D"/>
                </a:solidFill>
              </a:rPr>
              <a:t>nesse</a:t>
            </a:r>
            <a:r>
              <a:rPr lang="en-US" dirty="0" smtClean="0">
                <a:solidFill>
                  <a:srgbClr val="C0504D"/>
                </a:solidFill>
              </a:rPr>
              <a:t> link: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4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504D"/>
                </a:solidFill>
              </a:rPr>
              <a:t>Queries no </a:t>
            </a:r>
            <a:r>
              <a:rPr lang="en-US" sz="3200" dirty="0" err="1" smtClean="0">
                <a:solidFill>
                  <a:srgbClr val="C0504D"/>
                </a:solidFill>
              </a:rPr>
              <a:t>PostgreSQL</a:t>
            </a:r>
            <a:endParaRPr lang="en-US" sz="3200" dirty="0" smtClean="0">
              <a:solidFill>
                <a:srgbClr val="C0504D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9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2195453"/>
            <a:ext cx="8628043" cy="420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C0504D"/>
                </a:solidFill>
              </a:rPr>
              <a:t>Armazenamento</a:t>
            </a:r>
            <a:r>
              <a:rPr lang="en-US" sz="2400" dirty="0" smtClean="0">
                <a:solidFill>
                  <a:srgbClr val="C0504D"/>
                </a:solidFill>
              </a:rPr>
              <a:t> em </a:t>
            </a:r>
            <a:r>
              <a:rPr lang="en-US" sz="2400" b="1" dirty="0" err="1" smtClean="0">
                <a:solidFill>
                  <a:srgbClr val="C0504D"/>
                </a:solidFill>
              </a:rPr>
              <a:t>memória</a:t>
            </a:r>
            <a:r>
              <a:rPr lang="en-US" sz="2400" dirty="0" smtClean="0">
                <a:solidFill>
                  <a:srgbClr val="C0504D"/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C0504D"/>
                </a:solidFill>
              </a:rPr>
              <a:t>Muito </a:t>
            </a:r>
            <a:r>
              <a:rPr lang="en-US" sz="2400" dirty="0" err="1" smtClean="0">
                <a:solidFill>
                  <a:srgbClr val="C0504D"/>
                </a:solidFill>
              </a:rPr>
              <a:t>usado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como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b="1" dirty="0" smtClean="0">
                <a:solidFill>
                  <a:srgbClr val="C0504D"/>
                </a:solidFill>
              </a:rPr>
              <a:t>cache</a:t>
            </a:r>
            <a:r>
              <a:rPr lang="en-US" sz="2400" dirty="0" smtClean="0">
                <a:solidFill>
                  <a:srgbClr val="C0504D"/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C0504D"/>
                </a:solidFill>
              </a:rPr>
              <a:t>Estrutura</a:t>
            </a:r>
            <a:r>
              <a:rPr lang="en-US" sz="2400" dirty="0" smtClean="0">
                <a:solidFill>
                  <a:srgbClr val="C0504D"/>
                </a:solidFill>
              </a:rPr>
              <a:t> de dados </a:t>
            </a:r>
            <a:r>
              <a:rPr lang="en-US" sz="2400" dirty="0" err="1" smtClean="0">
                <a:solidFill>
                  <a:srgbClr val="C0504D"/>
                </a:solidFill>
              </a:rPr>
              <a:t>suportadas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são</a:t>
            </a:r>
            <a:r>
              <a:rPr lang="en-US" sz="2400" dirty="0" smtClean="0">
                <a:solidFill>
                  <a:srgbClr val="C0504D"/>
                </a:solidFill>
              </a:rPr>
              <a:t>: </a:t>
            </a:r>
            <a:r>
              <a:rPr lang="en-US" sz="2400" b="1" dirty="0" smtClean="0">
                <a:solidFill>
                  <a:srgbClr val="C0504D"/>
                </a:solidFill>
              </a:rPr>
              <a:t>Strings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smtClean="0">
                <a:solidFill>
                  <a:srgbClr val="C0504D"/>
                </a:solidFill>
              </a:rPr>
              <a:t>Hashes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err="1" smtClean="0">
                <a:solidFill>
                  <a:srgbClr val="C0504D"/>
                </a:solidFill>
              </a:rPr>
              <a:t>Listas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smtClean="0">
                <a:solidFill>
                  <a:srgbClr val="C0504D"/>
                </a:solidFill>
              </a:rPr>
              <a:t>Sets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smtClean="0">
                <a:solidFill>
                  <a:srgbClr val="C0504D"/>
                </a:solidFill>
              </a:rPr>
              <a:t>Sets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ordenados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smtClean="0">
                <a:solidFill>
                  <a:srgbClr val="C0504D"/>
                </a:solidFill>
              </a:rPr>
              <a:t>Bitmaps</a:t>
            </a:r>
            <a:r>
              <a:rPr lang="en-US" sz="2400" dirty="0" smtClean="0">
                <a:solidFill>
                  <a:srgbClr val="C0504D"/>
                </a:solidFill>
              </a:rPr>
              <a:t>, </a:t>
            </a:r>
            <a:r>
              <a:rPr lang="en-US" sz="2400" b="1" dirty="0" err="1" smtClean="0">
                <a:solidFill>
                  <a:srgbClr val="C0504D"/>
                </a:solidFill>
              </a:rPr>
              <a:t>Hyperloglogs</a:t>
            </a:r>
            <a:r>
              <a:rPr lang="en-US" sz="2400" dirty="0" smtClean="0">
                <a:solidFill>
                  <a:srgbClr val="C0504D"/>
                </a:solidFill>
              </a:rPr>
              <a:t> e </a:t>
            </a:r>
            <a:r>
              <a:rPr lang="en-US" sz="2400" b="1" dirty="0" err="1" smtClean="0">
                <a:solidFill>
                  <a:srgbClr val="C0504D"/>
                </a:solidFill>
              </a:rPr>
              <a:t>índices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geoespaciais</a:t>
            </a:r>
            <a:r>
              <a:rPr lang="en-US" sz="2400" dirty="0" smtClean="0">
                <a:solidFill>
                  <a:srgbClr val="C0504D"/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C0504D"/>
                </a:solidFill>
              </a:rPr>
              <a:t>Possui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diferentes</a:t>
            </a:r>
            <a:r>
              <a:rPr lang="en-US" sz="2400" dirty="0" smtClean="0">
                <a:solidFill>
                  <a:srgbClr val="C0504D"/>
                </a:solidFill>
              </a:rPr>
              <a:t> </a:t>
            </a:r>
            <a:r>
              <a:rPr lang="en-US" sz="2400" dirty="0" err="1" smtClean="0">
                <a:solidFill>
                  <a:srgbClr val="C0504D"/>
                </a:solidFill>
              </a:rPr>
              <a:t>níveis</a:t>
            </a:r>
            <a:r>
              <a:rPr lang="en-US" sz="2400" dirty="0" smtClean="0">
                <a:solidFill>
                  <a:srgbClr val="C0504D"/>
                </a:solidFill>
              </a:rPr>
              <a:t> de </a:t>
            </a:r>
            <a:r>
              <a:rPr lang="en-US" sz="2400" b="1" dirty="0" err="1" smtClean="0">
                <a:solidFill>
                  <a:srgbClr val="C0504D"/>
                </a:solidFill>
              </a:rPr>
              <a:t>persistência</a:t>
            </a:r>
            <a:r>
              <a:rPr lang="en-US" sz="2400" dirty="0" smtClean="0">
                <a:solidFill>
                  <a:srgbClr val="C0504D"/>
                </a:solidFill>
              </a:rPr>
              <a:t> no disco.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C0504D"/>
                </a:solidFill>
              </a:rPr>
              <a:t>Alta </a:t>
            </a:r>
            <a:r>
              <a:rPr lang="en-US" sz="2400" b="1" dirty="0" err="1" smtClean="0">
                <a:solidFill>
                  <a:srgbClr val="C0504D"/>
                </a:solidFill>
              </a:rPr>
              <a:t>escalabilidade</a:t>
            </a:r>
            <a:r>
              <a:rPr lang="en-US" sz="2400" dirty="0" smtClean="0">
                <a:solidFill>
                  <a:srgbClr val="C0504D"/>
                </a:solidFill>
              </a:rPr>
              <a:t> com </a:t>
            </a:r>
            <a:r>
              <a:rPr lang="en-US" sz="2400" b="1" dirty="0" smtClean="0">
                <a:solidFill>
                  <a:srgbClr val="C0504D"/>
                </a:solidFill>
              </a:rPr>
              <a:t>cluster</a:t>
            </a:r>
            <a:r>
              <a:rPr lang="en-US" sz="2400" dirty="0" smtClean="0">
                <a:solidFill>
                  <a:srgbClr val="C0504D"/>
                </a:solidFill>
              </a:rPr>
              <a:t>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C0504D"/>
                </a:solidFill>
              </a:rPr>
              <a:t>Sistema</a:t>
            </a:r>
            <a:r>
              <a:rPr lang="en-US" sz="2400" dirty="0" smtClean="0">
                <a:solidFill>
                  <a:srgbClr val="C0504D"/>
                </a:solidFill>
              </a:rPr>
              <a:t> de queries muito </a:t>
            </a:r>
            <a:r>
              <a:rPr lang="en-US" sz="2400" b="1" dirty="0" smtClean="0">
                <a:solidFill>
                  <a:srgbClr val="C0504D"/>
                </a:solidFill>
              </a:rPr>
              <a:t>simples</a:t>
            </a:r>
            <a:r>
              <a:rPr lang="en-US" sz="2400" dirty="0" smtClean="0">
                <a:solidFill>
                  <a:srgbClr val="C0504D"/>
                </a:solidFill>
              </a:rPr>
              <a:t>, ou </a:t>
            </a:r>
            <a:r>
              <a:rPr lang="en-US" sz="2400" b="1" dirty="0" err="1" smtClean="0">
                <a:solidFill>
                  <a:srgbClr val="C0504D"/>
                </a:solidFill>
              </a:rPr>
              <a:t>quase</a:t>
            </a:r>
            <a:r>
              <a:rPr lang="en-US" sz="2400" b="1" dirty="0" smtClean="0">
                <a:solidFill>
                  <a:srgbClr val="C0504D"/>
                </a:solidFill>
              </a:rPr>
              <a:t> </a:t>
            </a:r>
            <a:r>
              <a:rPr lang="en-US" sz="2400" b="1" dirty="0" err="1" smtClean="0">
                <a:solidFill>
                  <a:srgbClr val="C0504D"/>
                </a:solidFill>
              </a:rPr>
              <a:t>inexistente</a:t>
            </a:r>
            <a:endParaRPr lang="en-US" sz="2400" b="1" dirty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 smtClean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1588001"/>
            <a:ext cx="8628043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 err="1" smtClean="0">
                <a:solidFill>
                  <a:srgbClr val="C0504D"/>
                </a:solidFill>
              </a:rPr>
              <a:t>Instalação</a:t>
            </a:r>
            <a:r>
              <a:rPr lang="en-US" sz="2400" dirty="0" smtClean="0">
                <a:solidFill>
                  <a:srgbClr val="C0504D"/>
                </a:solidFill>
              </a:rPr>
              <a:t> :</a:t>
            </a:r>
            <a:endParaRPr lang="en-US" sz="2400" dirty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C0504D"/>
                </a:solidFill>
                <a:hlinkClick r:id="rId2"/>
              </a:rPr>
              <a:t>https://redis.io/</a:t>
            </a:r>
            <a:endParaRPr lang="en-US" sz="20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Redis</a:t>
            </a:r>
            <a:r>
              <a:rPr lang="en-US" sz="2000" dirty="0" smtClean="0">
                <a:solidFill>
                  <a:srgbClr val="C0504D"/>
                </a:solidFill>
              </a:rPr>
              <a:t>-server – </a:t>
            </a:r>
            <a:r>
              <a:rPr lang="en-US" sz="2000" dirty="0" err="1" smtClean="0">
                <a:solidFill>
                  <a:srgbClr val="C0504D"/>
                </a:solidFill>
              </a:rPr>
              <a:t>sobe</a:t>
            </a:r>
            <a:r>
              <a:rPr lang="en-US" sz="2000" dirty="0" smtClean="0">
                <a:solidFill>
                  <a:srgbClr val="C0504D"/>
                </a:solidFill>
              </a:rPr>
              <a:t> o </a:t>
            </a:r>
            <a:r>
              <a:rPr lang="en-US" sz="2000" dirty="0" err="1" smtClean="0">
                <a:solidFill>
                  <a:srgbClr val="C0504D"/>
                </a:solidFill>
              </a:rPr>
              <a:t>Redis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localmente</a:t>
            </a:r>
            <a:endParaRPr lang="en-US" sz="20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err="1" smtClean="0">
                <a:solidFill>
                  <a:srgbClr val="C0504D"/>
                </a:solidFill>
              </a:rPr>
              <a:t>Redis</a:t>
            </a:r>
            <a:r>
              <a:rPr lang="en-US" sz="2000" dirty="0" smtClean="0">
                <a:solidFill>
                  <a:srgbClr val="C0504D"/>
                </a:solidFill>
              </a:rPr>
              <a:t>-cli – </a:t>
            </a:r>
            <a:r>
              <a:rPr lang="en-US" sz="2000" dirty="0" err="1" smtClean="0">
                <a:solidFill>
                  <a:srgbClr val="C0504D"/>
                </a:solidFill>
              </a:rPr>
              <a:t>conectar</a:t>
            </a:r>
            <a:r>
              <a:rPr lang="en-US" sz="2000" dirty="0" smtClean="0">
                <a:solidFill>
                  <a:srgbClr val="C0504D"/>
                </a:solidFill>
              </a:rPr>
              <a:t> no </a:t>
            </a:r>
            <a:r>
              <a:rPr lang="en-US" sz="2000" dirty="0" err="1" smtClean="0">
                <a:solidFill>
                  <a:srgbClr val="C0504D"/>
                </a:solidFill>
              </a:rPr>
              <a:t>banco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localmente</a:t>
            </a:r>
            <a:endParaRPr lang="en-US" sz="2000" dirty="0" smtClean="0">
              <a:solidFill>
                <a:srgbClr val="C0504D"/>
              </a:solidFill>
            </a:endParaRPr>
          </a:p>
          <a:p>
            <a:pPr marL="342900" indent="-342900">
              <a:lnSpc>
                <a:spcPct val="14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C0504D"/>
                </a:solidFill>
              </a:rPr>
              <a:t>Stand alone mode, </a:t>
            </a:r>
            <a:r>
              <a:rPr lang="en-US" sz="2000" dirty="0" err="1" smtClean="0">
                <a:solidFill>
                  <a:srgbClr val="C0504D"/>
                </a:solidFill>
              </a:rPr>
              <a:t>porta</a:t>
            </a:r>
            <a:r>
              <a:rPr lang="en-US" sz="2000" dirty="0" smtClean="0">
                <a:solidFill>
                  <a:srgbClr val="C0504D"/>
                </a:solidFill>
              </a:rPr>
              <a:t> 6379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C0504D"/>
                </a:solidFill>
              </a:rPr>
              <a:t>Para </a:t>
            </a:r>
            <a:r>
              <a:rPr lang="en-US" sz="2000" dirty="0" err="1" smtClean="0">
                <a:solidFill>
                  <a:srgbClr val="C0504D"/>
                </a:solidFill>
              </a:rPr>
              <a:t>rodar</a:t>
            </a:r>
            <a:r>
              <a:rPr lang="en-US" sz="2000" dirty="0" smtClean="0">
                <a:solidFill>
                  <a:srgbClr val="C0504D"/>
                </a:solidFill>
              </a:rPr>
              <a:t> em cluster </a:t>
            </a:r>
            <a:r>
              <a:rPr lang="en-US" sz="2000" dirty="0" err="1" smtClean="0">
                <a:solidFill>
                  <a:srgbClr val="C0504D"/>
                </a:solidFill>
              </a:rPr>
              <a:t>é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necessária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uma</a:t>
            </a:r>
            <a:r>
              <a:rPr lang="en-US" sz="2000" dirty="0" smtClean="0">
                <a:solidFill>
                  <a:srgbClr val="C0504D"/>
                </a:solidFill>
              </a:rPr>
              <a:t> </a:t>
            </a:r>
            <a:r>
              <a:rPr lang="en-US" sz="2000" dirty="0" err="1" smtClean="0">
                <a:solidFill>
                  <a:srgbClr val="C0504D"/>
                </a:solidFill>
              </a:rPr>
              <a:t>configuração</a:t>
            </a:r>
            <a:r>
              <a:rPr lang="en-US" sz="2000" dirty="0" smtClean="0">
                <a:solidFill>
                  <a:srgbClr val="C0504D"/>
                </a:solidFill>
              </a:rPr>
              <a:t> mais </a:t>
            </a:r>
            <a:r>
              <a:rPr lang="en-US" sz="2000" dirty="0" err="1" smtClean="0">
                <a:solidFill>
                  <a:srgbClr val="C0504D"/>
                </a:solidFill>
              </a:rPr>
              <a:t>detalhada</a:t>
            </a:r>
            <a:r>
              <a:rPr lang="en-US" sz="2000" dirty="0" smtClean="0">
                <a:solidFill>
                  <a:srgbClr val="C0504D"/>
                </a:solidFill>
              </a:rPr>
              <a:t>.</a:t>
            </a:r>
            <a:endParaRPr lang="en-US" sz="20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0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7" name="Picture 6" descr="install_redis_db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" y="1565582"/>
            <a:ext cx="9144000" cy="53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146" y="358949"/>
            <a:ext cx="61569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/>
                </a:solidFill>
              </a:rPr>
              <a:t>Introdução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ao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Redis</a:t>
            </a:r>
            <a:endParaRPr lang="en-US" sz="32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46" y="1325351"/>
            <a:ext cx="83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4F81BD"/>
              </a:solidFill>
            </a:endParaRPr>
          </a:p>
          <a:p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146" y="1588001"/>
            <a:ext cx="862804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 err="1" smtClean="0">
                <a:solidFill>
                  <a:srgbClr val="C0504D"/>
                </a:solidFill>
              </a:rPr>
              <a:t>Tipos</a:t>
            </a:r>
            <a:r>
              <a:rPr lang="en-US" sz="2400" b="1" dirty="0" smtClean="0">
                <a:solidFill>
                  <a:srgbClr val="C0504D"/>
                </a:solidFill>
              </a:rPr>
              <a:t> de </a:t>
            </a:r>
            <a:r>
              <a:rPr lang="en-US" sz="2400" b="1" dirty="0" err="1" smtClean="0">
                <a:solidFill>
                  <a:srgbClr val="C0504D"/>
                </a:solidFill>
              </a:rPr>
              <a:t>Estruturas</a:t>
            </a:r>
            <a:r>
              <a:rPr lang="en-US" sz="2400" b="1" dirty="0" smtClean="0">
                <a:solidFill>
                  <a:srgbClr val="C0504D"/>
                </a:solidFill>
              </a:rPr>
              <a:t> de dados</a:t>
            </a:r>
            <a:r>
              <a:rPr lang="en-US" sz="2400" dirty="0" smtClean="0">
                <a:solidFill>
                  <a:srgbClr val="C0504D"/>
                </a:solidFill>
              </a:rPr>
              <a:t>: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000" dirty="0" smtClean="0">
              <a:solidFill>
                <a:srgbClr val="C0504D"/>
              </a:solidFill>
            </a:endParaRP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C0504D"/>
              </a:solidFill>
            </a:endParaRPr>
          </a:p>
        </p:txBody>
      </p:sp>
      <p:pic>
        <p:nvPicPr>
          <p:cNvPr id="6" name="Picture 5" descr="re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64" y="855614"/>
            <a:ext cx="1574740" cy="1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1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Tempo de Loading dos dados</a:t>
            </a:r>
            <a:endParaRPr lang="en-US" sz="32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120291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Nome da </a:t>
                      </a:r>
                      <a:r>
                        <a:rPr lang="en-US" dirty="0" err="1" smtClean="0"/>
                        <a:t>Relação</a:t>
                      </a:r>
                      <a:r>
                        <a:rPr lang="en-US" dirty="0" smtClean="0"/>
                        <a:t> – Volume (</a:t>
                      </a:r>
                      <a:r>
                        <a:rPr lang="en-US" dirty="0" err="1" smtClean="0"/>
                        <a:t>registros</a:t>
                      </a:r>
                      <a:r>
                        <a:rPr lang="en-US" dirty="0" smtClean="0"/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Tempo de loading (</a:t>
                      </a:r>
                      <a:r>
                        <a:rPr lang="en-US" dirty="0" err="1" smtClean="0"/>
                        <a:t>secs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-</a:t>
                      </a:r>
                      <a:r>
                        <a:rPr lang="en-US" baseline="0" dirty="0" smtClean="0"/>
                        <a:t> 15000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2.522229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LineItem</a:t>
                      </a:r>
                      <a:r>
                        <a:rPr lang="en-US" baseline="0" dirty="0" smtClean="0"/>
                        <a:t> - 600572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189.970776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Nation - 25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0.003702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Orders - 150000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28.979469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 – 20000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3.858199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PartSupp</a:t>
                      </a:r>
                      <a:r>
                        <a:rPr lang="en-US" dirty="0" smtClean="0"/>
                        <a:t> - 80000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13.567803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Region - 5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0.001126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Supplier - 1000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0.184615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16534" y="5494683"/>
            <a:ext cx="28714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504D"/>
                </a:solidFill>
              </a:rPr>
              <a:t>Total ~ 4 </a:t>
            </a:r>
            <a:r>
              <a:rPr lang="en-US" sz="3200" dirty="0" err="1" smtClean="0">
                <a:solidFill>
                  <a:srgbClr val="C0504D"/>
                </a:solidFill>
              </a:rPr>
              <a:t>secs</a:t>
            </a:r>
            <a:endParaRPr lang="en-US" sz="32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324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Trabalho de Banco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 de Loading dos dados</vt:lpstr>
      <vt:lpstr>PowerPoint Presentation</vt:lpstr>
    </vt:vector>
  </TitlesOfParts>
  <Company>Schibsted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Zamith Cunha</dc:creator>
  <cp:lastModifiedBy>Carolina Zamith Cunha</cp:lastModifiedBy>
  <cp:revision>37</cp:revision>
  <dcterms:created xsi:type="dcterms:W3CDTF">2017-05-22T21:57:24Z</dcterms:created>
  <dcterms:modified xsi:type="dcterms:W3CDTF">2017-05-25T04:39:10Z</dcterms:modified>
</cp:coreProperties>
</file>