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8" r:id="rId9"/>
    <p:sldId id="266" r:id="rId10"/>
    <p:sldId id="263" r:id="rId11"/>
    <p:sldId id="269" r:id="rId12"/>
    <p:sldId id="270" r:id="rId13"/>
    <p:sldId id="261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ED65-4240-0E47-B495-334AD578349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B18-E005-2047-B536-524674D5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4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ED65-4240-0E47-B495-334AD578349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B18-E005-2047-B536-524674D5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1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ED65-4240-0E47-B495-334AD578349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B18-E005-2047-B536-524674D5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6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ED65-4240-0E47-B495-334AD578349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B18-E005-2047-B536-524674D5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6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ED65-4240-0E47-B495-334AD578349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B18-E005-2047-B536-524674D5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4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ED65-4240-0E47-B495-334AD578349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B18-E005-2047-B536-524674D5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8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ED65-4240-0E47-B495-334AD578349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B18-E005-2047-B536-524674D5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6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ED65-4240-0E47-B495-334AD578349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B18-E005-2047-B536-524674D5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3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ED65-4240-0E47-B495-334AD578349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B18-E005-2047-B536-524674D5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9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ED65-4240-0E47-B495-334AD578349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B18-E005-2047-B536-524674D5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ED65-4240-0E47-B495-334AD578349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B18-E005-2047-B536-524674D5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2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FED65-4240-0E47-B495-334AD578349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3EB18-E005-2047-B536-524674D5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docs.google.com/spreadsheets/d/1t4TJOoZZth2EvIRlJOFPTgr_ZcwKbSjMgcuSKr1_WQQ/edit?usp=shar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redis.io/" TargetMode="Externa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30476"/>
            <a:ext cx="7772400" cy="147002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Trabalho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de 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err="1" smtClean="0">
                <a:solidFill>
                  <a:schemeClr val="accent2"/>
                </a:solidFill>
              </a:rPr>
              <a:t>Banco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de Dados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83207"/>
            <a:ext cx="6400800" cy="175260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Redis</a:t>
            </a:r>
            <a:endParaRPr lang="en-US" dirty="0" smtClean="0"/>
          </a:p>
          <a:p>
            <a:endParaRPr lang="en-US" dirty="0"/>
          </a:p>
          <a:p>
            <a:r>
              <a:rPr lang="en-US" sz="1800" dirty="0" smtClean="0"/>
              <a:t>Carolina Zamith</a:t>
            </a:r>
          </a:p>
          <a:p>
            <a:r>
              <a:rPr lang="en-US" sz="1800" dirty="0" err="1" smtClean="0"/>
              <a:t>Maio</a:t>
            </a:r>
            <a:r>
              <a:rPr lang="en-US" sz="1800" dirty="0" smtClean="0"/>
              <a:t> - 2017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1684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146" y="358949"/>
            <a:ext cx="61569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accent2"/>
                </a:solidFill>
              </a:rPr>
              <a:t>Introdução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ao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Redis</a:t>
            </a:r>
            <a:endParaRPr lang="en-US" sz="32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146" y="1325351"/>
            <a:ext cx="837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4F81BD"/>
              </a:solidFill>
            </a:endParaRPr>
          </a:p>
          <a:p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4146" y="1588001"/>
            <a:ext cx="8628043" cy="204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b="1" dirty="0" err="1" smtClean="0">
                <a:solidFill>
                  <a:srgbClr val="C0504D"/>
                </a:solidFill>
              </a:rPr>
              <a:t>Estrutura</a:t>
            </a:r>
            <a:r>
              <a:rPr lang="en-US" sz="2400" b="1" dirty="0" smtClean="0">
                <a:solidFill>
                  <a:srgbClr val="C0504D"/>
                </a:solidFill>
              </a:rPr>
              <a:t> de dados </a:t>
            </a:r>
            <a:r>
              <a:rPr lang="en-US" sz="2400" b="1" dirty="0" err="1" smtClean="0">
                <a:solidFill>
                  <a:srgbClr val="C0504D"/>
                </a:solidFill>
              </a:rPr>
              <a:t>utilizada</a:t>
            </a:r>
            <a:r>
              <a:rPr lang="en-US" sz="2400" b="1" dirty="0" smtClean="0">
                <a:solidFill>
                  <a:srgbClr val="C0504D"/>
                </a:solidFill>
              </a:rPr>
              <a:t>: HASHES</a:t>
            </a:r>
            <a:endParaRPr lang="en-US" sz="2400" dirty="0" smtClean="0">
              <a:solidFill>
                <a:srgbClr val="C0504D"/>
              </a:solidFill>
            </a:endParaRPr>
          </a:p>
          <a:p>
            <a:pPr>
              <a:lnSpc>
                <a:spcPct val="140000"/>
              </a:lnSpc>
            </a:pPr>
            <a:endParaRPr lang="en-US" sz="2400" dirty="0">
              <a:solidFill>
                <a:srgbClr val="C0504D"/>
              </a:solidFill>
            </a:endParaRPr>
          </a:p>
          <a:p>
            <a:pPr>
              <a:lnSpc>
                <a:spcPct val="140000"/>
              </a:lnSpc>
            </a:pPr>
            <a:endParaRPr lang="en-US" sz="2000" dirty="0" smtClean="0">
              <a:solidFill>
                <a:srgbClr val="C0504D"/>
              </a:solidFill>
            </a:endParaRPr>
          </a:p>
          <a:p>
            <a:pPr>
              <a:lnSpc>
                <a:spcPct val="140000"/>
              </a:lnSpc>
            </a:pPr>
            <a:endParaRPr lang="en-US" sz="2400" dirty="0">
              <a:solidFill>
                <a:srgbClr val="C0504D"/>
              </a:solidFill>
            </a:endParaRPr>
          </a:p>
        </p:txBody>
      </p:sp>
      <p:pic>
        <p:nvPicPr>
          <p:cNvPr id="6" name="Picture 5" descr="red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64" y="855614"/>
            <a:ext cx="1574740" cy="13536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1811" y="2554062"/>
            <a:ext cx="904218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 smtClean="0">
                <a:solidFill>
                  <a:schemeClr val="accent2"/>
                </a:solidFill>
              </a:rPr>
              <a:t>Mapeamento</a:t>
            </a:r>
            <a:r>
              <a:rPr lang="en-US" sz="2000" dirty="0" smtClean="0">
                <a:solidFill>
                  <a:schemeClr val="accent2"/>
                </a:solidFill>
              </a:rPr>
              <a:t> do </a:t>
            </a:r>
            <a:r>
              <a:rPr lang="en-US" sz="2000" dirty="0" err="1" smtClean="0">
                <a:solidFill>
                  <a:schemeClr val="accent2"/>
                </a:solidFill>
              </a:rPr>
              <a:t>tipo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“</a:t>
            </a:r>
            <a:r>
              <a:rPr lang="en-US" sz="2000" dirty="0" err="1" smtClean="0">
                <a:solidFill>
                  <a:schemeClr val="accent2"/>
                </a:solidFill>
              </a:rPr>
              <a:t>chave</a:t>
            </a:r>
            <a:r>
              <a:rPr lang="en-US" sz="2000" dirty="0" smtClean="0">
                <a:solidFill>
                  <a:schemeClr val="accent2"/>
                </a:solidFill>
              </a:rPr>
              <a:t>-valor”, ambos os </a:t>
            </a:r>
            <a:r>
              <a:rPr lang="en-US" sz="2000" dirty="0" err="1" smtClean="0">
                <a:solidFill>
                  <a:schemeClr val="accent2"/>
                </a:solidFill>
              </a:rPr>
              <a:t>campos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</a:rPr>
              <a:t>são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</a:rPr>
              <a:t>armazenados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</a:rPr>
              <a:t>como</a:t>
            </a:r>
            <a:r>
              <a:rPr lang="en-US" sz="2000" dirty="0" smtClean="0">
                <a:solidFill>
                  <a:schemeClr val="accent2"/>
                </a:solidFill>
              </a:rPr>
              <a:t> strings.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S</a:t>
            </a:r>
            <a:r>
              <a:rPr lang="en-US" sz="2000" dirty="0" smtClean="0">
                <a:solidFill>
                  <a:schemeClr val="accent2"/>
                </a:solidFill>
              </a:rPr>
              <a:t>imilar </a:t>
            </a:r>
            <a:r>
              <a:rPr lang="en-US" sz="2000" dirty="0" err="1" smtClean="0">
                <a:solidFill>
                  <a:schemeClr val="accent2"/>
                </a:solidFill>
              </a:rPr>
              <a:t>ao</a:t>
            </a:r>
            <a:r>
              <a:rPr lang="en-US" sz="2000" dirty="0" smtClean="0">
                <a:solidFill>
                  <a:schemeClr val="accent2"/>
                </a:solidFill>
              </a:rPr>
              <a:t> Hash de </a:t>
            </a:r>
            <a:r>
              <a:rPr lang="en-US" sz="2000" dirty="0" err="1" smtClean="0">
                <a:solidFill>
                  <a:schemeClr val="accent2"/>
                </a:solidFill>
              </a:rPr>
              <a:t>linguagens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</a:rPr>
              <a:t>como</a:t>
            </a:r>
            <a:r>
              <a:rPr lang="en-US" sz="2000" dirty="0" smtClean="0">
                <a:solidFill>
                  <a:schemeClr val="accent2"/>
                </a:solidFill>
              </a:rPr>
              <a:t> Python e Ruby.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>
                <a:solidFill>
                  <a:schemeClr val="accent2"/>
                </a:solidFill>
              </a:rPr>
              <a:t>Comandos</a:t>
            </a:r>
            <a:r>
              <a:rPr lang="en-US" sz="2000" dirty="0" smtClean="0">
                <a:solidFill>
                  <a:schemeClr val="accent2"/>
                </a:solidFill>
              </a:rPr>
              <a:t> :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chemeClr val="accent2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HEXISTS 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HGETALL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HGET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HKEYS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HVALS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HMSET/HSET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HDEL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14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146" y="358949"/>
            <a:ext cx="61569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accent2"/>
                </a:solidFill>
              </a:rPr>
              <a:t>Introdução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ao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Redis</a:t>
            </a:r>
            <a:endParaRPr lang="en-US" sz="32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146" y="1325351"/>
            <a:ext cx="837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4F81BD"/>
              </a:solidFill>
            </a:endParaRPr>
          </a:p>
          <a:p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4146" y="1588001"/>
            <a:ext cx="8628043" cy="204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b="1" dirty="0" err="1" smtClean="0">
                <a:solidFill>
                  <a:srgbClr val="C0504D"/>
                </a:solidFill>
              </a:rPr>
              <a:t>Comando</a:t>
            </a:r>
            <a:r>
              <a:rPr lang="en-US" sz="2400" b="1" dirty="0" smtClean="0">
                <a:solidFill>
                  <a:srgbClr val="C0504D"/>
                </a:solidFill>
              </a:rPr>
              <a:t> </a:t>
            </a:r>
            <a:r>
              <a:rPr lang="en-US" sz="2400" b="1" i="1" dirty="0" smtClean="0">
                <a:solidFill>
                  <a:srgbClr val="C0504D"/>
                </a:solidFill>
              </a:rPr>
              <a:t>Pipe – Mass Insertion</a:t>
            </a:r>
            <a:endParaRPr lang="en-US" sz="2400" i="1" dirty="0" smtClean="0">
              <a:solidFill>
                <a:srgbClr val="C0504D"/>
              </a:solidFill>
            </a:endParaRPr>
          </a:p>
          <a:p>
            <a:pPr>
              <a:lnSpc>
                <a:spcPct val="140000"/>
              </a:lnSpc>
            </a:pPr>
            <a:endParaRPr lang="en-US" sz="2400" dirty="0">
              <a:solidFill>
                <a:srgbClr val="C0504D"/>
              </a:solidFill>
            </a:endParaRPr>
          </a:p>
          <a:p>
            <a:pPr>
              <a:lnSpc>
                <a:spcPct val="140000"/>
              </a:lnSpc>
            </a:pPr>
            <a:endParaRPr lang="en-US" sz="2000" dirty="0" smtClean="0">
              <a:solidFill>
                <a:srgbClr val="C0504D"/>
              </a:solidFill>
            </a:endParaRPr>
          </a:p>
          <a:p>
            <a:pPr>
              <a:lnSpc>
                <a:spcPct val="140000"/>
              </a:lnSpc>
            </a:pPr>
            <a:endParaRPr lang="en-US" sz="2400" dirty="0">
              <a:solidFill>
                <a:srgbClr val="C0504D"/>
              </a:solidFill>
            </a:endParaRPr>
          </a:p>
        </p:txBody>
      </p:sp>
      <p:pic>
        <p:nvPicPr>
          <p:cNvPr id="6" name="Picture 5" descr="red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64" y="855614"/>
            <a:ext cx="1574740" cy="13536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1811" y="2554062"/>
            <a:ext cx="9042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dirty="0" err="1" smtClean="0">
                <a:solidFill>
                  <a:srgbClr val="C0504D"/>
                </a:solidFill>
              </a:rPr>
              <a:t>Apesar</a:t>
            </a:r>
            <a:r>
              <a:rPr lang="en-US" dirty="0" smtClean="0">
                <a:solidFill>
                  <a:srgbClr val="C0504D"/>
                </a:solidFill>
              </a:rPr>
              <a:t> do </a:t>
            </a:r>
            <a:r>
              <a:rPr lang="en-US" dirty="0" err="1" smtClean="0">
                <a:solidFill>
                  <a:srgbClr val="C0504D"/>
                </a:solidFill>
              </a:rPr>
              <a:t>Redis</a:t>
            </a:r>
            <a:r>
              <a:rPr lang="en-US" dirty="0" smtClean="0">
                <a:solidFill>
                  <a:srgbClr val="C0504D"/>
                </a:solidFill>
              </a:rPr>
              <a:t> ser um </a:t>
            </a:r>
            <a:r>
              <a:rPr lang="en-US" dirty="0" err="1" smtClean="0">
                <a:solidFill>
                  <a:srgbClr val="C0504D"/>
                </a:solidFill>
              </a:rPr>
              <a:t>servidor</a:t>
            </a:r>
            <a:r>
              <a:rPr lang="en-US" dirty="0" smtClean="0">
                <a:solidFill>
                  <a:srgbClr val="C0504D"/>
                </a:solidFill>
              </a:rPr>
              <a:t> que </a:t>
            </a:r>
            <a:r>
              <a:rPr lang="en-US" dirty="0" err="1" smtClean="0">
                <a:solidFill>
                  <a:srgbClr val="C0504D"/>
                </a:solidFill>
              </a:rPr>
              <a:t>funciona</a:t>
            </a:r>
            <a:r>
              <a:rPr lang="en-US" dirty="0" smtClean="0">
                <a:solidFill>
                  <a:srgbClr val="C0504D"/>
                </a:solidFill>
              </a:rPr>
              <a:t> no </a:t>
            </a:r>
            <a:r>
              <a:rPr lang="en-US" dirty="0" err="1" smtClean="0">
                <a:solidFill>
                  <a:srgbClr val="C0504D"/>
                </a:solidFill>
              </a:rPr>
              <a:t>modelo</a:t>
            </a:r>
            <a:r>
              <a:rPr lang="en-US" dirty="0" smtClean="0">
                <a:solidFill>
                  <a:srgbClr val="C0504D"/>
                </a:solidFill>
              </a:rPr>
              <a:t> TCP </a:t>
            </a:r>
            <a:r>
              <a:rPr lang="en-US" dirty="0" err="1" smtClean="0">
                <a:solidFill>
                  <a:srgbClr val="C0504D"/>
                </a:solidFill>
              </a:rPr>
              <a:t>usando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err="1" smtClean="0">
                <a:solidFill>
                  <a:srgbClr val="C0504D"/>
                </a:solidFill>
              </a:rPr>
              <a:t>arquiteturacliente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err="1" smtClean="0">
                <a:solidFill>
                  <a:srgbClr val="C0504D"/>
                </a:solidFill>
              </a:rPr>
              <a:t>servidor</a:t>
            </a:r>
            <a:r>
              <a:rPr lang="en-US" dirty="0" smtClean="0">
                <a:solidFill>
                  <a:srgbClr val="C0504D"/>
                </a:solidFill>
              </a:rPr>
              <a:t> – para </a:t>
            </a:r>
            <a:r>
              <a:rPr lang="en-US" dirty="0" err="1" smtClean="0">
                <a:solidFill>
                  <a:srgbClr val="C0504D"/>
                </a:solidFill>
              </a:rPr>
              <a:t>executar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err="1" smtClean="0">
                <a:solidFill>
                  <a:srgbClr val="C0504D"/>
                </a:solidFill>
              </a:rPr>
              <a:t>inser</a:t>
            </a:r>
            <a:r>
              <a:rPr lang="en-US" dirty="0" err="1" smtClean="0">
                <a:solidFill>
                  <a:srgbClr val="C0504D"/>
                </a:solidFill>
              </a:rPr>
              <a:t>ção</a:t>
            </a:r>
            <a:r>
              <a:rPr lang="en-US" dirty="0" smtClean="0">
                <a:solidFill>
                  <a:srgbClr val="C0504D"/>
                </a:solidFill>
              </a:rPr>
              <a:t> em </a:t>
            </a:r>
            <a:r>
              <a:rPr lang="en-US" dirty="0" err="1" smtClean="0">
                <a:solidFill>
                  <a:srgbClr val="C0504D"/>
                </a:solidFill>
              </a:rPr>
              <a:t>massa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err="1" smtClean="0">
                <a:solidFill>
                  <a:srgbClr val="C0504D"/>
                </a:solidFill>
              </a:rPr>
              <a:t>foi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err="1" smtClean="0">
                <a:solidFill>
                  <a:srgbClr val="C0504D"/>
                </a:solidFill>
              </a:rPr>
              <a:t>implementada</a:t>
            </a:r>
            <a:r>
              <a:rPr lang="en-US" dirty="0" smtClean="0">
                <a:solidFill>
                  <a:srgbClr val="C0504D"/>
                </a:solidFill>
              </a:rPr>
              <a:t> a </a:t>
            </a:r>
            <a:r>
              <a:rPr lang="en-US" dirty="0" err="1" smtClean="0">
                <a:solidFill>
                  <a:srgbClr val="C0504D"/>
                </a:solidFill>
              </a:rPr>
              <a:t>possibilidade</a:t>
            </a:r>
            <a:r>
              <a:rPr lang="en-US" dirty="0" smtClean="0">
                <a:solidFill>
                  <a:srgbClr val="C0504D"/>
                </a:solidFill>
              </a:rPr>
              <a:t> o </a:t>
            </a:r>
            <a:r>
              <a:rPr lang="en-US" dirty="0" err="1" smtClean="0">
                <a:solidFill>
                  <a:srgbClr val="C0504D"/>
                </a:solidFill>
              </a:rPr>
              <a:t>servidor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err="1" smtClean="0">
                <a:solidFill>
                  <a:srgbClr val="C0504D"/>
                </a:solidFill>
              </a:rPr>
              <a:t>receber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err="1" smtClean="0">
                <a:solidFill>
                  <a:srgbClr val="C0504D"/>
                </a:solidFill>
              </a:rPr>
              <a:t>múltiplas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err="1" smtClean="0">
                <a:solidFill>
                  <a:srgbClr val="C0504D"/>
                </a:solidFill>
              </a:rPr>
              <a:t>chamadas</a:t>
            </a:r>
            <a:r>
              <a:rPr lang="en-US" dirty="0" smtClean="0">
                <a:solidFill>
                  <a:srgbClr val="C0504D"/>
                </a:solidFill>
              </a:rPr>
              <a:t>, sem </a:t>
            </a:r>
            <a:r>
              <a:rPr lang="en-US" dirty="0" err="1" smtClean="0">
                <a:solidFill>
                  <a:srgbClr val="C0504D"/>
                </a:solidFill>
              </a:rPr>
              <a:t>ter</a:t>
            </a:r>
            <a:r>
              <a:rPr lang="en-US" dirty="0" smtClean="0">
                <a:solidFill>
                  <a:srgbClr val="C0504D"/>
                </a:solidFill>
              </a:rPr>
              <a:t> que </a:t>
            </a:r>
            <a:r>
              <a:rPr lang="en-US" dirty="0" err="1" smtClean="0">
                <a:solidFill>
                  <a:srgbClr val="C0504D"/>
                </a:solidFill>
              </a:rPr>
              <a:t>ficar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err="1" smtClean="0">
                <a:solidFill>
                  <a:srgbClr val="C0504D"/>
                </a:solidFill>
              </a:rPr>
              <a:t>esperando</a:t>
            </a:r>
            <a:r>
              <a:rPr lang="en-US" dirty="0" smtClean="0">
                <a:solidFill>
                  <a:srgbClr val="C0504D"/>
                </a:solidFill>
              </a:rPr>
              <a:t> a </a:t>
            </a:r>
            <a:r>
              <a:rPr lang="en-US" dirty="0" err="1" smtClean="0">
                <a:solidFill>
                  <a:srgbClr val="C0504D"/>
                </a:solidFill>
              </a:rPr>
              <a:t>resposta</a:t>
            </a:r>
            <a:r>
              <a:rPr lang="en-US" dirty="0" smtClean="0">
                <a:solidFill>
                  <a:srgbClr val="C0504D"/>
                </a:solidFill>
              </a:rPr>
              <a:t> – isso </a:t>
            </a:r>
            <a:r>
              <a:rPr lang="en-US" dirty="0" err="1" smtClean="0">
                <a:solidFill>
                  <a:srgbClr val="C0504D"/>
                </a:solidFill>
              </a:rPr>
              <a:t>foi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err="1" smtClean="0">
                <a:solidFill>
                  <a:srgbClr val="C0504D"/>
                </a:solidFill>
              </a:rPr>
              <a:t>chamado</a:t>
            </a:r>
            <a:r>
              <a:rPr lang="en-US" dirty="0" smtClean="0">
                <a:solidFill>
                  <a:srgbClr val="C0504D"/>
                </a:solidFill>
              </a:rPr>
              <a:t> de </a:t>
            </a:r>
            <a:r>
              <a:rPr lang="en-US" b="1" dirty="0" smtClean="0">
                <a:solidFill>
                  <a:srgbClr val="C0504D"/>
                </a:solidFill>
              </a:rPr>
              <a:t>pipelining</a:t>
            </a:r>
            <a:endParaRPr lang="en-US" b="1" dirty="0">
              <a:solidFill>
                <a:srgbClr val="C0504D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0731" y="4665883"/>
            <a:ext cx="67837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C0504D"/>
                </a:solidFill>
              </a:rPr>
              <a:t>Rodando</a:t>
            </a:r>
            <a:r>
              <a:rPr lang="en-US" dirty="0" smtClean="0">
                <a:solidFill>
                  <a:srgbClr val="C0504D"/>
                </a:solidFill>
              </a:rPr>
              <a:t> 1000 </a:t>
            </a:r>
            <a:r>
              <a:rPr lang="en-US" dirty="0" smtClean="0">
                <a:solidFill>
                  <a:srgbClr val="C0504D"/>
                </a:solidFill>
              </a:rPr>
              <a:t>“</a:t>
            </a:r>
            <a:r>
              <a:rPr lang="en-US" dirty="0" smtClean="0">
                <a:solidFill>
                  <a:srgbClr val="C0504D"/>
                </a:solidFill>
              </a:rPr>
              <a:t>pings</a:t>
            </a:r>
            <a:r>
              <a:rPr lang="en-US" dirty="0" smtClean="0">
                <a:solidFill>
                  <a:srgbClr val="C0504D"/>
                </a:solidFill>
              </a:rPr>
              <a:t>” </a:t>
            </a:r>
            <a:r>
              <a:rPr lang="en-US" dirty="0" err="1" smtClean="0">
                <a:solidFill>
                  <a:srgbClr val="C0504D"/>
                </a:solidFill>
              </a:rPr>
              <a:t>consecutivos</a:t>
            </a:r>
            <a:r>
              <a:rPr lang="en-US" dirty="0" smtClean="0">
                <a:solidFill>
                  <a:srgbClr val="C0504D"/>
                </a:solidFill>
              </a:rPr>
              <a:t> no </a:t>
            </a:r>
            <a:r>
              <a:rPr lang="en-US" dirty="0" err="1" smtClean="0">
                <a:solidFill>
                  <a:srgbClr val="C0504D"/>
                </a:solidFill>
              </a:rPr>
              <a:t>Redis</a:t>
            </a:r>
            <a:r>
              <a:rPr lang="en-US" dirty="0" smtClean="0">
                <a:solidFill>
                  <a:srgbClr val="C0504D"/>
                </a:solidFill>
              </a:rPr>
              <a:t>:</a:t>
            </a:r>
            <a:endParaRPr lang="en-US" dirty="0">
              <a:solidFill>
                <a:srgbClr val="C0504D"/>
              </a:solidFill>
            </a:endParaRPr>
          </a:p>
          <a:p>
            <a:r>
              <a:rPr lang="en-US" dirty="0" smtClean="0">
                <a:solidFill>
                  <a:srgbClr val="C0504D"/>
                </a:solidFill>
              </a:rPr>
              <a:t>	sem, pipelining </a:t>
            </a:r>
            <a:r>
              <a:rPr lang="en-US" dirty="0">
                <a:solidFill>
                  <a:srgbClr val="C0504D"/>
                </a:solidFill>
              </a:rPr>
              <a:t>1.185238 </a:t>
            </a:r>
            <a:r>
              <a:rPr lang="en-US" dirty="0" err="1" smtClean="0">
                <a:solidFill>
                  <a:srgbClr val="C0504D"/>
                </a:solidFill>
              </a:rPr>
              <a:t>secs</a:t>
            </a:r>
            <a:endParaRPr lang="en-US" dirty="0">
              <a:solidFill>
                <a:srgbClr val="C0504D"/>
              </a:solidFill>
            </a:endParaRPr>
          </a:p>
          <a:p>
            <a:r>
              <a:rPr lang="en-US" dirty="0" smtClean="0">
                <a:solidFill>
                  <a:srgbClr val="C0504D"/>
                </a:solidFill>
              </a:rPr>
              <a:t>	com pipelining </a:t>
            </a:r>
            <a:r>
              <a:rPr lang="en-US" dirty="0">
                <a:solidFill>
                  <a:srgbClr val="C0504D"/>
                </a:solidFill>
              </a:rPr>
              <a:t>0.250783 </a:t>
            </a:r>
            <a:r>
              <a:rPr lang="en-US" dirty="0" err="1" smtClean="0">
                <a:solidFill>
                  <a:srgbClr val="C0504D"/>
                </a:solidFill>
              </a:rPr>
              <a:t>secs</a:t>
            </a:r>
            <a:endParaRPr lang="en-US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856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146" y="358949"/>
            <a:ext cx="61569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accent2"/>
                </a:solidFill>
              </a:rPr>
              <a:t>Introdução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ao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Redis</a:t>
            </a:r>
            <a:endParaRPr lang="en-US" sz="32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146" y="1325351"/>
            <a:ext cx="837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4F81BD"/>
              </a:solidFill>
            </a:endParaRPr>
          </a:p>
          <a:p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4146" y="1588001"/>
            <a:ext cx="8628043" cy="204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b="1" dirty="0" smtClean="0">
                <a:solidFill>
                  <a:srgbClr val="C0504D"/>
                </a:solidFill>
              </a:rPr>
              <a:t>Benchmark</a:t>
            </a:r>
            <a:endParaRPr lang="en-US" sz="2400" i="1" dirty="0" smtClean="0">
              <a:solidFill>
                <a:srgbClr val="C0504D"/>
              </a:solidFill>
            </a:endParaRPr>
          </a:p>
          <a:p>
            <a:pPr>
              <a:lnSpc>
                <a:spcPct val="140000"/>
              </a:lnSpc>
            </a:pPr>
            <a:endParaRPr lang="en-US" sz="2400" dirty="0">
              <a:solidFill>
                <a:srgbClr val="C0504D"/>
              </a:solidFill>
            </a:endParaRPr>
          </a:p>
          <a:p>
            <a:pPr>
              <a:lnSpc>
                <a:spcPct val="140000"/>
              </a:lnSpc>
            </a:pPr>
            <a:endParaRPr lang="en-US" sz="2000" dirty="0" smtClean="0">
              <a:solidFill>
                <a:srgbClr val="C0504D"/>
              </a:solidFill>
            </a:endParaRPr>
          </a:p>
          <a:p>
            <a:pPr>
              <a:lnSpc>
                <a:spcPct val="140000"/>
              </a:lnSpc>
            </a:pPr>
            <a:endParaRPr lang="en-US" sz="2400" dirty="0">
              <a:solidFill>
                <a:srgbClr val="C0504D"/>
              </a:solidFill>
            </a:endParaRPr>
          </a:p>
        </p:txBody>
      </p:sp>
      <p:pic>
        <p:nvPicPr>
          <p:cNvPr id="6" name="Picture 5" descr="red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64" y="855614"/>
            <a:ext cx="1574740" cy="13536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1811" y="2554062"/>
            <a:ext cx="9042189" cy="406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b="1" dirty="0" err="1">
                <a:solidFill>
                  <a:srgbClr val="C0504D"/>
                </a:solidFill>
              </a:rPr>
              <a:t>redis</a:t>
            </a:r>
            <a:r>
              <a:rPr lang="en-US" b="1" dirty="0">
                <a:solidFill>
                  <a:srgbClr val="C0504D"/>
                </a:solidFill>
              </a:rPr>
              <a:t>-benchmark -n 100000 -q script load "</a:t>
            </a:r>
            <a:r>
              <a:rPr lang="en-US" b="1" dirty="0" err="1">
                <a:solidFill>
                  <a:srgbClr val="C0504D"/>
                </a:solidFill>
              </a:rPr>
              <a:t>redis.call</a:t>
            </a:r>
            <a:r>
              <a:rPr lang="en-US" b="1" dirty="0">
                <a:solidFill>
                  <a:srgbClr val="C0504D"/>
                </a:solidFill>
              </a:rPr>
              <a:t>('</a:t>
            </a:r>
            <a:r>
              <a:rPr lang="en-US" b="1" dirty="0" err="1">
                <a:solidFill>
                  <a:srgbClr val="C0504D"/>
                </a:solidFill>
              </a:rPr>
              <a:t>hmset</a:t>
            </a:r>
            <a:r>
              <a:rPr lang="en-US" b="1" dirty="0">
                <a:solidFill>
                  <a:srgbClr val="C0504D"/>
                </a:solidFill>
              </a:rPr>
              <a:t>','</a:t>
            </a:r>
            <a:r>
              <a:rPr lang="en-US" b="1" dirty="0" err="1">
                <a:solidFill>
                  <a:srgbClr val="C0504D"/>
                </a:solidFill>
              </a:rPr>
              <a:t>foo','bar</a:t>
            </a:r>
            <a:r>
              <a:rPr lang="en-US" b="1" dirty="0">
                <a:solidFill>
                  <a:srgbClr val="C0504D"/>
                </a:solidFill>
              </a:rPr>
              <a:t>'</a:t>
            </a:r>
            <a:r>
              <a:rPr lang="en-US" b="1" dirty="0" smtClean="0">
                <a:solidFill>
                  <a:srgbClr val="C0504D"/>
                </a:solidFill>
              </a:rPr>
              <a:t>)”</a:t>
            </a:r>
          </a:p>
          <a:p>
            <a:pPr lvl="1"/>
            <a:r>
              <a:rPr lang="en-US" b="1" dirty="0" smtClean="0">
                <a:solidFill>
                  <a:srgbClr val="C0504D"/>
                </a:solidFill>
              </a:rPr>
              <a:t>	</a:t>
            </a:r>
            <a:r>
              <a:rPr lang="en-US" b="1" dirty="0" err="1" smtClean="0">
                <a:solidFill>
                  <a:srgbClr val="C0504D"/>
                </a:solidFill>
              </a:rPr>
              <a:t>Resultado</a:t>
            </a:r>
            <a:r>
              <a:rPr lang="en-US" b="1" dirty="0" smtClean="0">
                <a:solidFill>
                  <a:srgbClr val="C0504D"/>
                </a:solidFill>
              </a:rPr>
              <a:t>: 45850.53 </a:t>
            </a:r>
            <a:r>
              <a:rPr lang="en-US" b="1" dirty="0" err="1" smtClean="0">
                <a:solidFill>
                  <a:srgbClr val="C0504D"/>
                </a:solidFill>
              </a:rPr>
              <a:t>req</a:t>
            </a:r>
            <a:r>
              <a:rPr lang="en-US" b="1" dirty="0" smtClean="0">
                <a:solidFill>
                  <a:srgbClr val="C0504D"/>
                </a:solidFill>
              </a:rPr>
              <a:t> p/ </a:t>
            </a:r>
            <a:r>
              <a:rPr lang="en-US" b="1" dirty="0" err="1" smtClean="0">
                <a:solidFill>
                  <a:srgbClr val="C0504D"/>
                </a:solidFill>
              </a:rPr>
              <a:t>seg</a:t>
            </a:r>
            <a:endParaRPr lang="en-US" b="1" dirty="0" smtClean="0">
              <a:solidFill>
                <a:srgbClr val="C0504D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 err="1">
                <a:solidFill>
                  <a:srgbClr val="C0504D"/>
                </a:solidFill>
              </a:rPr>
              <a:t>redis</a:t>
            </a:r>
            <a:r>
              <a:rPr lang="en-US" b="1" dirty="0">
                <a:solidFill>
                  <a:srgbClr val="C0504D"/>
                </a:solidFill>
              </a:rPr>
              <a:t>-benchmark -n 100000 -q script load "</a:t>
            </a:r>
            <a:r>
              <a:rPr lang="en-US" b="1" dirty="0" err="1">
                <a:solidFill>
                  <a:srgbClr val="C0504D"/>
                </a:solidFill>
              </a:rPr>
              <a:t>redis.call</a:t>
            </a:r>
            <a:r>
              <a:rPr lang="en-US" b="1" dirty="0">
                <a:solidFill>
                  <a:srgbClr val="C0504D"/>
                </a:solidFill>
              </a:rPr>
              <a:t>('</a:t>
            </a:r>
            <a:r>
              <a:rPr lang="en-US" b="1" dirty="0" err="1">
                <a:solidFill>
                  <a:srgbClr val="C0504D"/>
                </a:solidFill>
              </a:rPr>
              <a:t>hgetall</a:t>
            </a:r>
            <a:r>
              <a:rPr lang="en-US" b="1" dirty="0">
                <a:solidFill>
                  <a:srgbClr val="C0504D"/>
                </a:solidFill>
              </a:rPr>
              <a:t>','foo'</a:t>
            </a:r>
            <a:r>
              <a:rPr lang="en-US" b="1" dirty="0" smtClean="0">
                <a:solidFill>
                  <a:srgbClr val="C0504D"/>
                </a:solidFill>
              </a:rPr>
              <a:t>)”</a:t>
            </a:r>
          </a:p>
          <a:p>
            <a:pPr lvl="1"/>
            <a:r>
              <a:rPr lang="en-US" b="1" dirty="0">
                <a:solidFill>
                  <a:srgbClr val="C0504D"/>
                </a:solidFill>
              </a:rPr>
              <a:t> </a:t>
            </a:r>
            <a:r>
              <a:rPr lang="en-US" b="1" dirty="0" smtClean="0">
                <a:solidFill>
                  <a:srgbClr val="C0504D"/>
                </a:solidFill>
              </a:rPr>
              <a:t>        </a:t>
            </a:r>
            <a:r>
              <a:rPr lang="en-US" b="1" dirty="0" err="1" smtClean="0">
                <a:solidFill>
                  <a:srgbClr val="C0504D"/>
                </a:solidFill>
              </a:rPr>
              <a:t>Resultado</a:t>
            </a:r>
            <a:r>
              <a:rPr lang="en-US" b="1" dirty="0">
                <a:solidFill>
                  <a:srgbClr val="C0504D"/>
                </a:solidFill>
              </a:rPr>
              <a:t>: </a:t>
            </a:r>
            <a:r>
              <a:rPr lang="en-US" b="1" dirty="0" smtClean="0">
                <a:solidFill>
                  <a:srgbClr val="C0504D"/>
                </a:solidFill>
              </a:rPr>
              <a:t>51921.08 </a:t>
            </a:r>
            <a:r>
              <a:rPr lang="en-US" b="1" dirty="0" err="1" smtClean="0">
                <a:solidFill>
                  <a:srgbClr val="C0504D"/>
                </a:solidFill>
              </a:rPr>
              <a:t>req</a:t>
            </a:r>
            <a:r>
              <a:rPr lang="en-US" b="1" dirty="0" smtClean="0">
                <a:solidFill>
                  <a:srgbClr val="C0504D"/>
                </a:solidFill>
              </a:rPr>
              <a:t> </a:t>
            </a:r>
            <a:r>
              <a:rPr lang="en-US" b="1" dirty="0">
                <a:solidFill>
                  <a:srgbClr val="C0504D"/>
                </a:solidFill>
              </a:rPr>
              <a:t>per </a:t>
            </a:r>
            <a:r>
              <a:rPr lang="en-US" b="1" dirty="0" err="1" smtClean="0">
                <a:solidFill>
                  <a:srgbClr val="C0504D"/>
                </a:solidFill>
              </a:rPr>
              <a:t>seg</a:t>
            </a:r>
            <a:endParaRPr lang="en-US" b="1" dirty="0" smtClean="0">
              <a:solidFill>
                <a:srgbClr val="C0504D"/>
              </a:solidFill>
            </a:endParaRPr>
          </a:p>
          <a:p>
            <a:pPr lvl="1"/>
            <a:endParaRPr lang="en-US" b="1" dirty="0" smtClean="0">
              <a:solidFill>
                <a:srgbClr val="C0504D"/>
              </a:solidFill>
            </a:endParaRPr>
          </a:p>
          <a:p>
            <a:pPr lvl="1"/>
            <a:r>
              <a:rPr lang="en-US" sz="1400" b="1" dirty="0">
                <a:solidFill>
                  <a:srgbClr val="C0504D"/>
                </a:solidFill>
              </a:rPr>
              <a:t>#</a:t>
            </a:r>
            <a:r>
              <a:rPr lang="en-US" sz="1400" b="1" dirty="0" smtClean="0">
                <a:solidFill>
                  <a:srgbClr val="C0504D"/>
                </a:solidFill>
              </a:rPr>
              <a:t>:</a:t>
            </a:r>
            <a:r>
              <a:rPr lang="en-US" sz="1400" b="1" dirty="0">
                <a:solidFill>
                  <a:srgbClr val="C0504D"/>
                </a:solidFill>
              </a:rPr>
              <a:t>~ </a:t>
            </a:r>
            <a:r>
              <a:rPr lang="en-US" sz="1400" b="1" dirty="0" err="1">
                <a:solidFill>
                  <a:srgbClr val="C0504D"/>
                </a:solidFill>
              </a:rPr>
              <a:t>carolina_zamith</a:t>
            </a:r>
            <a:r>
              <a:rPr lang="en-US" sz="1400" b="1" dirty="0">
                <a:solidFill>
                  <a:srgbClr val="C0504D"/>
                </a:solidFill>
              </a:rPr>
              <a:t>$ </a:t>
            </a:r>
            <a:r>
              <a:rPr lang="en-US" sz="1400" b="1" dirty="0" err="1">
                <a:solidFill>
                  <a:srgbClr val="C0504D"/>
                </a:solidFill>
              </a:rPr>
              <a:t>redis</a:t>
            </a:r>
            <a:r>
              <a:rPr lang="en-US" sz="1400" b="1" dirty="0">
                <a:solidFill>
                  <a:srgbClr val="C0504D"/>
                </a:solidFill>
              </a:rPr>
              <a:t>-benchmark -n 100000 -P -q script load "</a:t>
            </a:r>
            <a:r>
              <a:rPr lang="en-US" sz="1400" b="1" dirty="0" err="1">
                <a:solidFill>
                  <a:srgbClr val="C0504D"/>
                </a:solidFill>
              </a:rPr>
              <a:t>redis.call</a:t>
            </a:r>
            <a:r>
              <a:rPr lang="en-US" sz="1400" b="1" dirty="0">
                <a:solidFill>
                  <a:srgbClr val="C0504D"/>
                </a:solidFill>
              </a:rPr>
              <a:t>('</a:t>
            </a:r>
            <a:r>
              <a:rPr lang="en-US" sz="1400" b="1" dirty="0" err="1">
                <a:solidFill>
                  <a:srgbClr val="C0504D"/>
                </a:solidFill>
              </a:rPr>
              <a:t>hmset</a:t>
            </a:r>
            <a:r>
              <a:rPr lang="en-US" sz="1400" b="1" dirty="0">
                <a:solidFill>
                  <a:srgbClr val="C0504D"/>
                </a:solidFill>
              </a:rPr>
              <a:t>','</a:t>
            </a:r>
            <a:r>
              <a:rPr lang="en-US" sz="1400" b="1" dirty="0" err="1">
                <a:solidFill>
                  <a:srgbClr val="C0504D"/>
                </a:solidFill>
              </a:rPr>
              <a:t>foo','bar</a:t>
            </a:r>
            <a:r>
              <a:rPr lang="en-US" sz="1400" b="1" dirty="0">
                <a:solidFill>
                  <a:srgbClr val="C0504D"/>
                </a:solidFill>
              </a:rPr>
              <a:t>')"</a:t>
            </a:r>
          </a:p>
          <a:p>
            <a:pPr lvl="1"/>
            <a:r>
              <a:rPr lang="en-US" sz="1400" b="1" dirty="0">
                <a:solidFill>
                  <a:srgbClr val="C0504D"/>
                </a:solidFill>
              </a:rPr>
              <a:t>====== script load </a:t>
            </a:r>
            <a:r>
              <a:rPr lang="en-US" sz="1400" b="1" dirty="0" err="1">
                <a:solidFill>
                  <a:srgbClr val="C0504D"/>
                </a:solidFill>
              </a:rPr>
              <a:t>redis.call</a:t>
            </a:r>
            <a:r>
              <a:rPr lang="en-US" sz="1400" b="1" dirty="0">
                <a:solidFill>
                  <a:srgbClr val="C0504D"/>
                </a:solidFill>
              </a:rPr>
              <a:t>('</a:t>
            </a:r>
            <a:r>
              <a:rPr lang="en-US" sz="1400" b="1" dirty="0" err="1">
                <a:solidFill>
                  <a:srgbClr val="C0504D"/>
                </a:solidFill>
              </a:rPr>
              <a:t>hmset</a:t>
            </a:r>
            <a:r>
              <a:rPr lang="en-US" sz="1400" b="1" dirty="0">
                <a:solidFill>
                  <a:srgbClr val="C0504D"/>
                </a:solidFill>
              </a:rPr>
              <a:t>','</a:t>
            </a:r>
            <a:r>
              <a:rPr lang="en-US" sz="1400" b="1" dirty="0" err="1">
                <a:solidFill>
                  <a:srgbClr val="C0504D"/>
                </a:solidFill>
              </a:rPr>
              <a:t>foo','bar</a:t>
            </a:r>
            <a:r>
              <a:rPr lang="en-US" sz="1400" b="1" dirty="0">
                <a:solidFill>
                  <a:srgbClr val="C0504D"/>
                </a:solidFill>
              </a:rPr>
              <a:t>') ======</a:t>
            </a:r>
          </a:p>
          <a:p>
            <a:pPr lvl="1"/>
            <a:r>
              <a:rPr lang="en-US" sz="1400" b="1" dirty="0">
                <a:solidFill>
                  <a:srgbClr val="C0504D"/>
                </a:solidFill>
              </a:rPr>
              <a:t>  100000 requests completed in 1.93 seconds</a:t>
            </a:r>
          </a:p>
          <a:p>
            <a:pPr lvl="1"/>
            <a:r>
              <a:rPr lang="en-US" sz="1400" b="1" dirty="0">
                <a:solidFill>
                  <a:srgbClr val="C0504D"/>
                </a:solidFill>
              </a:rPr>
              <a:t>  50 parallel clients</a:t>
            </a:r>
          </a:p>
          <a:p>
            <a:pPr lvl="1"/>
            <a:r>
              <a:rPr lang="en-US" sz="1400" b="1" dirty="0">
                <a:solidFill>
                  <a:srgbClr val="C0504D"/>
                </a:solidFill>
              </a:rPr>
              <a:t>  3 bytes payload</a:t>
            </a:r>
          </a:p>
          <a:p>
            <a:pPr lvl="1"/>
            <a:r>
              <a:rPr lang="en-US" sz="1400" b="1" dirty="0">
                <a:solidFill>
                  <a:srgbClr val="C0504D"/>
                </a:solidFill>
              </a:rPr>
              <a:t>  keep alive: 1</a:t>
            </a:r>
          </a:p>
          <a:p>
            <a:pPr lvl="1"/>
            <a:endParaRPr lang="en-US" sz="1400" b="1" dirty="0">
              <a:solidFill>
                <a:srgbClr val="C0504D"/>
              </a:solidFill>
            </a:endParaRPr>
          </a:p>
          <a:p>
            <a:pPr lvl="1"/>
            <a:r>
              <a:rPr lang="en-US" sz="1400" b="1" dirty="0">
                <a:solidFill>
                  <a:srgbClr val="C0504D"/>
                </a:solidFill>
              </a:rPr>
              <a:t>84.30% &lt;= 1 milliseconds</a:t>
            </a:r>
          </a:p>
          <a:p>
            <a:pPr lvl="1"/>
            <a:r>
              <a:rPr lang="en-US" sz="1400" b="1" dirty="0">
                <a:solidFill>
                  <a:srgbClr val="C0504D"/>
                </a:solidFill>
              </a:rPr>
              <a:t>100.00% &lt;= 1 milliseconds</a:t>
            </a:r>
          </a:p>
          <a:p>
            <a:pPr lvl="1"/>
            <a:r>
              <a:rPr lang="en-US" sz="1400" b="1" dirty="0">
                <a:solidFill>
                  <a:srgbClr val="C0504D"/>
                </a:solidFill>
              </a:rPr>
              <a:t>51840.33 requests per second</a:t>
            </a:r>
            <a:endParaRPr lang="en-US" sz="1400" b="1" dirty="0" smtClean="0">
              <a:solidFill>
                <a:srgbClr val="C0504D"/>
              </a:solidFill>
            </a:endParaRPr>
          </a:p>
          <a:p>
            <a:pPr lvl="1"/>
            <a:endParaRPr lang="en-US" sz="1400" b="1" dirty="0" smtClean="0">
              <a:solidFill>
                <a:srgbClr val="C0504D"/>
              </a:solidFill>
            </a:endParaRPr>
          </a:p>
          <a:p>
            <a:pPr lvl="1"/>
            <a:r>
              <a:rPr lang="en-US" sz="1400" b="1" dirty="0">
                <a:solidFill>
                  <a:srgbClr val="C0504D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3744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Tempo de Loading dos dados</a:t>
            </a:r>
            <a:endParaRPr lang="en-US" sz="3200" dirty="0">
              <a:solidFill>
                <a:schemeClr val="accent2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120291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Nome da </a:t>
                      </a:r>
                      <a:r>
                        <a:rPr lang="en-US" dirty="0" err="1" smtClean="0"/>
                        <a:t>Relação</a:t>
                      </a:r>
                      <a:r>
                        <a:rPr lang="en-US" dirty="0" smtClean="0"/>
                        <a:t> – Volume (</a:t>
                      </a:r>
                      <a:r>
                        <a:rPr lang="en-US" dirty="0" err="1" smtClean="0"/>
                        <a:t>registros</a:t>
                      </a:r>
                      <a:r>
                        <a:rPr lang="en-US" dirty="0" smtClean="0"/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Tempo de loading (</a:t>
                      </a:r>
                      <a:r>
                        <a:rPr lang="en-US" dirty="0" err="1" smtClean="0"/>
                        <a:t>secs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Customer -</a:t>
                      </a:r>
                      <a:r>
                        <a:rPr lang="en-US" baseline="0" dirty="0" smtClean="0"/>
                        <a:t> 15000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2.522229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LineItem</a:t>
                      </a:r>
                      <a:r>
                        <a:rPr lang="en-US" baseline="0" dirty="0" smtClean="0"/>
                        <a:t> - 600572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189.970776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Nation - 25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0.003702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Orders - 150000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28.979469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 – 20000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3.858199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PartSupp</a:t>
                      </a:r>
                      <a:r>
                        <a:rPr lang="en-US" dirty="0" smtClean="0"/>
                        <a:t> - 80000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13.567803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Region - 5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0.001126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Supplier - 1000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0.184615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16534" y="5494683"/>
            <a:ext cx="287141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504D"/>
                </a:solidFill>
              </a:rPr>
              <a:t>Total ~ 4 </a:t>
            </a:r>
            <a:r>
              <a:rPr lang="en-US" sz="3200" dirty="0" err="1" smtClean="0">
                <a:solidFill>
                  <a:srgbClr val="C0504D"/>
                </a:solidFill>
              </a:rPr>
              <a:t>secs</a:t>
            </a:r>
            <a:endParaRPr lang="en-US" sz="32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69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146" y="358949"/>
            <a:ext cx="61569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accent2"/>
                </a:solidFill>
              </a:rPr>
              <a:t>Principais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Dificuldades</a:t>
            </a:r>
            <a:endParaRPr lang="en-US" sz="32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146" y="1325351"/>
            <a:ext cx="837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4F81BD"/>
              </a:solidFill>
            </a:endParaRPr>
          </a:p>
          <a:p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4146" y="1698787"/>
            <a:ext cx="8628043" cy="4544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800" dirty="0" err="1" smtClean="0">
                <a:solidFill>
                  <a:srgbClr val="C0504D"/>
                </a:solidFill>
              </a:rPr>
              <a:t>Conexão</a:t>
            </a:r>
            <a:r>
              <a:rPr lang="en-US" sz="2800" dirty="0" smtClean="0">
                <a:solidFill>
                  <a:srgbClr val="C0504D"/>
                </a:solidFill>
              </a:rPr>
              <a:t> </a:t>
            </a:r>
            <a:r>
              <a:rPr lang="en-US" sz="2800" dirty="0" err="1" smtClean="0">
                <a:solidFill>
                  <a:srgbClr val="C0504D"/>
                </a:solidFill>
              </a:rPr>
              <a:t>instável</a:t>
            </a:r>
            <a:r>
              <a:rPr lang="en-US" sz="2800" dirty="0" smtClean="0">
                <a:solidFill>
                  <a:srgbClr val="C0504D"/>
                </a:solidFill>
              </a:rPr>
              <a:t> </a:t>
            </a:r>
            <a:r>
              <a:rPr lang="en-US" sz="2800" b="1" dirty="0" err="1" smtClean="0">
                <a:solidFill>
                  <a:srgbClr val="C0504D"/>
                </a:solidFill>
              </a:rPr>
              <a:t>ssh</a:t>
            </a:r>
            <a:r>
              <a:rPr lang="en-US" sz="2800" dirty="0" smtClean="0">
                <a:solidFill>
                  <a:srgbClr val="C0504D"/>
                </a:solidFill>
              </a:rPr>
              <a:t> com </a:t>
            </a:r>
            <a:r>
              <a:rPr lang="en-US" sz="2800" dirty="0" err="1" smtClean="0">
                <a:solidFill>
                  <a:srgbClr val="C0504D"/>
                </a:solidFill>
              </a:rPr>
              <a:t>servidor</a:t>
            </a:r>
            <a:r>
              <a:rPr lang="en-US" sz="2800" dirty="0" smtClean="0">
                <a:solidFill>
                  <a:srgbClr val="C0504D"/>
                </a:solidFill>
              </a:rPr>
              <a:t> SPICA</a:t>
            </a: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800" dirty="0" err="1" smtClean="0">
                <a:solidFill>
                  <a:srgbClr val="C0504D"/>
                </a:solidFill>
              </a:rPr>
              <a:t>Execução</a:t>
            </a:r>
            <a:r>
              <a:rPr lang="en-US" sz="2800" dirty="0" smtClean="0">
                <a:solidFill>
                  <a:srgbClr val="C0504D"/>
                </a:solidFill>
              </a:rPr>
              <a:t> de queries no </a:t>
            </a:r>
            <a:r>
              <a:rPr lang="en-US" sz="2800" dirty="0" err="1" smtClean="0">
                <a:solidFill>
                  <a:srgbClr val="C0504D"/>
                </a:solidFill>
              </a:rPr>
              <a:t>Redis</a:t>
            </a:r>
            <a:endParaRPr lang="en-US" sz="2800" dirty="0" smtClean="0">
              <a:solidFill>
                <a:srgbClr val="C0504D"/>
              </a:solidFill>
            </a:endParaRP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800" dirty="0" err="1" smtClean="0">
                <a:solidFill>
                  <a:srgbClr val="C0504D"/>
                </a:solidFill>
              </a:rPr>
              <a:t>Modelar</a:t>
            </a:r>
            <a:r>
              <a:rPr lang="en-US" sz="2800" dirty="0" smtClean="0">
                <a:solidFill>
                  <a:srgbClr val="C0504D"/>
                </a:solidFill>
              </a:rPr>
              <a:t> o </a:t>
            </a:r>
            <a:r>
              <a:rPr lang="en-US" sz="2800" dirty="0" err="1" smtClean="0">
                <a:solidFill>
                  <a:srgbClr val="C0504D"/>
                </a:solidFill>
              </a:rPr>
              <a:t>banco</a:t>
            </a:r>
            <a:r>
              <a:rPr lang="en-US" sz="2800" dirty="0" smtClean="0">
                <a:solidFill>
                  <a:srgbClr val="C0504D"/>
                </a:solidFill>
              </a:rPr>
              <a:t> SQL para </a:t>
            </a:r>
            <a:r>
              <a:rPr lang="en-US" sz="2800" dirty="0" err="1" smtClean="0">
                <a:solidFill>
                  <a:srgbClr val="C0504D"/>
                </a:solidFill>
              </a:rPr>
              <a:t>NoSQL</a:t>
            </a:r>
            <a:endParaRPr lang="en-US" sz="2800" dirty="0">
              <a:solidFill>
                <a:srgbClr val="C0504D"/>
              </a:solidFill>
            </a:endParaRPr>
          </a:p>
          <a:p>
            <a:pPr>
              <a:lnSpc>
                <a:spcPct val="140000"/>
              </a:lnSpc>
            </a:pPr>
            <a:r>
              <a:rPr lang="en-US" sz="2800" b="1" dirty="0" smtClean="0">
                <a:solidFill>
                  <a:srgbClr val="C0504D"/>
                </a:solidFill>
              </a:rPr>
              <a:t>Conclusão :</a:t>
            </a:r>
          </a:p>
          <a:p>
            <a:pPr>
              <a:lnSpc>
                <a:spcPct val="140000"/>
              </a:lnSpc>
            </a:pPr>
            <a:r>
              <a:rPr lang="en-US" sz="2800" b="1" dirty="0" smtClean="0">
                <a:solidFill>
                  <a:srgbClr val="C0504D"/>
                </a:solidFill>
              </a:rPr>
              <a:t>        </a:t>
            </a:r>
            <a:r>
              <a:rPr lang="en-US" sz="2000" b="1" dirty="0" smtClean="0">
                <a:solidFill>
                  <a:srgbClr val="C0504D"/>
                </a:solidFill>
              </a:rPr>
              <a:t>Não </a:t>
            </a:r>
            <a:r>
              <a:rPr lang="en-US" sz="2000" b="1" dirty="0" err="1" smtClean="0">
                <a:solidFill>
                  <a:srgbClr val="C0504D"/>
                </a:solidFill>
              </a:rPr>
              <a:t>é</a:t>
            </a:r>
            <a:r>
              <a:rPr lang="en-US" sz="2000" b="1" dirty="0" smtClean="0">
                <a:solidFill>
                  <a:srgbClr val="C0504D"/>
                </a:solidFill>
              </a:rPr>
              <a:t> </a:t>
            </a:r>
            <a:r>
              <a:rPr lang="en-US" sz="2000" b="1" dirty="0" err="1" smtClean="0">
                <a:solidFill>
                  <a:srgbClr val="C0504D"/>
                </a:solidFill>
              </a:rPr>
              <a:t>uma</a:t>
            </a:r>
            <a:r>
              <a:rPr lang="en-US" sz="2000" b="1" dirty="0" smtClean="0">
                <a:solidFill>
                  <a:srgbClr val="C0504D"/>
                </a:solidFill>
              </a:rPr>
              <a:t> boa </a:t>
            </a:r>
            <a:r>
              <a:rPr lang="en-US" sz="2000" b="1" dirty="0" err="1" smtClean="0">
                <a:solidFill>
                  <a:srgbClr val="C0504D"/>
                </a:solidFill>
              </a:rPr>
              <a:t>decisão</a:t>
            </a:r>
            <a:r>
              <a:rPr lang="en-US" sz="2000" b="1" dirty="0" smtClean="0">
                <a:solidFill>
                  <a:srgbClr val="C0504D"/>
                </a:solidFill>
              </a:rPr>
              <a:t> trocar um </a:t>
            </a:r>
            <a:r>
              <a:rPr lang="en-US" sz="2000" b="1" dirty="0" err="1" smtClean="0">
                <a:solidFill>
                  <a:srgbClr val="C0504D"/>
                </a:solidFill>
              </a:rPr>
              <a:t>banco</a:t>
            </a:r>
            <a:r>
              <a:rPr lang="en-US" sz="2000" b="1" dirty="0" smtClean="0">
                <a:solidFill>
                  <a:srgbClr val="C0504D"/>
                </a:solidFill>
              </a:rPr>
              <a:t> SQL por um </a:t>
            </a:r>
            <a:r>
              <a:rPr lang="en-US" sz="2000" b="1" dirty="0" err="1" smtClean="0">
                <a:solidFill>
                  <a:srgbClr val="C0504D"/>
                </a:solidFill>
              </a:rPr>
              <a:t>banco</a:t>
            </a:r>
            <a:r>
              <a:rPr lang="en-US" sz="2000" b="1" dirty="0" smtClean="0">
                <a:solidFill>
                  <a:srgbClr val="C0504D"/>
                </a:solidFill>
              </a:rPr>
              <a:t> </a:t>
            </a:r>
            <a:r>
              <a:rPr lang="en-US" sz="2000" b="1" dirty="0" err="1" smtClean="0">
                <a:solidFill>
                  <a:srgbClr val="C0504D"/>
                </a:solidFill>
              </a:rPr>
              <a:t>NoSQL</a:t>
            </a:r>
            <a:r>
              <a:rPr lang="en-US" sz="2000" b="1" dirty="0" smtClean="0">
                <a:solidFill>
                  <a:srgbClr val="C0504D"/>
                </a:solidFill>
              </a:rPr>
              <a:t>, sem </a:t>
            </a:r>
            <a:r>
              <a:rPr lang="en-US" sz="2000" b="1" dirty="0" err="1" smtClean="0">
                <a:solidFill>
                  <a:srgbClr val="C0504D"/>
                </a:solidFill>
              </a:rPr>
              <a:t>motivo</a:t>
            </a:r>
            <a:r>
              <a:rPr lang="en-US" sz="2000" b="1" dirty="0" smtClean="0">
                <a:solidFill>
                  <a:srgbClr val="C0504D"/>
                </a:solidFill>
              </a:rPr>
              <a:t>. Os BD’s </a:t>
            </a:r>
            <a:r>
              <a:rPr lang="en-US" sz="2000" b="1" dirty="0" err="1" smtClean="0">
                <a:solidFill>
                  <a:srgbClr val="C0504D"/>
                </a:solidFill>
              </a:rPr>
              <a:t>NoSQL</a:t>
            </a:r>
            <a:r>
              <a:rPr lang="en-US" sz="2000" b="1" dirty="0" smtClean="0">
                <a:solidFill>
                  <a:srgbClr val="C0504D"/>
                </a:solidFill>
              </a:rPr>
              <a:t> foram </a:t>
            </a:r>
            <a:r>
              <a:rPr lang="en-US" sz="2000" b="1" dirty="0" err="1" smtClean="0">
                <a:solidFill>
                  <a:srgbClr val="C0504D"/>
                </a:solidFill>
              </a:rPr>
              <a:t>desenvolvidos</a:t>
            </a:r>
            <a:r>
              <a:rPr lang="en-US" sz="2000" b="1" dirty="0" smtClean="0">
                <a:solidFill>
                  <a:srgbClr val="C0504D"/>
                </a:solidFill>
              </a:rPr>
              <a:t> com </a:t>
            </a:r>
            <a:r>
              <a:rPr lang="en-US" sz="2000" b="1" dirty="0" err="1" smtClean="0">
                <a:solidFill>
                  <a:srgbClr val="C0504D"/>
                </a:solidFill>
              </a:rPr>
              <a:t>propósitos</a:t>
            </a:r>
            <a:r>
              <a:rPr lang="en-US" sz="2000" b="1" dirty="0" smtClean="0">
                <a:solidFill>
                  <a:srgbClr val="C0504D"/>
                </a:solidFill>
              </a:rPr>
              <a:t> </a:t>
            </a:r>
            <a:r>
              <a:rPr lang="en-US" sz="2000" b="1" dirty="0" err="1" smtClean="0">
                <a:solidFill>
                  <a:srgbClr val="C0504D"/>
                </a:solidFill>
              </a:rPr>
              <a:t>específicos</a:t>
            </a:r>
            <a:r>
              <a:rPr lang="en-US" sz="2000" b="1" dirty="0" smtClean="0">
                <a:solidFill>
                  <a:srgbClr val="C0504D"/>
                </a:solidFill>
              </a:rPr>
              <a:t>, para </a:t>
            </a:r>
            <a:r>
              <a:rPr lang="en-US" sz="2000" b="1" dirty="0" err="1" smtClean="0">
                <a:solidFill>
                  <a:srgbClr val="C0504D"/>
                </a:solidFill>
              </a:rPr>
              <a:t>atender</a:t>
            </a:r>
            <a:r>
              <a:rPr lang="en-US" sz="2000" b="1" dirty="0" smtClean="0">
                <a:solidFill>
                  <a:srgbClr val="C0504D"/>
                </a:solidFill>
              </a:rPr>
              <a:t> </a:t>
            </a:r>
            <a:r>
              <a:rPr lang="en-US" sz="2000" b="1" dirty="0" err="1" smtClean="0">
                <a:solidFill>
                  <a:srgbClr val="C0504D"/>
                </a:solidFill>
              </a:rPr>
              <a:t>problemas</a:t>
            </a:r>
            <a:r>
              <a:rPr lang="en-US" sz="2000" b="1" dirty="0" smtClean="0">
                <a:solidFill>
                  <a:srgbClr val="C0504D"/>
                </a:solidFill>
              </a:rPr>
              <a:t> </a:t>
            </a:r>
            <a:r>
              <a:rPr lang="en-US" sz="2000" b="1" dirty="0" err="1" smtClean="0">
                <a:solidFill>
                  <a:srgbClr val="C0504D"/>
                </a:solidFill>
              </a:rPr>
              <a:t>diferentes</a:t>
            </a:r>
            <a:r>
              <a:rPr lang="en-US" sz="2000" b="1" dirty="0" smtClean="0">
                <a:solidFill>
                  <a:srgbClr val="C0504D"/>
                </a:solidFill>
              </a:rPr>
              <a:t> do que </a:t>
            </a:r>
            <a:r>
              <a:rPr lang="en-US" sz="2000" b="1" dirty="0" err="1" smtClean="0">
                <a:solidFill>
                  <a:srgbClr val="C0504D"/>
                </a:solidFill>
              </a:rPr>
              <a:t>comumente</a:t>
            </a:r>
            <a:r>
              <a:rPr lang="en-US" sz="2000" b="1" dirty="0" smtClean="0">
                <a:solidFill>
                  <a:srgbClr val="C0504D"/>
                </a:solidFill>
              </a:rPr>
              <a:t> </a:t>
            </a:r>
            <a:r>
              <a:rPr lang="en-US" sz="2000" b="1" dirty="0" err="1" smtClean="0">
                <a:solidFill>
                  <a:srgbClr val="C0504D"/>
                </a:solidFill>
              </a:rPr>
              <a:t>resolvemos</a:t>
            </a:r>
            <a:r>
              <a:rPr lang="en-US" sz="2000" b="1" dirty="0" smtClean="0">
                <a:solidFill>
                  <a:srgbClr val="C0504D"/>
                </a:solidFill>
              </a:rPr>
              <a:t> com SQL.</a:t>
            </a:r>
          </a:p>
          <a:p>
            <a:pPr>
              <a:lnSpc>
                <a:spcPct val="140000"/>
              </a:lnSpc>
            </a:pPr>
            <a:endParaRPr lang="en-US" sz="2800" dirty="0">
              <a:solidFill>
                <a:srgbClr val="C0504D"/>
              </a:solidFill>
            </a:endParaRPr>
          </a:p>
        </p:txBody>
      </p:sp>
      <p:pic>
        <p:nvPicPr>
          <p:cNvPr id="6" name="Picture 5" descr="red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64" y="855614"/>
            <a:ext cx="1574740" cy="13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3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146" y="358949"/>
            <a:ext cx="6156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504D"/>
                </a:solidFill>
              </a:rPr>
              <a:t>Apresentação</a:t>
            </a:r>
            <a:endParaRPr lang="en-US" sz="2800" dirty="0">
              <a:solidFill>
                <a:srgbClr val="C050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146" y="1325351"/>
            <a:ext cx="8379555" cy="4708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C0504D"/>
                </a:solidFill>
              </a:rPr>
              <a:t>Experiência</a:t>
            </a:r>
            <a:r>
              <a:rPr lang="en-US" sz="2400" dirty="0" smtClean="0">
                <a:solidFill>
                  <a:srgbClr val="C0504D"/>
                </a:solidFill>
              </a:rPr>
              <a:t> no </a:t>
            </a:r>
            <a:r>
              <a:rPr lang="en-US" sz="2400" dirty="0" err="1" smtClean="0">
                <a:solidFill>
                  <a:srgbClr val="C0504D"/>
                </a:solidFill>
              </a:rPr>
              <a:t>PostgreSQL</a:t>
            </a:r>
            <a:r>
              <a:rPr lang="en-US" sz="2400" dirty="0" smtClean="0">
                <a:solidFill>
                  <a:srgbClr val="C0504D"/>
                </a:solidFill>
              </a:rPr>
              <a:t> e resultados das </a:t>
            </a:r>
            <a:r>
              <a:rPr lang="en-US" sz="2400" dirty="0" smtClean="0">
                <a:solidFill>
                  <a:srgbClr val="C0504D"/>
                </a:solidFill>
              </a:rPr>
              <a:t>queries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C0504D"/>
                </a:solidFill>
              </a:rPr>
              <a:t>Banco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</a:rPr>
              <a:t>NoSQL</a:t>
            </a:r>
            <a:endParaRPr lang="en-US" sz="2400" dirty="0" smtClean="0">
              <a:solidFill>
                <a:srgbClr val="C0504D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C0504D"/>
                </a:solidFill>
              </a:rPr>
              <a:t>Introdução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</a:rPr>
              <a:t>ao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</a:rPr>
              <a:t>Redis</a:t>
            </a:r>
            <a:r>
              <a:rPr lang="en-US" sz="2400" dirty="0" smtClean="0">
                <a:solidFill>
                  <a:srgbClr val="C0504D"/>
                </a:solidFill>
              </a:rPr>
              <a:t> – um </a:t>
            </a:r>
            <a:r>
              <a:rPr lang="en-US" sz="2400" dirty="0" err="1" smtClean="0">
                <a:solidFill>
                  <a:srgbClr val="C0504D"/>
                </a:solidFill>
              </a:rPr>
              <a:t>banco</a:t>
            </a:r>
            <a:r>
              <a:rPr lang="en-US" sz="2400" dirty="0" smtClean="0">
                <a:solidFill>
                  <a:srgbClr val="C0504D"/>
                </a:solidFill>
              </a:rPr>
              <a:t> de dados </a:t>
            </a:r>
            <a:r>
              <a:rPr lang="en-US" sz="2400" dirty="0" err="1" smtClean="0">
                <a:solidFill>
                  <a:srgbClr val="C0504D"/>
                </a:solidFill>
              </a:rPr>
              <a:t>NoSQL</a:t>
            </a:r>
            <a:endParaRPr lang="en-US" sz="2400" dirty="0" smtClean="0">
              <a:solidFill>
                <a:srgbClr val="C0504D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C0504D"/>
                </a:solidFill>
              </a:rPr>
              <a:t>Experiência</a:t>
            </a:r>
            <a:r>
              <a:rPr lang="en-US" sz="2400" dirty="0" smtClean="0">
                <a:solidFill>
                  <a:srgbClr val="C0504D"/>
                </a:solidFill>
              </a:rPr>
              <a:t> com </a:t>
            </a:r>
            <a:r>
              <a:rPr lang="en-US" sz="2400" dirty="0" err="1" smtClean="0">
                <a:solidFill>
                  <a:srgbClr val="C0504D"/>
                </a:solidFill>
              </a:rPr>
              <a:t>Redis</a:t>
            </a:r>
            <a:endParaRPr lang="en-US" sz="2400" dirty="0" smtClean="0">
              <a:solidFill>
                <a:srgbClr val="C0504D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C0504D"/>
                </a:solidFill>
              </a:rPr>
              <a:t>Mais </a:t>
            </a:r>
            <a:r>
              <a:rPr lang="en-US" sz="2400" dirty="0" err="1" smtClean="0">
                <a:solidFill>
                  <a:srgbClr val="C0504D"/>
                </a:solidFill>
              </a:rPr>
              <a:t>sobre</a:t>
            </a:r>
            <a:r>
              <a:rPr lang="en-US" sz="2400" dirty="0" smtClean="0">
                <a:solidFill>
                  <a:srgbClr val="C0504D"/>
                </a:solidFill>
              </a:rPr>
              <a:t> o </a:t>
            </a:r>
            <a:r>
              <a:rPr lang="en-US" sz="2400" dirty="0" err="1" smtClean="0">
                <a:solidFill>
                  <a:srgbClr val="C0504D"/>
                </a:solidFill>
              </a:rPr>
              <a:t>Redis</a:t>
            </a:r>
            <a:endParaRPr lang="en-US" sz="2400" dirty="0" smtClean="0">
              <a:solidFill>
                <a:srgbClr val="C0504D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i="1" dirty="0" smtClean="0">
                <a:solidFill>
                  <a:srgbClr val="C0504D"/>
                </a:solidFill>
              </a:rPr>
              <a:t> Coding </a:t>
            </a:r>
            <a:r>
              <a:rPr lang="en-US" sz="2400" dirty="0" smtClean="0">
                <a:solidFill>
                  <a:srgbClr val="C0504D"/>
                </a:solidFill>
              </a:rPr>
              <a:t>para o </a:t>
            </a:r>
            <a:r>
              <a:rPr lang="en-US" sz="2400" dirty="0" err="1" smtClean="0">
                <a:solidFill>
                  <a:srgbClr val="C0504D"/>
                </a:solidFill>
              </a:rPr>
              <a:t>Redis</a:t>
            </a:r>
            <a:endParaRPr lang="en-US" sz="2400" dirty="0" smtClean="0">
              <a:solidFill>
                <a:srgbClr val="C0504D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C0504D"/>
                </a:solidFill>
              </a:rPr>
              <a:t>Principais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</a:rPr>
              <a:t>dificuldades</a:t>
            </a:r>
            <a:endParaRPr lang="en-US" sz="2400" dirty="0" smtClean="0">
              <a:solidFill>
                <a:srgbClr val="C0504D"/>
              </a:solidFill>
            </a:endParaRPr>
          </a:p>
          <a:p>
            <a:endParaRPr lang="en-US" sz="2400" dirty="0" smtClean="0">
              <a:solidFill>
                <a:srgbClr val="C0504D"/>
              </a:solidFill>
            </a:endParaRPr>
          </a:p>
          <a:p>
            <a:endParaRPr lang="en-US" sz="24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154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146" y="358949"/>
            <a:ext cx="61569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C0504D"/>
                </a:solidFill>
              </a:rPr>
              <a:t>Experiência</a:t>
            </a:r>
            <a:r>
              <a:rPr lang="en-US" sz="3200" dirty="0" smtClean="0">
                <a:solidFill>
                  <a:srgbClr val="C0504D"/>
                </a:solidFill>
              </a:rPr>
              <a:t> no </a:t>
            </a:r>
            <a:r>
              <a:rPr lang="en-US" sz="3200" dirty="0" err="1" smtClean="0">
                <a:solidFill>
                  <a:srgbClr val="C0504D"/>
                </a:solidFill>
              </a:rPr>
              <a:t>PostgreSQL</a:t>
            </a:r>
            <a:endParaRPr lang="en-US" sz="3200" dirty="0" smtClean="0">
              <a:solidFill>
                <a:srgbClr val="C0504D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146" y="1325351"/>
            <a:ext cx="837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4F81BD"/>
              </a:solidFill>
            </a:endParaRPr>
          </a:p>
          <a:p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2195" y="2402198"/>
            <a:ext cx="8117263" cy="2871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800" dirty="0" err="1" smtClean="0">
                <a:solidFill>
                  <a:srgbClr val="C0504D"/>
                </a:solidFill>
              </a:rPr>
              <a:t>Criado</a:t>
            </a:r>
            <a:r>
              <a:rPr lang="en-US" sz="2800" dirty="0" smtClean="0">
                <a:solidFill>
                  <a:srgbClr val="C0504D"/>
                </a:solidFill>
              </a:rPr>
              <a:t> schema DEV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800" dirty="0" err="1" smtClean="0">
                <a:solidFill>
                  <a:srgbClr val="C0504D"/>
                </a:solidFill>
              </a:rPr>
              <a:t>Executado</a:t>
            </a:r>
            <a:r>
              <a:rPr lang="en-US" sz="2800" dirty="0" smtClean="0">
                <a:solidFill>
                  <a:srgbClr val="C0504D"/>
                </a:solidFill>
              </a:rPr>
              <a:t> script  .</a:t>
            </a:r>
            <a:r>
              <a:rPr lang="en-US" sz="2800" dirty="0" err="1" smtClean="0">
                <a:solidFill>
                  <a:srgbClr val="C0504D"/>
                </a:solidFill>
              </a:rPr>
              <a:t>sql</a:t>
            </a:r>
            <a:r>
              <a:rPr lang="en-US" sz="2800" dirty="0" smtClean="0">
                <a:solidFill>
                  <a:srgbClr val="C0504D"/>
                </a:solidFill>
              </a:rPr>
              <a:t> para </a:t>
            </a:r>
            <a:r>
              <a:rPr lang="en-US" sz="2800" dirty="0" err="1" smtClean="0">
                <a:solidFill>
                  <a:srgbClr val="C0504D"/>
                </a:solidFill>
              </a:rPr>
              <a:t>criação</a:t>
            </a:r>
            <a:r>
              <a:rPr lang="en-US" sz="2800" dirty="0" smtClean="0">
                <a:solidFill>
                  <a:srgbClr val="C0504D"/>
                </a:solidFill>
              </a:rPr>
              <a:t> da base no </a:t>
            </a:r>
            <a:r>
              <a:rPr lang="en-US" sz="2800" dirty="0" err="1" smtClean="0">
                <a:solidFill>
                  <a:srgbClr val="C0504D"/>
                </a:solidFill>
              </a:rPr>
              <a:t>servidor</a:t>
            </a:r>
            <a:r>
              <a:rPr lang="en-US" sz="2800" dirty="0" smtClean="0">
                <a:solidFill>
                  <a:srgbClr val="C0504D"/>
                </a:solidFill>
              </a:rPr>
              <a:t> SPICA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800" dirty="0" err="1" smtClean="0">
                <a:solidFill>
                  <a:srgbClr val="C0504D"/>
                </a:solidFill>
              </a:rPr>
              <a:t>Criação</a:t>
            </a:r>
            <a:r>
              <a:rPr lang="en-US" sz="2800" dirty="0" smtClean="0">
                <a:solidFill>
                  <a:srgbClr val="C0504D"/>
                </a:solidFill>
              </a:rPr>
              <a:t> do </a:t>
            </a:r>
            <a:r>
              <a:rPr lang="en-US" sz="2800" dirty="0" err="1" smtClean="0">
                <a:solidFill>
                  <a:srgbClr val="C0504D"/>
                </a:solidFill>
              </a:rPr>
              <a:t>banco</a:t>
            </a:r>
            <a:r>
              <a:rPr lang="en-US" sz="2800" dirty="0" smtClean="0">
                <a:solidFill>
                  <a:srgbClr val="C0504D"/>
                </a:solidFill>
              </a:rPr>
              <a:t> </a:t>
            </a:r>
            <a:r>
              <a:rPr lang="en-US" sz="2800" dirty="0" err="1" smtClean="0">
                <a:solidFill>
                  <a:srgbClr val="C0504D"/>
                </a:solidFill>
              </a:rPr>
              <a:t>localmente</a:t>
            </a:r>
            <a:r>
              <a:rPr lang="en-US" sz="2800" dirty="0" smtClean="0">
                <a:solidFill>
                  <a:srgbClr val="C0504D"/>
                </a:solidFill>
              </a:rPr>
              <a:t> e </a:t>
            </a:r>
            <a:r>
              <a:rPr lang="en-US" sz="2800" dirty="0" err="1" smtClean="0">
                <a:solidFill>
                  <a:srgbClr val="C0504D"/>
                </a:solidFill>
              </a:rPr>
              <a:t>execução</a:t>
            </a:r>
            <a:r>
              <a:rPr lang="en-US" sz="2800" dirty="0" smtClean="0">
                <a:solidFill>
                  <a:srgbClr val="C0504D"/>
                </a:solidFill>
              </a:rPr>
              <a:t> de queries</a:t>
            </a:r>
          </a:p>
          <a:p>
            <a:pPr>
              <a:lnSpc>
                <a:spcPct val="130000"/>
              </a:lnSpc>
            </a:pPr>
            <a:endParaRPr lang="en-US" sz="2800" dirty="0">
              <a:solidFill>
                <a:srgbClr val="C0504D"/>
              </a:solidFill>
            </a:endParaRPr>
          </a:p>
        </p:txBody>
      </p:sp>
      <p:pic>
        <p:nvPicPr>
          <p:cNvPr id="3" name="Picture 2" descr="psq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412" y="828299"/>
            <a:ext cx="1830858" cy="16843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8440" y="5631842"/>
            <a:ext cx="7871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docs.google.com</a:t>
            </a:r>
            <a:r>
              <a:rPr lang="en-US" dirty="0">
                <a:hlinkClick r:id="rId3"/>
              </a:rPr>
              <a:t>/spreadsheets/d/1t4TJOoZZth2EvIRlJOFPTgr_ZcwKbSjMgcuSKr1_WQQ/</a:t>
            </a:r>
            <a:r>
              <a:rPr lang="en-US" dirty="0" err="1">
                <a:hlinkClick r:id="rId3"/>
              </a:rPr>
              <a:t>edit?usp</a:t>
            </a:r>
            <a:r>
              <a:rPr lang="en-US" dirty="0">
                <a:hlinkClick r:id="rId3"/>
              </a:rPr>
              <a:t>=sharing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4146" y="5015661"/>
            <a:ext cx="837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4F81BD"/>
              </a:solidFill>
            </a:endParaRPr>
          </a:p>
          <a:p>
            <a:r>
              <a:rPr lang="en-US" dirty="0" smtClean="0">
                <a:solidFill>
                  <a:srgbClr val="C0504D"/>
                </a:solidFill>
              </a:rPr>
              <a:t>Resultados das queries </a:t>
            </a:r>
            <a:r>
              <a:rPr lang="en-US" dirty="0" err="1" smtClean="0">
                <a:solidFill>
                  <a:srgbClr val="C0504D"/>
                </a:solidFill>
              </a:rPr>
              <a:t>podem</a:t>
            </a:r>
            <a:r>
              <a:rPr lang="en-US" dirty="0" smtClean="0">
                <a:solidFill>
                  <a:srgbClr val="C0504D"/>
                </a:solidFill>
              </a:rPr>
              <a:t> ser </a:t>
            </a:r>
            <a:r>
              <a:rPr lang="en-US" dirty="0" err="1" smtClean="0">
                <a:solidFill>
                  <a:srgbClr val="C0504D"/>
                </a:solidFill>
              </a:rPr>
              <a:t>visualizados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err="1" smtClean="0">
                <a:solidFill>
                  <a:srgbClr val="C0504D"/>
                </a:solidFill>
              </a:rPr>
              <a:t>nesse</a:t>
            </a:r>
            <a:r>
              <a:rPr lang="en-US" dirty="0" smtClean="0">
                <a:solidFill>
                  <a:srgbClr val="C0504D"/>
                </a:solidFill>
              </a:rPr>
              <a:t> link:</a:t>
            </a:r>
            <a:endParaRPr lang="en-US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4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146" y="358949"/>
            <a:ext cx="61569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C0504D"/>
                </a:solidFill>
              </a:rPr>
              <a:t>Banco</a:t>
            </a:r>
            <a:r>
              <a:rPr lang="en-US" sz="3200" dirty="0" smtClean="0">
                <a:solidFill>
                  <a:srgbClr val="C0504D"/>
                </a:solidFill>
              </a:rPr>
              <a:t> </a:t>
            </a:r>
            <a:r>
              <a:rPr lang="en-US" sz="3200" dirty="0" err="1" smtClean="0">
                <a:solidFill>
                  <a:srgbClr val="C0504D"/>
                </a:solidFill>
              </a:rPr>
              <a:t>NoSQL</a:t>
            </a:r>
            <a:endParaRPr lang="en-US" sz="3200" dirty="0" smtClean="0">
              <a:solidFill>
                <a:srgbClr val="C0504D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6000" y="1601466"/>
            <a:ext cx="7496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504D"/>
                </a:solidFill>
              </a:rPr>
              <a:t>“</a:t>
            </a:r>
            <a:r>
              <a:rPr lang="en-US" b="1" dirty="0" smtClean="0">
                <a:solidFill>
                  <a:srgbClr val="C0504D"/>
                </a:solidFill>
              </a:rPr>
              <a:t>N</a:t>
            </a:r>
            <a:r>
              <a:rPr lang="en-US" dirty="0" smtClean="0">
                <a:solidFill>
                  <a:srgbClr val="C0504D"/>
                </a:solidFill>
              </a:rPr>
              <a:t>ot </a:t>
            </a:r>
            <a:r>
              <a:rPr lang="en-US" b="1" dirty="0" smtClean="0">
                <a:solidFill>
                  <a:srgbClr val="C0504D"/>
                </a:solidFill>
              </a:rPr>
              <a:t>O</a:t>
            </a:r>
            <a:r>
              <a:rPr lang="en-US" dirty="0" smtClean="0">
                <a:solidFill>
                  <a:srgbClr val="C0504D"/>
                </a:solidFill>
              </a:rPr>
              <a:t>nly </a:t>
            </a:r>
            <a:r>
              <a:rPr lang="en-US" b="1" dirty="0" smtClean="0">
                <a:solidFill>
                  <a:srgbClr val="C0504D"/>
                </a:solidFill>
              </a:rPr>
              <a:t>S</a:t>
            </a:r>
            <a:r>
              <a:rPr lang="en-US" dirty="0" smtClean="0">
                <a:solidFill>
                  <a:srgbClr val="C0504D"/>
                </a:solidFill>
              </a:rPr>
              <a:t>QL – </a:t>
            </a:r>
            <a:r>
              <a:rPr lang="en-US" dirty="0" err="1" smtClean="0">
                <a:solidFill>
                  <a:srgbClr val="C0504D"/>
                </a:solidFill>
              </a:rPr>
              <a:t>Banco</a:t>
            </a:r>
            <a:r>
              <a:rPr lang="en-US" dirty="0" smtClean="0">
                <a:solidFill>
                  <a:srgbClr val="C0504D"/>
                </a:solidFill>
              </a:rPr>
              <a:t> de Dados n</a:t>
            </a:r>
            <a:r>
              <a:rPr lang="en-US" dirty="0" smtClean="0">
                <a:solidFill>
                  <a:srgbClr val="C0504D"/>
                </a:solidFill>
              </a:rPr>
              <a:t>ão </a:t>
            </a:r>
            <a:r>
              <a:rPr lang="en-US" dirty="0" err="1" smtClean="0">
                <a:solidFill>
                  <a:srgbClr val="C0504D"/>
                </a:solidFill>
              </a:rPr>
              <a:t>relacionais</a:t>
            </a:r>
            <a:r>
              <a:rPr lang="en-US" dirty="0" smtClean="0">
                <a:solidFill>
                  <a:srgbClr val="C0504D"/>
                </a:solidFill>
              </a:rPr>
              <a:t>, que </a:t>
            </a:r>
            <a:r>
              <a:rPr lang="en-US" dirty="0" err="1" smtClean="0">
                <a:solidFill>
                  <a:srgbClr val="C0504D"/>
                </a:solidFill>
              </a:rPr>
              <a:t>apresentam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err="1" smtClean="0">
                <a:solidFill>
                  <a:srgbClr val="C0504D"/>
                </a:solidFill>
              </a:rPr>
              <a:t>paradigmas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err="1" smtClean="0">
                <a:solidFill>
                  <a:srgbClr val="C0504D"/>
                </a:solidFill>
              </a:rPr>
              <a:t>diversos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err="1" smtClean="0">
                <a:solidFill>
                  <a:srgbClr val="C0504D"/>
                </a:solidFill>
              </a:rPr>
              <a:t>como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err="1" smtClean="0">
                <a:solidFill>
                  <a:srgbClr val="C0504D"/>
                </a:solidFill>
              </a:rPr>
              <a:t>orientado</a:t>
            </a:r>
            <a:r>
              <a:rPr lang="en-US" dirty="0" smtClean="0">
                <a:solidFill>
                  <a:srgbClr val="C0504D"/>
                </a:solidFill>
              </a:rPr>
              <a:t> a </a:t>
            </a:r>
            <a:r>
              <a:rPr lang="en-US" dirty="0" err="1" smtClean="0">
                <a:solidFill>
                  <a:srgbClr val="C0504D"/>
                </a:solidFill>
              </a:rPr>
              <a:t>grafos</a:t>
            </a:r>
            <a:r>
              <a:rPr lang="en-US" dirty="0" smtClean="0">
                <a:solidFill>
                  <a:srgbClr val="C0504D"/>
                </a:solidFill>
              </a:rPr>
              <a:t>, </a:t>
            </a:r>
            <a:r>
              <a:rPr lang="en-US" dirty="0" err="1" smtClean="0">
                <a:solidFill>
                  <a:srgbClr val="C0504D"/>
                </a:solidFill>
              </a:rPr>
              <a:t>orientado</a:t>
            </a:r>
            <a:r>
              <a:rPr lang="en-US" dirty="0" smtClean="0">
                <a:solidFill>
                  <a:srgbClr val="C0504D"/>
                </a:solidFill>
              </a:rPr>
              <a:t> a </a:t>
            </a:r>
            <a:r>
              <a:rPr lang="en-US" dirty="0" err="1" smtClean="0">
                <a:solidFill>
                  <a:srgbClr val="C0504D"/>
                </a:solidFill>
              </a:rPr>
              <a:t>documentos</a:t>
            </a:r>
            <a:r>
              <a:rPr lang="en-US" dirty="0" smtClean="0">
                <a:solidFill>
                  <a:srgbClr val="C0504D"/>
                </a:solidFill>
              </a:rPr>
              <a:t>, </a:t>
            </a:r>
            <a:r>
              <a:rPr lang="en-US" dirty="0" err="1" smtClean="0">
                <a:solidFill>
                  <a:srgbClr val="C0504D"/>
                </a:solidFill>
              </a:rPr>
              <a:t>livre</a:t>
            </a:r>
            <a:r>
              <a:rPr lang="en-US" dirty="0" smtClean="0">
                <a:solidFill>
                  <a:srgbClr val="C0504D"/>
                </a:solidFill>
              </a:rPr>
              <a:t> de schemas, </a:t>
            </a:r>
            <a:r>
              <a:rPr lang="en-US" dirty="0" err="1" smtClean="0">
                <a:solidFill>
                  <a:srgbClr val="C0504D"/>
                </a:solidFill>
              </a:rPr>
              <a:t>colunar</a:t>
            </a:r>
            <a:r>
              <a:rPr lang="en-US" dirty="0" smtClean="0">
                <a:solidFill>
                  <a:srgbClr val="C0504D"/>
                </a:solidFill>
              </a:rPr>
              <a:t>, etc… “ Wikipedia</a:t>
            </a:r>
            <a:endParaRPr lang="en-US" dirty="0">
              <a:solidFill>
                <a:srgbClr val="C0504D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681109"/>
              </p:ext>
            </p:extLst>
          </p:nvPr>
        </p:nvGraphicFramePr>
        <p:xfrm>
          <a:off x="414146" y="4033896"/>
          <a:ext cx="7937802" cy="232852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645934"/>
                <a:gridCol w="2645934"/>
                <a:gridCol w="2645934"/>
              </a:tblGrid>
              <a:tr h="5241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FFFFFF"/>
                          </a:solidFill>
                        </a:rPr>
                        <a:t>Caracter</a:t>
                      </a:r>
                      <a:r>
                        <a:rPr lang="en-US" sz="1200" dirty="0" err="1" smtClean="0">
                          <a:solidFill>
                            <a:srgbClr val="FFFFFF"/>
                          </a:solidFill>
                        </a:rPr>
                        <a:t>ística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FFFFFF"/>
                          </a:solidFill>
                        </a:rPr>
                        <a:t>Bancos</a:t>
                      </a:r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 SQL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Bancos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FFFFFF"/>
                          </a:solidFill>
                        </a:rPr>
                        <a:t>NoSQL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5241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C0504D"/>
                          </a:solidFill>
                        </a:rPr>
                        <a:t>Modelo</a:t>
                      </a:r>
                      <a:r>
                        <a:rPr lang="en-US" sz="1200" dirty="0" smtClean="0">
                          <a:solidFill>
                            <a:srgbClr val="C0504D"/>
                          </a:solidFill>
                        </a:rPr>
                        <a:t> de dados</a:t>
                      </a:r>
                      <a:endParaRPr lang="en-US" sz="1200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0504D"/>
                          </a:solidFill>
                        </a:rPr>
                        <a:t>FN</a:t>
                      </a:r>
                      <a:r>
                        <a:rPr lang="en-US" sz="1200" dirty="0" smtClean="0">
                          <a:solidFill>
                            <a:srgbClr val="C0504D"/>
                          </a:solidFill>
                        </a:rPr>
                        <a:t>’s,</a:t>
                      </a:r>
                      <a:r>
                        <a:rPr lang="en-US" sz="1200" baseline="0" dirty="0" smtClean="0">
                          <a:solidFill>
                            <a:srgbClr val="C0504D"/>
                          </a:solidFill>
                        </a:rPr>
                        <a:t> schema </a:t>
                      </a:r>
                      <a:r>
                        <a:rPr lang="en-US" sz="1200" baseline="0" dirty="0" err="1" smtClean="0">
                          <a:solidFill>
                            <a:srgbClr val="C0504D"/>
                          </a:solidFill>
                        </a:rPr>
                        <a:t>definie</a:t>
                      </a:r>
                      <a:r>
                        <a:rPr lang="en-US" sz="1200" baseline="0" dirty="0" smtClean="0">
                          <a:solidFill>
                            <a:srgbClr val="C0504D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C0504D"/>
                          </a:solidFill>
                        </a:rPr>
                        <a:t>bem</a:t>
                      </a:r>
                      <a:r>
                        <a:rPr lang="en-US" sz="1200" baseline="0" dirty="0" smtClean="0">
                          <a:solidFill>
                            <a:srgbClr val="C0504D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C0504D"/>
                          </a:solidFill>
                        </a:rPr>
                        <a:t>estruturas</a:t>
                      </a:r>
                      <a:endParaRPr lang="en-US" sz="1200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0504D"/>
                          </a:solidFill>
                        </a:rPr>
                        <a:t>N</a:t>
                      </a:r>
                      <a:r>
                        <a:rPr lang="en-US" sz="1200" dirty="0" smtClean="0">
                          <a:solidFill>
                            <a:srgbClr val="C0504D"/>
                          </a:solidFill>
                        </a:rPr>
                        <a:t>ão possuem schemas, </a:t>
                      </a:r>
                      <a:r>
                        <a:rPr lang="en-US" sz="1200" dirty="0" err="1" smtClean="0">
                          <a:solidFill>
                            <a:srgbClr val="C0504D"/>
                          </a:solidFill>
                        </a:rPr>
                        <a:t>normalmente</a:t>
                      </a:r>
                      <a:r>
                        <a:rPr lang="en-US" sz="1200" dirty="0" smtClean="0">
                          <a:solidFill>
                            <a:srgbClr val="C0504D"/>
                          </a:solidFill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C0504D"/>
                          </a:solidFill>
                        </a:rPr>
                        <a:t>uma</a:t>
                      </a:r>
                      <a:r>
                        <a:rPr lang="en-US" sz="1200" dirty="0" smtClean="0">
                          <a:solidFill>
                            <a:srgbClr val="C0504D"/>
                          </a:solidFill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C0504D"/>
                          </a:solidFill>
                        </a:rPr>
                        <a:t>chave</a:t>
                      </a:r>
                      <a:r>
                        <a:rPr lang="en-US" sz="1200" dirty="0" smtClean="0">
                          <a:solidFill>
                            <a:srgbClr val="C0504D"/>
                          </a:solidFill>
                        </a:rPr>
                        <a:t> de </a:t>
                      </a:r>
                      <a:r>
                        <a:rPr lang="en-US" sz="1200" dirty="0" err="1" smtClean="0">
                          <a:solidFill>
                            <a:srgbClr val="C0504D"/>
                          </a:solidFill>
                        </a:rPr>
                        <a:t>partição</a:t>
                      </a:r>
                      <a:r>
                        <a:rPr lang="en-US" sz="1200" dirty="0" smtClean="0">
                          <a:solidFill>
                            <a:srgbClr val="C0504D"/>
                          </a:solidFill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C0504D"/>
                          </a:solidFill>
                        </a:rPr>
                        <a:t>é</a:t>
                      </a:r>
                      <a:r>
                        <a:rPr lang="en-US" sz="1200" dirty="0" smtClean="0">
                          <a:solidFill>
                            <a:srgbClr val="C0504D"/>
                          </a:solidFill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C0504D"/>
                          </a:solidFill>
                        </a:rPr>
                        <a:t>usada</a:t>
                      </a:r>
                      <a:r>
                        <a:rPr lang="en-US" sz="1200" dirty="0" smtClean="0">
                          <a:solidFill>
                            <a:srgbClr val="C0504D"/>
                          </a:solidFill>
                        </a:rPr>
                        <a:t> para </a:t>
                      </a:r>
                      <a:r>
                        <a:rPr lang="en-US" sz="1200" dirty="0" err="1" smtClean="0">
                          <a:solidFill>
                            <a:srgbClr val="C0504D"/>
                          </a:solidFill>
                        </a:rPr>
                        <a:t>recuperar</a:t>
                      </a:r>
                      <a:r>
                        <a:rPr lang="en-US" sz="1200" dirty="0" smtClean="0">
                          <a:solidFill>
                            <a:srgbClr val="C0504D"/>
                          </a:solidFill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C0504D"/>
                          </a:solidFill>
                        </a:rPr>
                        <a:t>valores</a:t>
                      </a:r>
                      <a:r>
                        <a:rPr lang="en-US" sz="1200" dirty="0" smtClean="0">
                          <a:solidFill>
                            <a:srgbClr val="C0504D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C0504D"/>
                          </a:solidFill>
                        </a:rPr>
                        <a:t> etc…</a:t>
                      </a:r>
                      <a:r>
                        <a:rPr lang="en-US" sz="1200" dirty="0" smtClean="0">
                          <a:solidFill>
                            <a:srgbClr val="C0504D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</a:tr>
              <a:tr h="5241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C0504D"/>
                          </a:solidFill>
                        </a:rPr>
                        <a:t>Desempenho</a:t>
                      </a:r>
                      <a:endParaRPr lang="en-US" sz="1200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C0504D"/>
                          </a:solidFill>
                        </a:rPr>
                        <a:t>Depend</a:t>
                      </a:r>
                      <a:r>
                        <a:rPr lang="en-US" sz="1200" dirty="0" err="1" smtClean="0">
                          <a:solidFill>
                            <a:srgbClr val="C0504D"/>
                          </a:solidFill>
                        </a:rPr>
                        <a:t>ência</a:t>
                      </a:r>
                      <a:r>
                        <a:rPr lang="en-US" sz="1200" dirty="0" smtClean="0">
                          <a:solidFill>
                            <a:srgbClr val="C0504D"/>
                          </a:solidFill>
                        </a:rPr>
                        <a:t> com disco, </a:t>
                      </a:r>
                      <a:r>
                        <a:rPr lang="en-US" sz="1200" dirty="0" err="1" smtClean="0">
                          <a:solidFill>
                            <a:srgbClr val="C0504D"/>
                          </a:solidFill>
                        </a:rPr>
                        <a:t>otimização</a:t>
                      </a:r>
                      <a:r>
                        <a:rPr lang="en-US" sz="1200" dirty="0" smtClean="0">
                          <a:solidFill>
                            <a:srgbClr val="C0504D"/>
                          </a:solidFill>
                        </a:rPr>
                        <a:t> de </a:t>
                      </a:r>
                      <a:r>
                        <a:rPr lang="en-US" sz="1200" dirty="0" err="1" smtClean="0">
                          <a:solidFill>
                            <a:srgbClr val="C0504D"/>
                          </a:solidFill>
                        </a:rPr>
                        <a:t>consultas</a:t>
                      </a:r>
                      <a:r>
                        <a:rPr lang="en-US" sz="1200" dirty="0" smtClean="0">
                          <a:solidFill>
                            <a:srgbClr val="C0504D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rgbClr val="C0504D"/>
                          </a:solidFill>
                        </a:rPr>
                        <a:t>índices</a:t>
                      </a:r>
                      <a:r>
                        <a:rPr lang="en-US" sz="1200" dirty="0" smtClean="0">
                          <a:solidFill>
                            <a:srgbClr val="C0504D"/>
                          </a:solidFill>
                        </a:rPr>
                        <a:t> e </a:t>
                      </a:r>
                      <a:r>
                        <a:rPr lang="en-US" sz="1200" dirty="0" err="1" smtClean="0">
                          <a:solidFill>
                            <a:srgbClr val="C0504D"/>
                          </a:solidFill>
                        </a:rPr>
                        <a:t>tabelas</a:t>
                      </a:r>
                      <a:r>
                        <a:rPr lang="en-US" sz="1200" dirty="0" smtClean="0">
                          <a:solidFill>
                            <a:srgbClr val="C0504D"/>
                          </a:solidFill>
                        </a:rPr>
                        <a:t>.</a:t>
                      </a:r>
                      <a:endParaRPr lang="en-US" sz="1200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C0504D"/>
                          </a:solidFill>
                        </a:rPr>
                        <a:t>Depend</a:t>
                      </a:r>
                      <a:r>
                        <a:rPr lang="en-US" sz="1200" dirty="0" err="1" smtClean="0">
                          <a:solidFill>
                            <a:srgbClr val="C0504D"/>
                          </a:solidFill>
                        </a:rPr>
                        <a:t>ência</a:t>
                      </a:r>
                      <a:r>
                        <a:rPr lang="en-US" sz="1200" dirty="0" smtClean="0">
                          <a:solidFill>
                            <a:srgbClr val="C0504D"/>
                          </a:solidFill>
                        </a:rPr>
                        <a:t> com </a:t>
                      </a:r>
                      <a:r>
                        <a:rPr lang="en-US" sz="1200" dirty="0" err="1" smtClean="0">
                          <a:solidFill>
                            <a:srgbClr val="C0504D"/>
                          </a:solidFill>
                        </a:rPr>
                        <a:t>tamanho</a:t>
                      </a:r>
                      <a:r>
                        <a:rPr lang="en-US" sz="1200" baseline="0" dirty="0" smtClean="0">
                          <a:solidFill>
                            <a:srgbClr val="C0504D"/>
                          </a:solidFill>
                        </a:rPr>
                        <a:t> de cluster, </a:t>
                      </a:r>
                      <a:r>
                        <a:rPr lang="en-US" sz="1200" baseline="0" dirty="0" err="1" smtClean="0">
                          <a:solidFill>
                            <a:srgbClr val="C0504D"/>
                          </a:solidFill>
                        </a:rPr>
                        <a:t>latência</a:t>
                      </a:r>
                      <a:r>
                        <a:rPr lang="en-US" sz="1200" baseline="0" dirty="0" smtClean="0">
                          <a:solidFill>
                            <a:srgbClr val="C0504D"/>
                          </a:solidFill>
                        </a:rPr>
                        <a:t> de </a:t>
                      </a:r>
                      <a:r>
                        <a:rPr lang="en-US" sz="1200" baseline="0" dirty="0" err="1" smtClean="0">
                          <a:solidFill>
                            <a:srgbClr val="C0504D"/>
                          </a:solidFill>
                        </a:rPr>
                        <a:t>rede</a:t>
                      </a:r>
                      <a:r>
                        <a:rPr lang="en-US" sz="1200" baseline="0" dirty="0" smtClean="0">
                          <a:solidFill>
                            <a:srgbClr val="C0504D"/>
                          </a:solidFill>
                        </a:rPr>
                        <a:t> e </a:t>
                      </a:r>
                      <a:r>
                        <a:rPr lang="en-US" sz="1200" baseline="0" dirty="0" err="1" smtClean="0">
                          <a:solidFill>
                            <a:srgbClr val="C0504D"/>
                          </a:solidFill>
                        </a:rPr>
                        <a:t>aplicação</a:t>
                      </a:r>
                      <a:r>
                        <a:rPr lang="en-US" sz="1200" baseline="0" dirty="0" smtClean="0">
                          <a:solidFill>
                            <a:srgbClr val="C0504D"/>
                          </a:solidFill>
                        </a:rPr>
                        <a:t> que </a:t>
                      </a:r>
                      <a:r>
                        <a:rPr lang="en-US" sz="1200" baseline="0" dirty="0" err="1" smtClean="0">
                          <a:solidFill>
                            <a:srgbClr val="C0504D"/>
                          </a:solidFill>
                        </a:rPr>
                        <a:t>faz</a:t>
                      </a:r>
                      <a:r>
                        <a:rPr lang="en-US" sz="1200" baseline="0" dirty="0" smtClean="0">
                          <a:solidFill>
                            <a:srgbClr val="C0504D"/>
                          </a:solidFill>
                        </a:rPr>
                        <a:t> a </a:t>
                      </a:r>
                      <a:r>
                        <a:rPr lang="en-US" sz="1200" baseline="0" dirty="0" err="1" smtClean="0">
                          <a:solidFill>
                            <a:srgbClr val="C0504D"/>
                          </a:solidFill>
                        </a:rPr>
                        <a:t>chamada</a:t>
                      </a:r>
                      <a:r>
                        <a:rPr lang="en-US" sz="1200" baseline="0" dirty="0" smtClean="0">
                          <a:solidFill>
                            <a:srgbClr val="C0504D"/>
                          </a:solidFill>
                        </a:rPr>
                        <a:t>.</a:t>
                      </a:r>
                      <a:endParaRPr lang="en-US" sz="1200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</a:tr>
              <a:tr h="5241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C0504D"/>
                          </a:solidFill>
                        </a:rPr>
                        <a:t>Propriedades</a:t>
                      </a:r>
                      <a:r>
                        <a:rPr lang="en-US" sz="1200" baseline="0" dirty="0" smtClean="0">
                          <a:solidFill>
                            <a:srgbClr val="C0504D"/>
                          </a:solidFill>
                        </a:rPr>
                        <a:t> ACID</a:t>
                      </a:r>
                      <a:endParaRPr lang="en-US" sz="1200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C0504D"/>
                          </a:solidFill>
                        </a:rPr>
                        <a:t>Possui</a:t>
                      </a:r>
                      <a:endParaRPr lang="en-US" sz="1200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C0504D"/>
                          </a:solidFill>
                        </a:rPr>
                        <a:t>Modelo</a:t>
                      </a:r>
                      <a:r>
                        <a:rPr lang="en-US" sz="1200" dirty="0" smtClean="0">
                          <a:solidFill>
                            <a:srgbClr val="C0504D"/>
                          </a:solidFill>
                        </a:rPr>
                        <a:t> de dados </a:t>
                      </a:r>
                      <a:r>
                        <a:rPr lang="en-US" sz="1200" dirty="0" err="1" smtClean="0">
                          <a:solidFill>
                            <a:srgbClr val="C0504D"/>
                          </a:solidFill>
                        </a:rPr>
                        <a:t>flex</a:t>
                      </a:r>
                      <a:r>
                        <a:rPr lang="en-US" sz="1200" dirty="0" err="1" smtClean="0">
                          <a:solidFill>
                            <a:srgbClr val="C0504D"/>
                          </a:solidFill>
                        </a:rPr>
                        <a:t>ível</a:t>
                      </a:r>
                      <a:r>
                        <a:rPr lang="en-US" sz="1200" dirty="0" smtClean="0">
                          <a:solidFill>
                            <a:srgbClr val="C0504D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C0504D"/>
                          </a:solidFill>
                        </a:rPr>
                        <a:t> que </a:t>
                      </a:r>
                      <a:r>
                        <a:rPr lang="en-US" sz="1200" baseline="0" dirty="0" err="1" smtClean="0">
                          <a:solidFill>
                            <a:srgbClr val="C0504D"/>
                          </a:solidFill>
                        </a:rPr>
                        <a:t>normalmente</a:t>
                      </a:r>
                      <a:r>
                        <a:rPr lang="en-US" sz="1200" baseline="0" dirty="0" smtClean="0">
                          <a:solidFill>
                            <a:srgbClr val="C0504D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C0504D"/>
                          </a:solidFill>
                        </a:rPr>
                        <a:t>escala</a:t>
                      </a:r>
                      <a:r>
                        <a:rPr lang="en-US" sz="1200" baseline="0" dirty="0" smtClean="0">
                          <a:solidFill>
                            <a:srgbClr val="C0504D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C0504D"/>
                          </a:solidFill>
                        </a:rPr>
                        <a:t>horizontalmente</a:t>
                      </a:r>
                      <a:endParaRPr lang="en-US" sz="1200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6000" y="2816371"/>
            <a:ext cx="7344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“</a:t>
            </a:r>
            <a:r>
              <a:rPr lang="en-US" dirty="0" err="1" smtClean="0">
                <a:solidFill>
                  <a:schemeClr val="accent2"/>
                </a:solidFill>
              </a:rPr>
              <a:t>Banco</a:t>
            </a:r>
            <a:r>
              <a:rPr lang="en-US" dirty="0" smtClean="0">
                <a:solidFill>
                  <a:schemeClr val="accent2"/>
                </a:solidFill>
              </a:rPr>
              <a:t> de Dados </a:t>
            </a:r>
            <a:r>
              <a:rPr lang="en-US" dirty="0" err="1" smtClean="0">
                <a:solidFill>
                  <a:schemeClr val="accent2"/>
                </a:solidFill>
              </a:rPr>
              <a:t>NoSQL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s</a:t>
            </a:r>
            <a:r>
              <a:rPr lang="en-US" dirty="0" err="1" smtClean="0">
                <a:solidFill>
                  <a:schemeClr val="accent2"/>
                </a:solidFill>
              </a:rPr>
              <a:t>ão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reconhecidos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pela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facilidade</a:t>
            </a:r>
            <a:r>
              <a:rPr lang="en-US" dirty="0" smtClean="0">
                <a:solidFill>
                  <a:schemeClr val="accent2"/>
                </a:solidFill>
              </a:rPr>
              <a:t> de </a:t>
            </a:r>
            <a:r>
              <a:rPr lang="en-US" dirty="0" err="1" smtClean="0">
                <a:solidFill>
                  <a:schemeClr val="accent2"/>
                </a:solidFill>
              </a:rPr>
              <a:t>desenvolvimento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dirty="0" err="1" smtClean="0">
                <a:solidFill>
                  <a:schemeClr val="accent2"/>
                </a:solidFill>
              </a:rPr>
              <a:t>desempenho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escalável,alta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disponibilidade</a:t>
            </a:r>
            <a:r>
              <a:rPr lang="en-US" dirty="0" smtClean="0">
                <a:solidFill>
                  <a:schemeClr val="accent2"/>
                </a:solidFill>
              </a:rPr>
              <a:t> e </a:t>
            </a:r>
            <a:r>
              <a:rPr lang="en-US" dirty="0" err="1" smtClean="0">
                <a:solidFill>
                  <a:schemeClr val="accent2"/>
                </a:solidFill>
              </a:rPr>
              <a:t>resiliência</a:t>
            </a:r>
            <a:r>
              <a:rPr lang="en-US" dirty="0" smtClean="0">
                <a:solidFill>
                  <a:schemeClr val="accent2"/>
                </a:solidFill>
              </a:rPr>
              <a:t>.” AWS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39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146" y="358949"/>
            <a:ext cx="6156972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accent2"/>
                </a:solidFill>
              </a:rPr>
              <a:t>Introdução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ao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Redis</a:t>
            </a:r>
            <a:endParaRPr lang="en-US" sz="3200" dirty="0" smtClean="0">
              <a:solidFill>
                <a:schemeClr val="accent2"/>
              </a:solidFill>
            </a:endParaRPr>
          </a:p>
          <a:p>
            <a:r>
              <a:rPr lang="en-US" sz="3200" b="1" baseline="-25000" dirty="0" smtClean="0">
                <a:solidFill>
                  <a:schemeClr val="accent2"/>
                </a:solidFill>
              </a:rPr>
              <a:t>Re</a:t>
            </a:r>
            <a:r>
              <a:rPr lang="en-US" sz="3200" baseline="-25000" dirty="0" smtClean="0">
                <a:solidFill>
                  <a:schemeClr val="accent2"/>
                </a:solidFill>
              </a:rPr>
              <a:t>mote </a:t>
            </a:r>
            <a:r>
              <a:rPr lang="en-US" sz="3200" b="1" baseline="-25000" dirty="0" smtClean="0">
                <a:solidFill>
                  <a:schemeClr val="accent2"/>
                </a:solidFill>
              </a:rPr>
              <a:t>Di</a:t>
            </a:r>
            <a:r>
              <a:rPr lang="en-US" sz="3200" baseline="-25000" dirty="0" smtClean="0">
                <a:solidFill>
                  <a:schemeClr val="accent2"/>
                </a:solidFill>
              </a:rPr>
              <a:t>ctionary </a:t>
            </a:r>
            <a:r>
              <a:rPr lang="en-US" sz="3200" b="1" baseline="-25000" dirty="0" smtClean="0">
                <a:solidFill>
                  <a:schemeClr val="accent2"/>
                </a:solidFill>
              </a:rPr>
              <a:t>S</a:t>
            </a:r>
            <a:r>
              <a:rPr lang="en-US" sz="3200" baseline="-25000" dirty="0" smtClean="0">
                <a:solidFill>
                  <a:schemeClr val="accent2"/>
                </a:solidFill>
              </a:rPr>
              <a:t>erver</a:t>
            </a:r>
            <a:endParaRPr lang="en-US" sz="3200" baseline="-25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146" y="1325351"/>
            <a:ext cx="837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4F81BD"/>
              </a:solidFill>
            </a:endParaRPr>
          </a:p>
          <a:p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4146" y="2195453"/>
            <a:ext cx="8628043" cy="472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400" dirty="0" err="1" smtClean="0">
                <a:solidFill>
                  <a:srgbClr val="C0504D"/>
                </a:solidFill>
              </a:rPr>
              <a:t>Armazenamento</a:t>
            </a:r>
            <a:r>
              <a:rPr lang="en-US" sz="2400" dirty="0" smtClean="0">
                <a:solidFill>
                  <a:srgbClr val="C0504D"/>
                </a:solidFill>
              </a:rPr>
              <a:t> em </a:t>
            </a:r>
            <a:r>
              <a:rPr lang="en-US" sz="2400" b="1" dirty="0" err="1" smtClean="0">
                <a:solidFill>
                  <a:srgbClr val="C0504D"/>
                </a:solidFill>
              </a:rPr>
              <a:t>memória</a:t>
            </a:r>
            <a:r>
              <a:rPr lang="en-US" sz="2400" dirty="0" smtClean="0">
                <a:solidFill>
                  <a:srgbClr val="C0504D"/>
                </a:solidFill>
              </a:rPr>
              <a:t>.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C0504D"/>
                </a:solidFill>
              </a:rPr>
              <a:t>Muito </a:t>
            </a:r>
            <a:r>
              <a:rPr lang="en-US" sz="2400" dirty="0" err="1" smtClean="0">
                <a:solidFill>
                  <a:srgbClr val="C0504D"/>
                </a:solidFill>
              </a:rPr>
              <a:t>usado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</a:rPr>
              <a:t>como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b="1" dirty="0" smtClean="0">
                <a:solidFill>
                  <a:srgbClr val="C0504D"/>
                </a:solidFill>
              </a:rPr>
              <a:t>cache</a:t>
            </a:r>
            <a:r>
              <a:rPr lang="en-US" sz="2400" dirty="0" smtClean="0">
                <a:solidFill>
                  <a:srgbClr val="C0504D"/>
                </a:solidFill>
              </a:rPr>
              <a:t>.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400" dirty="0" err="1" smtClean="0">
                <a:solidFill>
                  <a:srgbClr val="C0504D"/>
                </a:solidFill>
              </a:rPr>
              <a:t>Estrutura</a:t>
            </a:r>
            <a:r>
              <a:rPr lang="en-US" sz="2400" dirty="0" smtClean="0">
                <a:solidFill>
                  <a:srgbClr val="C0504D"/>
                </a:solidFill>
              </a:rPr>
              <a:t> de dados </a:t>
            </a:r>
            <a:r>
              <a:rPr lang="en-US" sz="2400" dirty="0" err="1" smtClean="0">
                <a:solidFill>
                  <a:srgbClr val="C0504D"/>
                </a:solidFill>
              </a:rPr>
              <a:t>suportadas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</a:rPr>
              <a:t>são</a:t>
            </a:r>
            <a:r>
              <a:rPr lang="en-US" sz="2400" dirty="0" smtClean="0">
                <a:solidFill>
                  <a:srgbClr val="C0504D"/>
                </a:solidFill>
              </a:rPr>
              <a:t>: </a:t>
            </a:r>
            <a:r>
              <a:rPr lang="en-US" sz="2400" b="1" dirty="0" smtClean="0">
                <a:solidFill>
                  <a:srgbClr val="C0504D"/>
                </a:solidFill>
              </a:rPr>
              <a:t>Strings</a:t>
            </a:r>
            <a:r>
              <a:rPr lang="en-US" sz="2400" dirty="0" smtClean="0">
                <a:solidFill>
                  <a:srgbClr val="C0504D"/>
                </a:solidFill>
              </a:rPr>
              <a:t>, </a:t>
            </a:r>
            <a:r>
              <a:rPr lang="en-US" sz="2400" b="1" dirty="0" smtClean="0">
                <a:solidFill>
                  <a:srgbClr val="C0504D"/>
                </a:solidFill>
              </a:rPr>
              <a:t>Hashes</a:t>
            </a:r>
            <a:r>
              <a:rPr lang="en-US" sz="2400" dirty="0" smtClean="0">
                <a:solidFill>
                  <a:srgbClr val="C0504D"/>
                </a:solidFill>
              </a:rPr>
              <a:t>, </a:t>
            </a:r>
            <a:r>
              <a:rPr lang="en-US" sz="2400" b="1" dirty="0" err="1" smtClean="0">
                <a:solidFill>
                  <a:srgbClr val="C0504D"/>
                </a:solidFill>
              </a:rPr>
              <a:t>Listas</a:t>
            </a:r>
            <a:r>
              <a:rPr lang="en-US" sz="2400" dirty="0" smtClean="0">
                <a:solidFill>
                  <a:srgbClr val="C0504D"/>
                </a:solidFill>
              </a:rPr>
              <a:t>, </a:t>
            </a:r>
            <a:r>
              <a:rPr lang="en-US" sz="2400" b="1" dirty="0" smtClean="0">
                <a:solidFill>
                  <a:srgbClr val="C0504D"/>
                </a:solidFill>
              </a:rPr>
              <a:t>Sets</a:t>
            </a:r>
            <a:r>
              <a:rPr lang="en-US" sz="2400" dirty="0" smtClean="0">
                <a:solidFill>
                  <a:srgbClr val="C0504D"/>
                </a:solidFill>
              </a:rPr>
              <a:t>, </a:t>
            </a:r>
            <a:r>
              <a:rPr lang="en-US" sz="2400" b="1" dirty="0" smtClean="0">
                <a:solidFill>
                  <a:srgbClr val="C0504D"/>
                </a:solidFill>
              </a:rPr>
              <a:t>Sets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</a:rPr>
              <a:t>ordenados</a:t>
            </a:r>
            <a:r>
              <a:rPr lang="en-US" sz="2400" dirty="0" smtClean="0">
                <a:solidFill>
                  <a:srgbClr val="C0504D"/>
                </a:solidFill>
              </a:rPr>
              <a:t>, </a:t>
            </a:r>
            <a:r>
              <a:rPr lang="en-US" sz="2400" b="1" dirty="0" smtClean="0">
                <a:solidFill>
                  <a:srgbClr val="C0504D"/>
                </a:solidFill>
              </a:rPr>
              <a:t>Bitmaps</a:t>
            </a:r>
            <a:r>
              <a:rPr lang="en-US" sz="2400" dirty="0" smtClean="0">
                <a:solidFill>
                  <a:srgbClr val="C0504D"/>
                </a:solidFill>
              </a:rPr>
              <a:t>, </a:t>
            </a:r>
            <a:r>
              <a:rPr lang="en-US" sz="2400" b="1" dirty="0" err="1" smtClean="0">
                <a:solidFill>
                  <a:srgbClr val="C0504D"/>
                </a:solidFill>
              </a:rPr>
              <a:t>Hyperloglogs</a:t>
            </a:r>
            <a:r>
              <a:rPr lang="en-US" sz="2400" dirty="0" smtClean="0">
                <a:solidFill>
                  <a:srgbClr val="C0504D"/>
                </a:solidFill>
              </a:rPr>
              <a:t> e </a:t>
            </a:r>
            <a:r>
              <a:rPr lang="en-US" sz="2400" b="1" dirty="0" err="1" smtClean="0">
                <a:solidFill>
                  <a:srgbClr val="C0504D"/>
                </a:solidFill>
              </a:rPr>
              <a:t>índices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</a:rPr>
              <a:t>geoespaciais</a:t>
            </a:r>
            <a:r>
              <a:rPr lang="en-US" sz="2400" dirty="0" smtClean="0">
                <a:solidFill>
                  <a:srgbClr val="C0504D"/>
                </a:solidFill>
              </a:rPr>
              <a:t>.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400" dirty="0" err="1" smtClean="0">
                <a:solidFill>
                  <a:srgbClr val="C0504D"/>
                </a:solidFill>
              </a:rPr>
              <a:t>Possui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</a:rPr>
              <a:t>diferentes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</a:rPr>
              <a:t>níveis</a:t>
            </a:r>
            <a:r>
              <a:rPr lang="en-US" sz="2400" dirty="0" smtClean="0">
                <a:solidFill>
                  <a:srgbClr val="C0504D"/>
                </a:solidFill>
              </a:rPr>
              <a:t> de </a:t>
            </a:r>
            <a:r>
              <a:rPr lang="en-US" sz="2400" b="1" dirty="0" err="1" smtClean="0">
                <a:solidFill>
                  <a:srgbClr val="C0504D"/>
                </a:solidFill>
              </a:rPr>
              <a:t>persistência</a:t>
            </a:r>
            <a:r>
              <a:rPr lang="en-US" sz="2400" dirty="0" smtClean="0">
                <a:solidFill>
                  <a:srgbClr val="C0504D"/>
                </a:solidFill>
              </a:rPr>
              <a:t> no </a:t>
            </a:r>
            <a:r>
              <a:rPr lang="en-US" sz="2400" dirty="0" smtClean="0">
                <a:solidFill>
                  <a:srgbClr val="C0504D"/>
                </a:solidFill>
              </a:rPr>
              <a:t>disco – </a:t>
            </a:r>
            <a:r>
              <a:rPr lang="en-US" sz="2400" dirty="0" err="1" smtClean="0">
                <a:solidFill>
                  <a:srgbClr val="C0504D"/>
                </a:solidFill>
              </a:rPr>
              <a:t>sim</a:t>
            </a:r>
            <a:r>
              <a:rPr lang="en-US" sz="2400" dirty="0" smtClean="0">
                <a:solidFill>
                  <a:srgbClr val="C0504D"/>
                </a:solidFill>
              </a:rPr>
              <a:t>, </a:t>
            </a:r>
            <a:r>
              <a:rPr lang="en-US" sz="2400" dirty="0" err="1" smtClean="0">
                <a:solidFill>
                  <a:srgbClr val="C0504D"/>
                </a:solidFill>
              </a:rPr>
              <a:t>podemos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</a:rPr>
              <a:t>persistir</a:t>
            </a:r>
            <a:r>
              <a:rPr lang="en-US" sz="2400" dirty="0" smtClean="0">
                <a:solidFill>
                  <a:srgbClr val="C0504D"/>
                </a:solidFill>
              </a:rPr>
              <a:t> !</a:t>
            </a:r>
            <a:endParaRPr lang="en-US" sz="2400" dirty="0" smtClean="0">
              <a:solidFill>
                <a:srgbClr val="C0504D"/>
              </a:solidFill>
            </a:endParaRP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C0504D"/>
                </a:solidFill>
              </a:rPr>
              <a:t>Alta </a:t>
            </a:r>
            <a:r>
              <a:rPr lang="en-US" sz="2400" b="1" dirty="0" err="1" smtClean="0">
                <a:solidFill>
                  <a:srgbClr val="C0504D"/>
                </a:solidFill>
              </a:rPr>
              <a:t>escalabilidade</a:t>
            </a:r>
            <a:r>
              <a:rPr lang="en-US" sz="2400" dirty="0" smtClean="0">
                <a:solidFill>
                  <a:srgbClr val="C0504D"/>
                </a:solidFill>
              </a:rPr>
              <a:t> com </a:t>
            </a:r>
            <a:r>
              <a:rPr lang="en-US" sz="2400" b="1" dirty="0" smtClean="0">
                <a:solidFill>
                  <a:srgbClr val="C0504D"/>
                </a:solidFill>
              </a:rPr>
              <a:t>cluster</a:t>
            </a:r>
            <a:r>
              <a:rPr lang="en-US" sz="2400" dirty="0" smtClean="0">
                <a:solidFill>
                  <a:srgbClr val="C0504D"/>
                </a:solidFill>
              </a:rPr>
              <a:t>.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400" dirty="0" err="1" smtClean="0">
                <a:solidFill>
                  <a:srgbClr val="C0504D"/>
                </a:solidFill>
              </a:rPr>
              <a:t>Sistema</a:t>
            </a:r>
            <a:r>
              <a:rPr lang="en-US" sz="2400" dirty="0" smtClean="0">
                <a:solidFill>
                  <a:srgbClr val="C0504D"/>
                </a:solidFill>
              </a:rPr>
              <a:t> de queries muito </a:t>
            </a:r>
            <a:r>
              <a:rPr lang="en-US" sz="2400" b="1" dirty="0" smtClean="0">
                <a:solidFill>
                  <a:srgbClr val="C0504D"/>
                </a:solidFill>
              </a:rPr>
              <a:t>simples</a:t>
            </a:r>
            <a:r>
              <a:rPr lang="en-US" sz="2400" dirty="0" smtClean="0">
                <a:solidFill>
                  <a:srgbClr val="C0504D"/>
                </a:solidFill>
              </a:rPr>
              <a:t>, ou </a:t>
            </a:r>
            <a:r>
              <a:rPr lang="en-US" sz="2400" b="1" dirty="0" err="1" smtClean="0">
                <a:solidFill>
                  <a:srgbClr val="C0504D"/>
                </a:solidFill>
              </a:rPr>
              <a:t>quase</a:t>
            </a:r>
            <a:r>
              <a:rPr lang="en-US" sz="2400" b="1" dirty="0" smtClean="0">
                <a:solidFill>
                  <a:srgbClr val="C0504D"/>
                </a:solidFill>
              </a:rPr>
              <a:t> </a:t>
            </a:r>
            <a:r>
              <a:rPr lang="en-US" sz="2400" b="1" dirty="0" err="1" smtClean="0">
                <a:solidFill>
                  <a:srgbClr val="C0504D"/>
                </a:solidFill>
              </a:rPr>
              <a:t>inexistente</a:t>
            </a:r>
            <a:endParaRPr lang="en-US" sz="2400" b="1" dirty="0">
              <a:solidFill>
                <a:srgbClr val="C0504D"/>
              </a:solidFill>
            </a:endParaRPr>
          </a:p>
          <a:p>
            <a:pPr>
              <a:lnSpc>
                <a:spcPct val="140000"/>
              </a:lnSpc>
            </a:pPr>
            <a:endParaRPr lang="en-US" sz="2400" dirty="0" smtClean="0">
              <a:solidFill>
                <a:srgbClr val="C0504D"/>
              </a:solidFill>
            </a:endParaRPr>
          </a:p>
        </p:txBody>
      </p:sp>
      <p:pic>
        <p:nvPicPr>
          <p:cNvPr id="6" name="Picture 5" descr="red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64" y="855614"/>
            <a:ext cx="1574740" cy="13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9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146" y="358949"/>
            <a:ext cx="61569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accent2"/>
                </a:solidFill>
              </a:rPr>
              <a:t>Introdução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ao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Redis</a:t>
            </a:r>
            <a:endParaRPr lang="en-US" sz="32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146" y="1325351"/>
            <a:ext cx="837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4F81BD"/>
              </a:solidFill>
            </a:endParaRPr>
          </a:p>
          <a:p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4146" y="1588001"/>
            <a:ext cx="8628043" cy="368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b="1" dirty="0" err="1" smtClean="0">
                <a:solidFill>
                  <a:srgbClr val="C0504D"/>
                </a:solidFill>
              </a:rPr>
              <a:t>Instalação</a:t>
            </a:r>
            <a:r>
              <a:rPr lang="en-US" sz="2400" dirty="0" smtClean="0">
                <a:solidFill>
                  <a:srgbClr val="C0504D"/>
                </a:solidFill>
              </a:rPr>
              <a:t> :</a:t>
            </a:r>
            <a:endParaRPr lang="en-US" sz="2400" dirty="0">
              <a:solidFill>
                <a:srgbClr val="C0504D"/>
              </a:solidFill>
            </a:endParaRP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C0504D"/>
                </a:solidFill>
                <a:hlinkClick r:id="rId2"/>
              </a:rPr>
              <a:t>https://redis.io/</a:t>
            </a:r>
            <a:endParaRPr lang="en-US" sz="2000" dirty="0" smtClean="0">
              <a:solidFill>
                <a:srgbClr val="C0504D"/>
              </a:solidFill>
            </a:endParaRP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000" dirty="0" err="1" smtClean="0">
                <a:solidFill>
                  <a:srgbClr val="C0504D"/>
                </a:solidFill>
              </a:rPr>
              <a:t>Redis</a:t>
            </a:r>
            <a:r>
              <a:rPr lang="en-US" sz="2000" dirty="0" smtClean="0">
                <a:solidFill>
                  <a:srgbClr val="C0504D"/>
                </a:solidFill>
              </a:rPr>
              <a:t>-server – </a:t>
            </a:r>
            <a:r>
              <a:rPr lang="en-US" sz="2000" dirty="0" err="1" smtClean="0">
                <a:solidFill>
                  <a:srgbClr val="C0504D"/>
                </a:solidFill>
              </a:rPr>
              <a:t>sobe</a:t>
            </a:r>
            <a:r>
              <a:rPr lang="en-US" sz="2000" dirty="0" smtClean="0">
                <a:solidFill>
                  <a:srgbClr val="C0504D"/>
                </a:solidFill>
              </a:rPr>
              <a:t> o </a:t>
            </a:r>
            <a:r>
              <a:rPr lang="en-US" sz="2000" dirty="0" err="1" smtClean="0">
                <a:solidFill>
                  <a:srgbClr val="C0504D"/>
                </a:solidFill>
              </a:rPr>
              <a:t>Redis</a:t>
            </a:r>
            <a:r>
              <a:rPr lang="en-US" sz="2000" dirty="0" smtClean="0">
                <a:solidFill>
                  <a:srgbClr val="C0504D"/>
                </a:solidFill>
              </a:rPr>
              <a:t> </a:t>
            </a:r>
            <a:r>
              <a:rPr lang="en-US" sz="2000" dirty="0" err="1" smtClean="0">
                <a:solidFill>
                  <a:srgbClr val="C0504D"/>
                </a:solidFill>
              </a:rPr>
              <a:t>localmente</a:t>
            </a:r>
            <a:endParaRPr lang="en-US" sz="2000" dirty="0" smtClean="0">
              <a:solidFill>
                <a:srgbClr val="C0504D"/>
              </a:solidFill>
            </a:endParaRP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000" dirty="0" err="1" smtClean="0">
                <a:solidFill>
                  <a:srgbClr val="C0504D"/>
                </a:solidFill>
              </a:rPr>
              <a:t>Redis</a:t>
            </a:r>
            <a:r>
              <a:rPr lang="en-US" sz="2000" dirty="0" smtClean="0">
                <a:solidFill>
                  <a:srgbClr val="C0504D"/>
                </a:solidFill>
              </a:rPr>
              <a:t>-cli – </a:t>
            </a:r>
            <a:r>
              <a:rPr lang="en-US" sz="2000" dirty="0" err="1" smtClean="0">
                <a:solidFill>
                  <a:srgbClr val="C0504D"/>
                </a:solidFill>
              </a:rPr>
              <a:t>conectar</a:t>
            </a:r>
            <a:r>
              <a:rPr lang="en-US" sz="2000" dirty="0" smtClean="0">
                <a:solidFill>
                  <a:srgbClr val="C0504D"/>
                </a:solidFill>
              </a:rPr>
              <a:t> no </a:t>
            </a:r>
            <a:r>
              <a:rPr lang="en-US" sz="2000" dirty="0" err="1" smtClean="0">
                <a:solidFill>
                  <a:srgbClr val="C0504D"/>
                </a:solidFill>
              </a:rPr>
              <a:t>banco</a:t>
            </a:r>
            <a:r>
              <a:rPr lang="en-US" sz="2000" dirty="0" smtClean="0">
                <a:solidFill>
                  <a:srgbClr val="C0504D"/>
                </a:solidFill>
              </a:rPr>
              <a:t> </a:t>
            </a:r>
            <a:r>
              <a:rPr lang="en-US" sz="2000" dirty="0" err="1" smtClean="0">
                <a:solidFill>
                  <a:srgbClr val="C0504D"/>
                </a:solidFill>
              </a:rPr>
              <a:t>localmente</a:t>
            </a:r>
            <a:endParaRPr lang="en-US" sz="2000" dirty="0" smtClean="0">
              <a:solidFill>
                <a:srgbClr val="C0504D"/>
              </a:solidFill>
            </a:endParaRP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C0504D"/>
                </a:solidFill>
              </a:rPr>
              <a:t>Stand alone mode, </a:t>
            </a:r>
            <a:r>
              <a:rPr lang="en-US" sz="2000" dirty="0" err="1" smtClean="0">
                <a:solidFill>
                  <a:srgbClr val="C0504D"/>
                </a:solidFill>
              </a:rPr>
              <a:t>porta</a:t>
            </a:r>
            <a:r>
              <a:rPr lang="en-US" sz="2000" dirty="0" smtClean="0">
                <a:solidFill>
                  <a:srgbClr val="C0504D"/>
                </a:solidFill>
              </a:rPr>
              <a:t> 6379</a:t>
            </a:r>
          </a:p>
          <a:p>
            <a:pPr>
              <a:lnSpc>
                <a:spcPct val="140000"/>
              </a:lnSpc>
            </a:pPr>
            <a:r>
              <a:rPr lang="en-US" sz="2000" dirty="0" smtClean="0">
                <a:solidFill>
                  <a:srgbClr val="C0504D"/>
                </a:solidFill>
              </a:rPr>
              <a:t>Para </a:t>
            </a:r>
            <a:r>
              <a:rPr lang="en-US" sz="2000" dirty="0" err="1" smtClean="0">
                <a:solidFill>
                  <a:srgbClr val="C0504D"/>
                </a:solidFill>
              </a:rPr>
              <a:t>rodar</a:t>
            </a:r>
            <a:r>
              <a:rPr lang="en-US" sz="2000" dirty="0" smtClean="0">
                <a:solidFill>
                  <a:srgbClr val="C0504D"/>
                </a:solidFill>
              </a:rPr>
              <a:t> em cluster </a:t>
            </a:r>
            <a:r>
              <a:rPr lang="en-US" sz="2000" dirty="0" err="1" smtClean="0">
                <a:solidFill>
                  <a:srgbClr val="C0504D"/>
                </a:solidFill>
              </a:rPr>
              <a:t>é</a:t>
            </a:r>
            <a:r>
              <a:rPr lang="en-US" sz="2000" dirty="0" smtClean="0">
                <a:solidFill>
                  <a:srgbClr val="C0504D"/>
                </a:solidFill>
              </a:rPr>
              <a:t> </a:t>
            </a:r>
            <a:r>
              <a:rPr lang="en-US" sz="2000" dirty="0" err="1" smtClean="0">
                <a:solidFill>
                  <a:srgbClr val="C0504D"/>
                </a:solidFill>
              </a:rPr>
              <a:t>necessária</a:t>
            </a:r>
            <a:r>
              <a:rPr lang="en-US" sz="2000" dirty="0" smtClean="0">
                <a:solidFill>
                  <a:srgbClr val="C0504D"/>
                </a:solidFill>
              </a:rPr>
              <a:t> </a:t>
            </a:r>
            <a:r>
              <a:rPr lang="en-US" sz="2000" dirty="0" err="1" smtClean="0">
                <a:solidFill>
                  <a:srgbClr val="C0504D"/>
                </a:solidFill>
              </a:rPr>
              <a:t>uma</a:t>
            </a:r>
            <a:r>
              <a:rPr lang="en-US" sz="2000" dirty="0" smtClean="0">
                <a:solidFill>
                  <a:srgbClr val="C0504D"/>
                </a:solidFill>
              </a:rPr>
              <a:t> </a:t>
            </a:r>
            <a:r>
              <a:rPr lang="en-US" sz="2000" dirty="0" err="1" smtClean="0">
                <a:solidFill>
                  <a:srgbClr val="C0504D"/>
                </a:solidFill>
              </a:rPr>
              <a:t>configuração</a:t>
            </a:r>
            <a:r>
              <a:rPr lang="en-US" sz="2000" dirty="0" smtClean="0">
                <a:solidFill>
                  <a:srgbClr val="C0504D"/>
                </a:solidFill>
              </a:rPr>
              <a:t> mais </a:t>
            </a:r>
            <a:r>
              <a:rPr lang="en-US" sz="2000" dirty="0" err="1" smtClean="0">
                <a:solidFill>
                  <a:srgbClr val="C0504D"/>
                </a:solidFill>
              </a:rPr>
              <a:t>detalhada</a:t>
            </a:r>
            <a:r>
              <a:rPr lang="en-US" sz="2000" dirty="0" smtClean="0">
                <a:solidFill>
                  <a:srgbClr val="C0504D"/>
                </a:solidFill>
              </a:rPr>
              <a:t>.</a:t>
            </a:r>
            <a:endParaRPr lang="en-US" sz="2000" dirty="0" smtClean="0">
              <a:solidFill>
                <a:srgbClr val="C0504D"/>
              </a:solidFill>
            </a:endParaRPr>
          </a:p>
          <a:p>
            <a:pPr>
              <a:lnSpc>
                <a:spcPct val="140000"/>
              </a:lnSpc>
            </a:pPr>
            <a:endParaRPr lang="en-US" sz="2000" dirty="0" smtClean="0">
              <a:solidFill>
                <a:srgbClr val="C0504D"/>
              </a:solidFill>
            </a:endParaRPr>
          </a:p>
          <a:p>
            <a:pPr>
              <a:lnSpc>
                <a:spcPct val="140000"/>
              </a:lnSpc>
            </a:pPr>
            <a:endParaRPr lang="en-US" sz="2400" dirty="0">
              <a:solidFill>
                <a:srgbClr val="C0504D"/>
              </a:solidFill>
            </a:endParaRPr>
          </a:p>
        </p:txBody>
      </p:sp>
      <p:pic>
        <p:nvPicPr>
          <p:cNvPr id="6" name="Picture 5" descr="red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64" y="855614"/>
            <a:ext cx="1574740" cy="13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05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146" y="358949"/>
            <a:ext cx="61569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accent2"/>
                </a:solidFill>
              </a:rPr>
              <a:t>Introdução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ao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Redis</a:t>
            </a:r>
            <a:endParaRPr lang="en-US" sz="32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146" y="1325351"/>
            <a:ext cx="837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4F81BD"/>
              </a:solidFill>
            </a:endParaRPr>
          </a:p>
          <a:p>
            <a:endParaRPr lang="en-US" dirty="0">
              <a:solidFill>
                <a:srgbClr val="4F81BD"/>
              </a:solidFill>
            </a:endParaRPr>
          </a:p>
        </p:txBody>
      </p:sp>
      <p:pic>
        <p:nvPicPr>
          <p:cNvPr id="7" name="Picture 6" descr="install_redis_db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" y="1565582"/>
            <a:ext cx="9144000" cy="532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85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146" y="358949"/>
            <a:ext cx="61569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accent2"/>
                </a:solidFill>
              </a:rPr>
              <a:t>Introdução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ao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Redis</a:t>
            </a:r>
            <a:endParaRPr lang="en-US" sz="32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146" y="1325351"/>
            <a:ext cx="837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4F81BD"/>
              </a:solidFill>
            </a:endParaRPr>
          </a:p>
          <a:p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146" y="1474682"/>
            <a:ext cx="81586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 smtClean="0">
                <a:solidFill>
                  <a:srgbClr val="C0504D"/>
                </a:solidFill>
              </a:rPr>
              <a:t>Comandos</a:t>
            </a:r>
            <a:r>
              <a:rPr lang="en-US" sz="2000" dirty="0" smtClean="0">
                <a:solidFill>
                  <a:srgbClr val="C0504D"/>
                </a:solidFill>
              </a:rPr>
              <a:t> </a:t>
            </a:r>
            <a:r>
              <a:rPr lang="en-US" sz="2000" dirty="0" err="1" smtClean="0">
                <a:solidFill>
                  <a:srgbClr val="C0504D"/>
                </a:solidFill>
              </a:rPr>
              <a:t>s</a:t>
            </a:r>
            <a:r>
              <a:rPr lang="en-US" sz="2000" dirty="0" err="1" smtClean="0">
                <a:solidFill>
                  <a:srgbClr val="C0504D"/>
                </a:solidFill>
              </a:rPr>
              <a:t>ão</a:t>
            </a:r>
            <a:r>
              <a:rPr lang="en-US" sz="2000" dirty="0" smtClean="0">
                <a:solidFill>
                  <a:srgbClr val="C0504D"/>
                </a:solidFill>
              </a:rPr>
              <a:t> </a:t>
            </a:r>
            <a:r>
              <a:rPr lang="en-US" sz="2000" dirty="0" err="1" smtClean="0">
                <a:solidFill>
                  <a:srgbClr val="C0504D"/>
                </a:solidFill>
              </a:rPr>
              <a:t>atômicos</a:t>
            </a:r>
            <a:r>
              <a:rPr lang="en-US" sz="2000" dirty="0" smtClean="0">
                <a:solidFill>
                  <a:srgbClr val="C0504D"/>
                </a:solidFill>
              </a:rPr>
              <a:t> – </a:t>
            </a:r>
            <a:r>
              <a:rPr lang="en-US" sz="2000" dirty="0" err="1" smtClean="0">
                <a:solidFill>
                  <a:srgbClr val="C0504D"/>
                </a:solidFill>
              </a:rPr>
              <a:t>executa</a:t>
            </a:r>
            <a:r>
              <a:rPr lang="en-US" sz="2000" dirty="0" smtClean="0">
                <a:solidFill>
                  <a:srgbClr val="C0504D"/>
                </a:solidFill>
              </a:rPr>
              <a:t> um </a:t>
            </a:r>
            <a:r>
              <a:rPr lang="en-US" sz="2000" dirty="0" err="1" smtClean="0">
                <a:solidFill>
                  <a:srgbClr val="C0504D"/>
                </a:solidFill>
              </a:rPr>
              <a:t>comando</a:t>
            </a:r>
            <a:r>
              <a:rPr lang="en-US" sz="2000" dirty="0" smtClean="0">
                <a:solidFill>
                  <a:srgbClr val="C0504D"/>
                </a:solidFill>
              </a:rPr>
              <a:t> por </a:t>
            </a:r>
            <a:r>
              <a:rPr lang="en-US" sz="2000" dirty="0" err="1" smtClean="0">
                <a:solidFill>
                  <a:srgbClr val="C0504D"/>
                </a:solidFill>
              </a:rPr>
              <a:t>vez</a:t>
            </a:r>
            <a:endParaRPr lang="en-US" sz="2000" dirty="0" smtClean="0">
              <a:solidFill>
                <a:srgbClr val="C0504D"/>
              </a:solidFill>
            </a:endParaRPr>
          </a:p>
          <a:p>
            <a:endParaRPr lang="en-US" sz="2000" dirty="0" smtClean="0">
              <a:solidFill>
                <a:srgbClr val="C0504D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>
                <a:solidFill>
                  <a:srgbClr val="C0504D"/>
                </a:solidFill>
              </a:rPr>
              <a:t>Modelo</a:t>
            </a:r>
            <a:r>
              <a:rPr lang="en-US" sz="2000" dirty="0" smtClean="0">
                <a:solidFill>
                  <a:srgbClr val="C0504D"/>
                </a:solidFill>
              </a:rPr>
              <a:t> </a:t>
            </a:r>
            <a:r>
              <a:rPr lang="en-US" sz="2000" dirty="0" err="1" smtClean="0">
                <a:solidFill>
                  <a:srgbClr val="C0504D"/>
                </a:solidFill>
              </a:rPr>
              <a:t>baseado</a:t>
            </a:r>
            <a:r>
              <a:rPr lang="en-US" sz="2000" dirty="0" smtClean="0">
                <a:solidFill>
                  <a:srgbClr val="C0504D"/>
                </a:solidFill>
              </a:rPr>
              <a:t> em </a:t>
            </a:r>
            <a:r>
              <a:rPr lang="en-US" sz="2000" dirty="0" err="1" smtClean="0">
                <a:solidFill>
                  <a:srgbClr val="C0504D"/>
                </a:solidFill>
              </a:rPr>
              <a:t>cliente-servidor</a:t>
            </a:r>
            <a:r>
              <a:rPr lang="en-US" sz="2000" dirty="0" smtClean="0">
                <a:solidFill>
                  <a:srgbClr val="C0504D"/>
                </a:solidFill>
              </a:rPr>
              <a:t>, </a:t>
            </a:r>
            <a:r>
              <a:rPr lang="en-US" sz="2000" dirty="0" err="1" smtClean="0">
                <a:solidFill>
                  <a:srgbClr val="C0504D"/>
                </a:solidFill>
              </a:rPr>
              <a:t>comunicação</a:t>
            </a:r>
            <a:r>
              <a:rPr lang="en-US" sz="2000" dirty="0" smtClean="0">
                <a:solidFill>
                  <a:srgbClr val="C0504D"/>
                </a:solidFill>
              </a:rPr>
              <a:t> via socket</a:t>
            </a:r>
          </a:p>
          <a:p>
            <a:endParaRPr lang="en-US" sz="2000" dirty="0" smtClean="0">
              <a:solidFill>
                <a:srgbClr val="C0504D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>
                <a:solidFill>
                  <a:srgbClr val="C0504D"/>
                </a:solidFill>
              </a:rPr>
              <a:t>Seus</a:t>
            </a:r>
            <a:r>
              <a:rPr lang="en-US" sz="2000" dirty="0" smtClean="0">
                <a:solidFill>
                  <a:srgbClr val="C0504D"/>
                </a:solidFill>
              </a:rPr>
              <a:t> </a:t>
            </a:r>
            <a:r>
              <a:rPr lang="en-US" sz="2000" dirty="0" err="1" smtClean="0">
                <a:solidFill>
                  <a:srgbClr val="C0504D"/>
                </a:solidFill>
              </a:rPr>
              <a:t>principais</a:t>
            </a:r>
            <a:r>
              <a:rPr lang="en-US" sz="2000" dirty="0" smtClean="0">
                <a:solidFill>
                  <a:srgbClr val="C0504D"/>
                </a:solidFill>
              </a:rPr>
              <a:t> </a:t>
            </a:r>
            <a:r>
              <a:rPr lang="en-US" sz="2000" dirty="0" err="1" smtClean="0">
                <a:solidFill>
                  <a:srgbClr val="C0504D"/>
                </a:solidFill>
              </a:rPr>
              <a:t>casos</a:t>
            </a:r>
            <a:r>
              <a:rPr lang="en-US" sz="2000" dirty="0" smtClean="0">
                <a:solidFill>
                  <a:srgbClr val="C0504D"/>
                </a:solidFill>
              </a:rPr>
              <a:t> de </a:t>
            </a:r>
            <a:r>
              <a:rPr lang="en-US" sz="2000" dirty="0" err="1" smtClean="0">
                <a:solidFill>
                  <a:srgbClr val="C0504D"/>
                </a:solidFill>
              </a:rPr>
              <a:t>uso</a:t>
            </a:r>
            <a:r>
              <a:rPr lang="en-US" sz="2000" dirty="0" smtClean="0">
                <a:solidFill>
                  <a:srgbClr val="C0504D"/>
                </a:solidFill>
              </a:rPr>
              <a:t> </a:t>
            </a:r>
            <a:r>
              <a:rPr lang="en-US" sz="2000" dirty="0" err="1" smtClean="0">
                <a:solidFill>
                  <a:srgbClr val="C0504D"/>
                </a:solidFill>
              </a:rPr>
              <a:t>incluem</a:t>
            </a:r>
            <a:r>
              <a:rPr lang="en-US" sz="2000" dirty="0" smtClean="0">
                <a:solidFill>
                  <a:srgbClr val="C0504D"/>
                </a:solidFill>
              </a:rPr>
              <a:t>: cache, </a:t>
            </a:r>
            <a:r>
              <a:rPr lang="en-US" sz="2000" dirty="0" err="1" smtClean="0">
                <a:solidFill>
                  <a:srgbClr val="C0504D"/>
                </a:solidFill>
              </a:rPr>
              <a:t>gerenciamento</a:t>
            </a:r>
            <a:r>
              <a:rPr lang="en-US" sz="2000" dirty="0" smtClean="0">
                <a:solidFill>
                  <a:srgbClr val="C0504D"/>
                </a:solidFill>
              </a:rPr>
              <a:t> de </a:t>
            </a:r>
            <a:r>
              <a:rPr lang="en-US" sz="2000" dirty="0" err="1" smtClean="0">
                <a:solidFill>
                  <a:srgbClr val="C0504D"/>
                </a:solidFill>
              </a:rPr>
              <a:t>sessões</a:t>
            </a:r>
            <a:r>
              <a:rPr lang="en-US" sz="2000" dirty="0" smtClean="0">
                <a:solidFill>
                  <a:srgbClr val="C0504D"/>
                </a:solidFill>
              </a:rPr>
              <a:t>, </a:t>
            </a:r>
            <a:r>
              <a:rPr lang="en-US" sz="2000" dirty="0" err="1" smtClean="0">
                <a:solidFill>
                  <a:srgbClr val="C0504D"/>
                </a:solidFill>
              </a:rPr>
              <a:t>sistema</a:t>
            </a:r>
            <a:r>
              <a:rPr lang="en-US" sz="2000" dirty="0" smtClean="0">
                <a:solidFill>
                  <a:srgbClr val="C0504D"/>
                </a:solidFill>
              </a:rPr>
              <a:t> de </a:t>
            </a:r>
            <a:r>
              <a:rPr lang="en-US" sz="2000" dirty="0" err="1" smtClean="0">
                <a:solidFill>
                  <a:srgbClr val="C0504D"/>
                </a:solidFill>
              </a:rPr>
              <a:t>mensagens</a:t>
            </a:r>
            <a:r>
              <a:rPr lang="en-US" sz="2000" dirty="0">
                <a:solidFill>
                  <a:srgbClr val="C0504D"/>
                </a:solidFill>
              </a:rPr>
              <a:t> </a:t>
            </a:r>
            <a:r>
              <a:rPr lang="en-US" sz="2000" dirty="0" smtClean="0">
                <a:solidFill>
                  <a:srgbClr val="C0504D"/>
                </a:solidFill>
              </a:rPr>
              <a:t>e </a:t>
            </a:r>
            <a:r>
              <a:rPr lang="en-US" sz="2000" dirty="0" err="1" smtClean="0">
                <a:solidFill>
                  <a:srgbClr val="C0504D"/>
                </a:solidFill>
              </a:rPr>
              <a:t>classificações</a:t>
            </a:r>
            <a:r>
              <a:rPr lang="en-US" sz="2000" dirty="0" smtClean="0">
                <a:solidFill>
                  <a:srgbClr val="C0504D"/>
                </a:solidFill>
              </a:rPr>
              <a:t>.</a:t>
            </a:r>
          </a:p>
          <a:p>
            <a:endParaRPr lang="en-US" sz="2000" dirty="0" smtClean="0">
              <a:solidFill>
                <a:srgbClr val="C0504D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>
                <a:solidFill>
                  <a:srgbClr val="C0504D"/>
                </a:solidFill>
              </a:rPr>
              <a:t>Escrito</a:t>
            </a:r>
            <a:r>
              <a:rPr lang="en-US" sz="2000" dirty="0" smtClean="0">
                <a:solidFill>
                  <a:srgbClr val="C0504D"/>
                </a:solidFill>
              </a:rPr>
              <a:t> em C</a:t>
            </a:r>
          </a:p>
          <a:p>
            <a:endParaRPr lang="en-US" sz="2000" dirty="0" smtClean="0">
              <a:solidFill>
                <a:srgbClr val="C0504D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>
                <a:solidFill>
                  <a:srgbClr val="C0504D"/>
                </a:solidFill>
              </a:rPr>
              <a:t>Arquitetura</a:t>
            </a:r>
            <a:r>
              <a:rPr lang="en-US" sz="2000" dirty="0" smtClean="0">
                <a:solidFill>
                  <a:srgbClr val="C0504D"/>
                </a:solidFill>
              </a:rPr>
              <a:t> de clusters no </a:t>
            </a:r>
            <a:r>
              <a:rPr lang="en-US" sz="2000" dirty="0" err="1" smtClean="0">
                <a:solidFill>
                  <a:srgbClr val="C0504D"/>
                </a:solidFill>
              </a:rPr>
              <a:t>estilo</a:t>
            </a:r>
            <a:r>
              <a:rPr lang="en-US" sz="2000" dirty="0" smtClean="0">
                <a:solidFill>
                  <a:srgbClr val="C0504D"/>
                </a:solidFill>
              </a:rPr>
              <a:t> </a:t>
            </a:r>
            <a:r>
              <a:rPr lang="en-US" sz="2000" dirty="0" err="1" smtClean="0">
                <a:solidFill>
                  <a:srgbClr val="C0504D"/>
                </a:solidFill>
              </a:rPr>
              <a:t>mestre</a:t>
            </a:r>
            <a:r>
              <a:rPr lang="en-US" sz="2000" dirty="0" smtClean="0">
                <a:solidFill>
                  <a:srgbClr val="C0504D"/>
                </a:solidFill>
              </a:rPr>
              <a:t>/</a:t>
            </a:r>
            <a:r>
              <a:rPr lang="en-US" sz="2000" dirty="0" err="1" smtClean="0">
                <a:solidFill>
                  <a:srgbClr val="C0504D"/>
                </a:solidFill>
              </a:rPr>
              <a:t>escravos</a:t>
            </a:r>
            <a:r>
              <a:rPr lang="en-US" sz="2000" dirty="0" smtClean="0">
                <a:solidFill>
                  <a:srgbClr val="C0504D"/>
                </a:solidFill>
              </a:rPr>
              <a:t> – com </a:t>
            </a:r>
            <a:r>
              <a:rPr lang="en-US" sz="2000" dirty="0" err="1" smtClean="0">
                <a:solidFill>
                  <a:srgbClr val="C0504D"/>
                </a:solidFill>
              </a:rPr>
              <a:t>replicação</a:t>
            </a:r>
            <a:r>
              <a:rPr lang="en-US" sz="2000" dirty="0" smtClean="0">
                <a:solidFill>
                  <a:srgbClr val="C0504D"/>
                </a:solidFill>
              </a:rPr>
              <a:t> </a:t>
            </a:r>
            <a:r>
              <a:rPr lang="en-US" sz="2000" dirty="0" err="1" smtClean="0">
                <a:solidFill>
                  <a:srgbClr val="C0504D"/>
                </a:solidFill>
              </a:rPr>
              <a:t>assíncrona</a:t>
            </a:r>
            <a:r>
              <a:rPr lang="en-US" sz="2000" dirty="0" smtClean="0">
                <a:solidFill>
                  <a:srgbClr val="C0504D"/>
                </a:solidFill>
              </a:rPr>
              <a:t>, que </a:t>
            </a:r>
            <a:r>
              <a:rPr lang="en-US" sz="2000" dirty="0" err="1" smtClean="0">
                <a:solidFill>
                  <a:srgbClr val="C0504D"/>
                </a:solidFill>
              </a:rPr>
              <a:t>permite</a:t>
            </a:r>
            <a:r>
              <a:rPr lang="en-US" sz="2000" dirty="0" smtClean="0">
                <a:solidFill>
                  <a:srgbClr val="C0504D"/>
                </a:solidFill>
              </a:rPr>
              <a:t> </a:t>
            </a:r>
            <a:r>
              <a:rPr lang="en-US" sz="2000" dirty="0" err="1" smtClean="0">
                <a:solidFill>
                  <a:srgbClr val="C0504D"/>
                </a:solidFill>
              </a:rPr>
              <a:t>recuperação</a:t>
            </a:r>
            <a:r>
              <a:rPr lang="en-US" sz="2000" dirty="0" smtClean="0">
                <a:solidFill>
                  <a:srgbClr val="C0504D"/>
                </a:solidFill>
              </a:rPr>
              <a:t> e </a:t>
            </a:r>
            <a:r>
              <a:rPr lang="en-US" sz="2000" dirty="0" err="1" smtClean="0">
                <a:solidFill>
                  <a:srgbClr val="C0504D"/>
                </a:solidFill>
              </a:rPr>
              <a:t>leitura</a:t>
            </a:r>
            <a:r>
              <a:rPr lang="en-US" sz="2000" dirty="0" smtClean="0">
                <a:solidFill>
                  <a:srgbClr val="C0504D"/>
                </a:solidFill>
              </a:rPr>
              <a:t> </a:t>
            </a:r>
            <a:r>
              <a:rPr lang="en-US" sz="2000" dirty="0" err="1" smtClean="0">
                <a:solidFill>
                  <a:srgbClr val="C0504D"/>
                </a:solidFill>
              </a:rPr>
              <a:t>rápida</a:t>
            </a:r>
            <a:r>
              <a:rPr lang="en-US" sz="2000" dirty="0" smtClean="0">
                <a:solidFill>
                  <a:srgbClr val="C0504D"/>
                </a:solidFill>
              </a:rPr>
              <a:t>.</a:t>
            </a:r>
          </a:p>
          <a:p>
            <a:endParaRPr lang="en-US" sz="2000" dirty="0" smtClean="0">
              <a:solidFill>
                <a:srgbClr val="C0504D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>
                <a:solidFill>
                  <a:srgbClr val="C0504D"/>
                </a:solidFill>
              </a:rPr>
              <a:t>Sistema</a:t>
            </a:r>
            <a:r>
              <a:rPr lang="en-US" sz="2000" dirty="0" smtClean="0">
                <a:solidFill>
                  <a:srgbClr val="C0504D"/>
                </a:solidFill>
              </a:rPr>
              <a:t> de backup no disco, </a:t>
            </a:r>
            <a:r>
              <a:rPr lang="en-US" sz="2000" dirty="0" err="1" smtClean="0">
                <a:solidFill>
                  <a:srgbClr val="C0504D"/>
                </a:solidFill>
              </a:rPr>
              <a:t>usando</a:t>
            </a:r>
            <a:r>
              <a:rPr lang="en-US" sz="2000" dirty="0" smtClean="0">
                <a:solidFill>
                  <a:srgbClr val="C0504D"/>
                </a:solidFill>
              </a:rPr>
              <a:t> snapshots e AOF ( Append Of File) para </a:t>
            </a:r>
            <a:r>
              <a:rPr lang="en-US" sz="2000" dirty="0" err="1" smtClean="0">
                <a:solidFill>
                  <a:srgbClr val="C0504D"/>
                </a:solidFill>
              </a:rPr>
              <a:t>armazenar</a:t>
            </a:r>
            <a:r>
              <a:rPr lang="en-US" sz="2000" dirty="0" smtClean="0">
                <a:solidFill>
                  <a:srgbClr val="C0504D"/>
                </a:solidFill>
              </a:rPr>
              <a:t> </a:t>
            </a:r>
            <a:r>
              <a:rPr lang="en-US" sz="2000" dirty="0" err="1" smtClean="0">
                <a:solidFill>
                  <a:srgbClr val="C0504D"/>
                </a:solidFill>
              </a:rPr>
              <a:t>alterações</a:t>
            </a:r>
            <a:r>
              <a:rPr lang="en-US" sz="2000" dirty="0" smtClean="0">
                <a:solidFill>
                  <a:srgbClr val="C0504D"/>
                </a:solidFill>
              </a:rPr>
              <a:t>, o que </a:t>
            </a:r>
            <a:r>
              <a:rPr lang="en-US" sz="2000" dirty="0" err="1" smtClean="0">
                <a:solidFill>
                  <a:srgbClr val="C0504D"/>
                </a:solidFill>
              </a:rPr>
              <a:t>permite</a:t>
            </a:r>
            <a:r>
              <a:rPr lang="en-US" sz="2000" dirty="0" smtClean="0">
                <a:solidFill>
                  <a:srgbClr val="C0504D"/>
                </a:solidFill>
              </a:rPr>
              <a:t> </a:t>
            </a:r>
            <a:r>
              <a:rPr lang="en-US" sz="2000" dirty="0" err="1" smtClean="0">
                <a:solidFill>
                  <a:srgbClr val="C0504D"/>
                </a:solidFill>
              </a:rPr>
              <a:t>restauração</a:t>
            </a:r>
            <a:r>
              <a:rPr lang="en-US" sz="2000" dirty="0" smtClean="0">
                <a:solidFill>
                  <a:srgbClr val="C0504D"/>
                </a:solidFill>
              </a:rPr>
              <a:t> </a:t>
            </a:r>
            <a:r>
              <a:rPr lang="en-US" sz="2000" dirty="0" err="1" smtClean="0">
                <a:solidFill>
                  <a:srgbClr val="C0504D"/>
                </a:solidFill>
              </a:rPr>
              <a:t>rápida</a:t>
            </a:r>
            <a:r>
              <a:rPr lang="en-US" sz="2000" dirty="0" smtClean="0">
                <a:solidFill>
                  <a:srgbClr val="C0504D"/>
                </a:solidFill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62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146" y="358949"/>
            <a:ext cx="61569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accent2"/>
                </a:solidFill>
              </a:rPr>
              <a:t>Introdução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ao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Redis</a:t>
            </a:r>
            <a:endParaRPr lang="en-US" sz="32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146" y="1325351"/>
            <a:ext cx="837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4F81BD"/>
              </a:solidFill>
            </a:endParaRPr>
          </a:p>
          <a:p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4146" y="1588001"/>
            <a:ext cx="8628043" cy="204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b="1" dirty="0" err="1" smtClean="0">
                <a:solidFill>
                  <a:srgbClr val="C0504D"/>
                </a:solidFill>
              </a:rPr>
              <a:t>Usando</a:t>
            </a:r>
            <a:r>
              <a:rPr lang="en-US" sz="2400" b="1" dirty="0" smtClean="0">
                <a:solidFill>
                  <a:srgbClr val="C0504D"/>
                </a:solidFill>
              </a:rPr>
              <a:t> </a:t>
            </a:r>
            <a:r>
              <a:rPr lang="en-US" sz="2400" b="1" dirty="0" err="1" smtClean="0">
                <a:solidFill>
                  <a:srgbClr val="C0504D"/>
                </a:solidFill>
              </a:rPr>
              <a:t>Redis</a:t>
            </a:r>
            <a:r>
              <a:rPr lang="en-US" sz="2400" b="1" dirty="0" smtClean="0">
                <a:solidFill>
                  <a:srgbClr val="C0504D"/>
                </a:solidFill>
              </a:rPr>
              <a:t> </a:t>
            </a:r>
            <a:r>
              <a:rPr lang="en-US" sz="2400" b="1" dirty="0" err="1" smtClean="0">
                <a:solidFill>
                  <a:srgbClr val="C0504D"/>
                </a:solidFill>
              </a:rPr>
              <a:t>como</a:t>
            </a:r>
            <a:r>
              <a:rPr lang="en-US" sz="2400" b="1" dirty="0" smtClean="0">
                <a:solidFill>
                  <a:srgbClr val="C0504D"/>
                </a:solidFill>
              </a:rPr>
              <a:t> Cache</a:t>
            </a:r>
            <a:endParaRPr lang="en-US" sz="2400" dirty="0" smtClean="0">
              <a:solidFill>
                <a:srgbClr val="C0504D"/>
              </a:solidFill>
            </a:endParaRPr>
          </a:p>
          <a:p>
            <a:pPr>
              <a:lnSpc>
                <a:spcPct val="140000"/>
              </a:lnSpc>
            </a:pPr>
            <a:endParaRPr lang="en-US" sz="2400" dirty="0">
              <a:solidFill>
                <a:srgbClr val="C0504D"/>
              </a:solidFill>
            </a:endParaRPr>
          </a:p>
          <a:p>
            <a:pPr>
              <a:lnSpc>
                <a:spcPct val="140000"/>
              </a:lnSpc>
            </a:pPr>
            <a:endParaRPr lang="en-US" sz="2000" dirty="0" smtClean="0">
              <a:solidFill>
                <a:srgbClr val="C0504D"/>
              </a:solidFill>
            </a:endParaRPr>
          </a:p>
          <a:p>
            <a:pPr>
              <a:lnSpc>
                <a:spcPct val="140000"/>
              </a:lnSpc>
            </a:pPr>
            <a:endParaRPr lang="en-US" sz="2400" dirty="0">
              <a:solidFill>
                <a:srgbClr val="C0504D"/>
              </a:solidFill>
            </a:endParaRPr>
          </a:p>
        </p:txBody>
      </p:sp>
      <p:pic>
        <p:nvPicPr>
          <p:cNvPr id="6" name="Picture 5" descr="red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64" y="855614"/>
            <a:ext cx="1574740" cy="13536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4146" y="2940622"/>
            <a:ext cx="72475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rgbClr val="C0504D"/>
                </a:solidFill>
              </a:rPr>
              <a:t>Se for o </a:t>
            </a:r>
            <a:r>
              <a:rPr lang="en-US" sz="2000" dirty="0" err="1" smtClean="0">
                <a:solidFill>
                  <a:srgbClr val="C0504D"/>
                </a:solidFill>
              </a:rPr>
              <a:t>caso</a:t>
            </a:r>
            <a:r>
              <a:rPr lang="en-US" sz="2000" dirty="0" smtClean="0">
                <a:solidFill>
                  <a:srgbClr val="C0504D"/>
                </a:solidFill>
              </a:rPr>
              <a:t> de </a:t>
            </a:r>
            <a:r>
              <a:rPr lang="en-US" sz="2000" dirty="0" err="1" smtClean="0">
                <a:solidFill>
                  <a:srgbClr val="C0504D"/>
                </a:solidFill>
              </a:rPr>
              <a:t>utilizar</a:t>
            </a:r>
            <a:r>
              <a:rPr lang="en-US" sz="2000" dirty="0" smtClean="0">
                <a:solidFill>
                  <a:srgbClr val="C0504D"/>
                </a:solidFill>
              </a:rPr>
              <a:t> o </a:t>
            </a:r>
            <a:r>
              <a:rPr lang="en-US" sz="2000" dirty="0" err="1" smtClean="0">
                <a:solidFill>
                  <a:srgbClr val="C0504D"/>
                </a:solidFill>
              </a:rPr>
              <a:t>Redis</a:t>
            </a:r>
            <a:r>
              <a:rPr lang="en-US" sz="2000" dirty="0" smtClean="0">
                <a:solidFill>
                  <a:srgbClr val="C0504D"/>
                </a:solidFill>
              </a:rPr>
              <a:t> </a:t>
            </a:r>
            <a:r>
              <a:rPr lang="en-US" sz="2000" dirty="0" err="1" smtClean="0">
                <a:solidFill>
                  <a:srgbClr val="C0504D"/>
                </a:solidFill>
              </a:rPr>
              <a:t>como</a:t>
            </a:r>
            <a:r>
              <a:rPr lang="en-US" sz="2000" dirty="0" smtClean="0">
                <a:solidFill>
                  <a:srgbClr val="C0504D"/>
                </a:solidFill>
              </a:rPr>
              <a:t> Cache, </a:t>
            </a:r>
            <a:r>
              <a:rPr lang="en-US" sz="2000" dirty="0" err="1" smtClean="0">
                <a:solidFill>
                  <a:srgbClr val="C0504D"/>
                </a:solidFill>
              </a:rPr>
              <a:t>ent</a:t>
            </a:r>
            <a:r>
              <a:rPr lang="en-US" sz="2000" dirty="0" err="1" smtClean="0">
                <a:solidFill>
                  <a:srgbClr val="C0504D"/>
                </a:solidFill>
              </a:rPr>
              <a:t>ão</a:t>
            </a:r>
            <a:r>
              <a:rPr lang="en-US" sz="2000" dirty="0" smtClean="0">
                <a:solidFill>
                  <a:srgbClr val="C0504D"/>
                </a:solidFill>
              </a:rPr>
              <a:t> as </a:t>
            </a:r>
            <a:r>
              <a:rPr lang="en-US" sz="2000" dirty="0" err="1" smtClean="0">
                <a:solidFill>
                  <a:srgbClr val="C0504D"/>
                </a:solidFill>
              </a:rPr>
              <a:t>chaves</a:t>
            </a:r>
            <a:r>
              <a:rPr lang="en-US" sz="2000" dirty="0" smtClean="0">
                <a:solidFill>
                  <a:srgbClr val="C0504D"/>
                </a:solidFill>
              </a:rPr>
              <a:t> </a:t>
            </a:r>
            <a:r>
              <a:rPr lang="en-US" sz="2000" dirty="0" err="1" smtClean="0">
                <a:solidFill>
                  <a:srgbClr val="C0504D"/>
                </a:solidFill>
              </a:rPr>
              <a:t>terão</a:t>
            </a:r>
            <a:r>
              <a:rPr lang="en-US" sz="2000" dirty="0" smtClean="0">
                <a:solidFill>
                  <a:srgbClr val="C0504D"/>
                </a:solidFill>
              </a:rPr>
              <a:t> um tempo de </a:t>
            </a:r>
            <a:r>
              <a:rPr lang="en-US" sz="2000" dirty="0" err="1" smtClean="0">
                <a:solidFill>
                  <a:srgbClr val="C0504D"/>
                </a:solidFill>
              </a:rPr>
              <a:t>expiração</a:t>
            </a:r>
            <a:r>
              <a:rPr lang="en-US" sz="2000" dirty="0" smtClean="0">
                <a:solidFill>
                  <a:srgbClr val="C0504D"/>
                </a:solidFill>
              </a:rPr>
              <a:t>.</a:t>
            </a:r>
          </a:p>
          <a:p>
            <a:pPr lvl="1"/>
            <a:endParaRPr lang="en-US" sz="2000" dirty="0" smtClean="0">
              <a:solidFill>
                <a:srgbClr val="C0504D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 err="1" smtClean="0">
                <a:solidFill>
                  <a:srgbClr val="C0504D"/>
                </a:solidFill>
              </a:rPr>
              <a:t>Basicamente</a:t>
            </a:r>
            <a:r>
              <a:rPr lang="en-US" sz="2000" dirty="0" smtClean="0">
                <a:solidFill>
                  <a:srgbClr val="C0504D"/>
                </a:solidFill>
              </a:rPr>
              <a:t> </a:t>
            </a:r>
            <a:r>
              <a:rPr lang="en-US" sz="2000" dirty="0" err="1" smtClean="0">
                <a:solidFill>
                  <a:srgbClr val="C0504D"/>
                </a:solidFill>
              </a:rPr>
              <a:t>ocorrem</a:t>
            </a:r>
            <a:r>
              <a:rPr lang="en-US" sz="2000" dirty="0" smtClean="0">
                <a:solidFill>
                  <a:srgbClr val="C0504D"/>
                </a:solidFill>
              </a:rPr>
              <a:t> </a:t>
            </a:r>
            <a:r>
              <a:rPr lang="en-US" sz="2000" dirty="0" err="1" smtClean="0">
                <a:solidFill>
                  <a:srgbClr val="C0504D"/>
                </a:solidFill>
              </a:rPr>
              <a:t>dois</a:t>
            </a:r>
            <a:r>
              <a:rPr lang="en-US" sz="2000" dirty="0" smtClean="0">
                <a:solidFill>
                  <a:srgbClr val="C0504D"/>
                </a:solidFill>
              </a:rPr>
              <a:t> </a:t>
            </a:r>
            <a:r>
              <a:rPr lang="en-US" sz="2000" dirty="0" err="1" smtClean="0">
                <a:solidFill>
                  <a:srgbClr val="C0504D"/>
                </a:solidFill>
              </a:rPr>
              <a:t>casos</a:t>
            </a:r>
            <a:r>
              <a:rPr lang="en-US" sz="2000" dirty="0" smtClean="0">
                <a:solidFill>
                  <a:srgbClr val="C0504D"/>
                </a:solidFill>
              </a:rPr>
              <a:t>: </a:t>
            </a:r>
            <a:r>
              <a:rPr lang="en-US" sz="2000" dirty="0" err="1" smtClean="0">
                <a:solidFill>
                  <a:srgbClr val="C0504D"/>
                </a:solidFill>
              </a:rPr>
              <a:t>usar</a:t>
            </a:r>
            <a:r>
              <a:rPr lang="en-US" sz="2000" dirty="0" smtClean="0">
                <a:solidFill>
                  <a:srgbClr val="C0504D"/>
                </a:solidFill>
              </a:rPr>
              <a:t> a forma de </a:t>
            </a:r>
            <a:r>
              <a:rPr lang="en-US" sz="2000" dirty="0" err="1" smtClean="0">
                <a:solidFill>
                  <a:srgbClr val="C0504D"/>
                </a:solidFill>
              </a:rPr>
              <a:t>expiração</a:t>
            </a:r>
            <a:r>
              <a:rPr lang="en-US" sz="2000" dirty="0" smtClean="0">
                <a:solidFill>
                  <a:srgbClr val="C0504D"/>
                </a:solidFill>
              </a:rPr>
              <a:t> default – </a:t>
            </a:r>
            <a:r>
              <a:rPr lang="en-US" sz="2000" dirty="0" err="1" smtClean="0">
                <a:solidFill>
                  <a:srgbClr val="C0504D"/>
                </a:solidFill>
              </a:rPr>
              <a:t>quando</a:t>
            </a:r>
            <a:r>
              <a:rPr lang="en-US" sz="2000" dirty="0" smtClean="0">
                <a:solidFill>
                  <a:srgbClr val="C0504D"/>
                </a:solidFill>
              </a:rPr>
              <a:t> o </a:t>
            </a:r>
            <a:r>
              <a:rPr lang="en-US" sz="2000" dirty="0" err="1" smtClean="0">
                <a:solidFill>
                  <a:srgbClr val="C0504D"/>
                </a:solidFill>
              </a:rPr>
              <a:t>espaço</a:t>
            </a:r>
            <a:r>
              <a:rPr lang="en-US" sz="2000" dirty="0" smtClean="0">
                <a:solidFill>
                  <a:srgbClr val="C0504D"/>
                </a:solidFill>
              </a:rPr>
              <a:t> </a:t>
            </a:r>
            <a:r>
              <a:rPr lang="en-US" sz="2000" dirty="0" err="1" smtClean="0">
                <a:solidFill>
                  <a:srgbClr val="C0504D"/>
                </a:solidFill>
              </a:rPr>
              <a:t>disponível</a:t>
            </a:r>
            <a:r>
              <a:rPr lang="en-US" sz="2000" dirty="0" smtClean="0">
                <a:solidFill>
                  <a:srgbClr val="C0504D"/>
                </a:solidFill>
              </a:rPr>
              <a:t> </a:t>
            </a:r>
            <a:r>
              <a:rPr lang="en-US" sz="2000" dirty="0" err="1" smtClean="0">
                <a:solidFill>
                  <a:srgbClr val="C0504D"/>
                </a:solidFill>
              </a:rPr>
              <a:t>estiver</a:t>
            </a:r>
            <a:r>
              <a:rPr lang="en-US" sz="2000" dirty="0" smtClean="0">
                <a:solidFill>
                  <a:srgbClr val="C0504D"/>
                </a:solidFill>
              </a:rPr>
              <a:t> </a:t>
            </a:r>
            <a:r>
              <a:rPr lang="en-US" sz="2000" dirty="0" err="1" smtClean="0">
                <a:solidFill>
                  <a:srgbClr val="C0504D"/>
                </a:solidFill>
              </a:rPr>
              <a:t>acabando</a:t>
            </a:r>
            <a:r>
              <a:rPr lang="en-US" sz="2000" dirty="0" smtClean="0">
                <a:solidFill>
                  <a:srgbClr val="C0504D"/>
                </a:solidFill>
              </a:rPr>
              <a:t>, o </a:t>
            </a:r>
            <a:r>
              <a:rPr lang="en-US" sz="2000" dirty="0" err="1" smtClean="0">
                <a:solidFill>
                  <a:srgbClr val="C0504D"/>
                </a:solidFill>
              </a:rPr>
              <a:t>banco</a:t>
            </a:r>
            <a:r>
              <a:rPr lang="en-US" sz="2000" dirty="0" smtClean="0">
                <a:solidFill>
                  <a:srgbClr val="C0504D"/>
                </a:solidFill>
              </a:rPr>
              <a:t> </a:t>
            </a:r>
            <a:r>
              <a:rPr lang="en-US" sz="2000" dirty="0" err="1" smtClean="0">
                <a:solidFill>
                  <a:srgbClr val="C0504D"/>
                </a:solidFill>
              </a:rPr>
              <a:t>rodará</a:t>
            </a:r>
            <a:r>
              <a:rPr lang="en-US" sz="2000" dirty="0" smtClean="0">
                <a:solidFill>
                  <a:srgbClr val="C0504D"/>
                </a:solidFill>
              </a:rPr>
              <a:t> um </a:t>
            </a:r>
            <a:r>
              <a:rPr lang="en-US" sz="2000" dirty="0" err="1" smtClean="0">
                <a:solidFill>
                  <a:srgbClr val="C0504D"/>
                </a:solidFill>
              </a:rPr>
              <a:t>algortimo</a:t>
            </a:r>
            <a:r>
              <a:rPr lang="en-US" sz="2000" dirty="0" smtClean="0">
                <a:solidFill>
                  <a:srgbClr val="C0504D"/>
                </a:solidFill>
              </a:rPr>
              <a:t> LRU para </a:t>
            </a:r>
            <a:r>
              <a:rPr lang="en-US" sz="2000" dirty="0" err="1" smtClean="0">
                <a:solidFill>
                  <a:srgbClr val="C0504D"/>
                </a:solidFill>
              </a:rPr>
              <a:t>expirar</a:t>
            </a:r>
            <a:r>
              <a:rPr lang="en-US" sz="2000" dirty="0" smtClean="0">
                <a:solidFill>
                  <a:srgbClr val="C0504D"/>
                </a:solidFill>
              </a:rPr>
              <a:t> as </a:t>
            </a:r>
            <a:r>
              <a:rPr lang="en-US" sz="2000" dirty="0" err="1" smtClean="0">
                <a:solidFill>
                  <a:srgbClr val="C0504D"/>
                </a:solidFill>
              </a:rPr>
              <a:t>chaves</a:t>
            </a:r>
            <a:r>
              <a:rPr lang="en-US" sz="2000" dirty="0" smtClean="0">
                <a:solidFill>
                  <a:srgbClr val="C0504D"/>
                </a:solidFill>
              </a:rPr>
              <a:t>. Ou </a:t>
            </a:r>
            <a:r>
              <a:rPr lang="en-US" sz="2000" dirty="0" err="1" smtClean="0">
                <a:solidFill>
                  <a:srgbClr val="C0504D"/>
                </a:solidFill>
              </a:rPr>
              <a:t>estipular</a:t>
            </a:r>
            <a:r>
              <a:rPr lang="en-US" sz="2000" dirty="0" smtClean="0">
                <a:solidFill>
                  <a:srgbClr val="C0504D"/>
                </a:solidFill>
              </a:rPr>
              <a:t> um </a:t>
            </a:r>
            <a:r>
              <a:rPr lang="en-US" sz="2000" i="1" dirty="0" smtClean="0">
                <a:solidFill>
                  <a:srgbClr val="C0504D"/>
                </a:solidFill>
              </a:rPr>
              <a:t>expiration-set</a:t>
            </a:r>
            <a:r>
              <a:rPr lang="en-US" sz="2000" dirty="0" smtClean="0">
                <a:solidFill>
                  <a:srgbClr val="C0504D"/>
                </a:solidFill>
              </a:rPr>
              <a:t> para a </a:t>
            </a:r>
            <a:r>
              <a:rPr lang="en-US" sz="2000" dirty="0" err="1" smtClean="0">
                <a:solidFill>
                  <a:srgbClr val="C0504D"/>
                </a:solidFill>
              </a:rPr>
              <a:t>chave</a:t>
            </a:r>
            <a:r>
              <a:rPr lang="en-US" sz="2000" dirty="0" smtClean="0">
                <a:solidFill>
                  <a:srgbClr val="C0504D"/>
                </a:solidFill>
              </a:rPr>
              <a:t>.</a:t>
            </a:r>
            <a:endParaRPr lang="en-US" sz="20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55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3510</TotalTime>
  <Words>741</Words>
  <Application>Microsoft Macintosh PowerPoint</Application>
  <PresentationFormat>On-screen Show (4:3)</PresentationFormat>
  <Paragraphs>137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Trabalho  de  Banco de Dados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Tempo de Loading dos dados</vt:lpstr>
      <vt:lpstr>PowerPoint Presentation</vt:lpstr>
    </vt:vector>
  </TitlesOfParts>
  <Company>Schibsted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Zamith Cunha</dc:creator>
  <cp:lastModifiedBy>Carolina Zamith Cunha</cp:lastModifiedBy>
  <cp:revision>62</cp:revision>
  <dcterms:created xsi:type="dcterms:W3CDTF">2017-05-22T21:57:24Z</dcterms:created>
  <dcterms:modified xsi:type="dcterms:W3CDTF">2017-05-25T10:48:00Z</dcterms:modified>
</cp:coreProperties>
</file>