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3" r:id="rId19"/>
    <p:sldId id="260" r:id="rId20"/>
    <p:sldId id="261" r:id="rId21"/>
    <p:sldId id="262" r:id="rId22"/>
    <p:sldId id="263" r:id="rId23"/>
    <p:sldId id="264" r:id="rId24"/>
    <p:sldId id="265" r:id="rId25"/>
    <p:sldId id="282" r:id="rId26"/>
    <p:sldId id="26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iun.com/resumen-tabla-propiedades-css-valores/#Pseudo-clases_para_los_estados_de_un_element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upport.google.com/accessibility/android/answer/6376570?hl=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godaddy.com/blog/imagen-responsive-en-css3-para-el-fondo-de-tu-web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godaddy.com/blog/crear-una-web-me-ilusionaba-y-me-aterraba-a-partes-iguales/" TargetMode="External"/><Relationship Id="rId2" Type="http://schemas.openxmlformats.org/officeDocument/2006/relationships/hyperlink" Target="https://es.godaddy.com/blog/que-es-la-experiencia-de-usuario-y-como-se-diferencia-de-la-usabilid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1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13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3093C-65A3-426B-B198-06E7070E8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5944" b="82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0" name="Rectangle 15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A0E99-3627-48F4-9CFB-AE903C1EE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ACCESIBILIDAD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C63B4-58A5-40EF-9EA0-72B331B5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¿QUE DEBO CONSIDERAR PARA PRUEBAS?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511B79E-B609-424C-BE61-11F6B086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74" y="267162"/>
            <a:ext cx="6404311" cy="65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DFC0-F228-49DA-8E01-AE7C6D03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EL CASO DE CEGUERA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42387-97DF-4198-B8BD-F4CDBA9387AE}"/>
              </a:ext>
            </a:extLst>
          </p:cNvPr>
          <p:cNvSpPr txBox="1"/>
          <p:nvPr/>
        </p:nvSpPr>
        <p:spPr>
          <a:xfrm>
            <a:off x="5978434" y="705648"/>
            <a:ext cx="58565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Las </a:t>
            </a:r>
            <a:r>
              <a:rPr lang="es-ES" sz="2000" b="1" i="0" dirty="0">
                <a:solidFill>
                  <a:srgbClr val="FFFF00"/>
                </a:solidFill>
                <a:effectLst/>
                <a:latin typeface="inherit"/>
              </a:rPr>
              <a:t>imágenes sin texto alternativo</a:t>
            </a: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no pueden ser leídas por los lectores de pantalla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Roboto" panose="02000000000000000000" pitchFamily="2" charset="0"/>
              </a:rPr>
              <a:t>Las </a:t>
            </a:r>
            <a:r>
              <a:rPr lang="es-ES" sz="2000" b="1" i="0" dirty="0">
                <a:effectLst/>
                <a:latin typeface="inherit"/>
              </a:rPr>
              <a:t>imágenes que incluyen gráficos que representan datos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 o </a:t>
            </a:r>
            <a:r>
              <a:rPr lang="es-ES" sz="2000" b="1" i="0" dirty="0">
                <a:effectLst/>
                <a:latin typeface="inherit"/>
              </a:rPr>
              <a:t>textos insertados mediante imágenes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 tampoco son leídos por los lectores de pantalla.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FFFF00"/>
                </a:solidFill>
                <a:effectLst/>
                <a:latin typeface="inherit"/>
              </a:rPr>
              <a:t>Elementos multimedia</a:t>
            </a: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sin descripción textual.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inherit"/>
              </a:rPr>
              <a:t>Tablas en las que el contenido es incomprensible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 cuando se lee de forma secuencial.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Falta de independencia de dispositivo, la </a:t>
            </a:r>
            <a:r>
              <a:rPr lang="es-ES" sz="2000" b="1" i="0" dirty="0">
                <a:solidFill>
                  <a:srgbClr val="FFFF00"/>
                </a:solidFill>
                <a:effectLst/>
                <a:latin typeface="inherit"/>
              </a:rPr>
              <a:t>web</a:t>
            </a: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debe ser </a:t>
            </a:r>
            <a:r>
              <a:rPr lang="es-ES" sz="2000" b="1" i="0" dirty="0">
                <a:solidFill>
                  <a:srgbClr val="FFFF00"/>
                </a:solidFill>
                <a:effectLst/>
                <a:latin typeface="inherit"/>
              </a:rPr>
              <a:t>funcional</a:t>
            </a: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cuando no se utilice </a:t>
            </a:r>
            <a:r>
              <a:rPr lang="es-ES" sz="2000" b="1" i="0" dirty="0">
                <a:solidFill>
                  <a:srgbClr val="FFFF00"/>
                </a:solidFill>
                <a:effectLst/>
                <a:latin typeface="inherit"/>
              </a:rPr>
              <a:t>ratón</a:t>
            </a:r>
            <a:r>
              <a:rPr lang="es-ES" sz="2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inherit"/>
              </a:rPr>
              <a:t>Formatos no accesibles de documentos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 que pueden dar </a:t>
            </a:r>
            <a:r>
              <a:rPr lang="es-ES" sz="2000" b="1" i="0" dirty="0">
                <a:effectLst/>
                <a:latin typeface="inherit"/>
              </a:rPr>
              <a:t>problemas a los lectores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 de pantalla si no cumplen las normas de accesibilidad (por ejemplo en documentos </a:t>
            </a:r>
            <a:r>
              <a:rPr lang="es-ES" sz="2000" b="0" i="0" dirty="0" err="1">
                <a:effectLst/>
                <a:latin typeface="Roboto" panose="02000000000000000000" pitchFamily="2" charset="0"/>
              </a:rPr>
              <a:t>pdf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 que no cumplen las normas).</a:t>
            </a:r>
          </a:p>
          <a:p>
            <a:pPr algn="l" fontAlgn="base"/>
            <a:endParaRPr lang="es-E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30E4F9B-24D1-46E1-B8F9-2B134018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28472"/>
            <a:ext cx="4921004" cy="22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721A-56C2-451D-9D1F-3EBBE62B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MX" dirty="0"/>
              <a:t>BAJA VISION</a:t>
            </a:r>
            <a:endParaRPr lang="en-US" dirty="0"/>
          </a:p>
        </p:txBody>
      </p:sp>
      <p:pic>
        <p:nvPicPr>
          <p:cNvPr id="5" name="Picture 4" descr="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8863B183-F5A9-4D77-A423-D051F9A07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01" r="11472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B0C5-D4FD-4DFD-8C0B-328289BE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Tamaño de letra con medidas absolutas</a:t>
            </a:r>
            <a:r>
              <a:rPr lang="es-ES" b="0" i="0" dirty="0">
                <a:effectLst/>
                <a:latin typeface="Roboto" panose="02000000000000000000" pitchFamily="2" charset="0"/>
              </a:rPr>
              <a:t> que no permiten su cambio.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Maquetación desajustada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al modificar los tamaños de la fuente y que complican la navegabilidad</a:t>
            </a:r>
            <a:r>
              <a:rPr lang="es-E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Poco contraste</a:t>
            </a:r>
            <a:r>
              <a:rPr lang="es-ES" b="0" i="0" dirty="0">
                <a:effectLst/>
                <a:latin typeface="Roboto" panose="02000000000000000000" pitchFamily="2" charset="0"/>
              </a:rPr>
              <a:t> entre textos, fondos e imágenes.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Texto insertado mediante imágenes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1BFA-73AB-487D-ADCC-85B5032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DALTONISMO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88D6-3071-49C1-89E9-6ED8DAD6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Color para el resaltado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de los textos sin utilizar otro formato adicional como la cursiva, la negrita o el subrayado.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Poco contraste</a:t>
            </a:r>
            <a:r>
              <a:rPr lang="es-ES" b="0" i="0" dirty="0">
                <a:effectLst/>
                <a:latin typeface="Roboto" panose="02000000000000000000" pitchFamily="2" charset="0"/>
              </a:rPr>
              <a:t> entre textos, fondos e imágenes.</a:t>
            </a:r>
          </a:p>
          <a:p>
            <a:endParaRPr lang="en-US" dirty="0"/>
          </a:p>
        </p:txBody>
      </p:sp>
      <p:pic>
        <p:nvPicPr>
          <p:cNvPr id="5" name="Picture 4" descr="A forest of trees&#10;&#10;Description automatically generated with low confidence">
            <a:extLst>
              <a:ext uri="{FF2B5EF4-FFF2-40B4-BE49-F238E27FC236}">
                <a16:creationId xmlns:a16="http://schemas.microsoft.com/office/drawing/2014/main" id="{F58D3E12-0987-4BB0-A563-CC173B3B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2120172"/>
            <a:ext cx="5447070" cy="29414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0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2B9-6742-4FC5-9EEE-A1142CC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effectLst/>
                <a:latin typeface="Roboto" panose="02000000000000000000" pitchFamily="2" charset="0"/>
              </a:rPr>
              <a:t>Auditivas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5D4216C-F0B1-4859-8806-B2344693D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" r="18281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11EE-8CA4-4FE7-A677-0070D356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Falta de subtítulos o transcripciones</a:t>
            </a:r>
            <a:r>
              <a:rPr lang="es-ES" b="0" i="0" dirty="0">
                <a:effectLst/>
                <a:latin typeface="Roboto" panose="02000000000000000000" pitchFamily="2" charset="0"/>
              </a:rPr>
              <a:t> de los contenidos.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Obligatoriedad del uso de micrófono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sin posibilidad de desactivación.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A2DC-95AA-4077-8BCF-3777045B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MX" dirty="0"/>
              <a:t>MOTRICES</a:t>
            </a:r>
            <a:endParaRPr lang="en-US" dirty="0"/>
          </a:p>
        </p:txBody>
      </p:sp>
      <p:pic>
        <p:nvPicPr>
          <p:cNvPr id="5" name="Picture 4" descr="A cartoon character in a wheelchair&#10;&#10;Description automatically generated with low confidence">
            <a:extLst>
              <a:ext uri="{FF2B5EF4-FFF2-40B4-BE49-F238E27FC236}">
                <a16:creationId xmlns:a16="http://schemas.microsoft.com/office/drawing/2014/main" id="{4349C034-C2FC-4283-A352-46441632B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6370" b="-1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F5C3-DF10-48C6-AD7D-FE24AB11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inherit"/>
              </a:rPr>
              <a:t>Elementos</a:t>
            </a:r>
            <a:r>
              <a:rPr lang="es-ES" b="0" i="0">
                <a:effectLst/>
                <a:latin typeface="Roboto" panose="02000000000000000000" pitchFamily="2" charset="0"/>
              </a:rPr>
              <a:t> de interacción </a:t>
            </a:r>
            <a:r>
              <a:rPr lang="es-ES" b="1" i="0">
                <a:effectLst/>
                <a:latin typeface="inherit"/>
              </a:rPr>
              <a:t>muy pequeños</a:t>
            </a:r>
            <a:r>
              <a:rPr lang="es-ES" b="0" i="0">
                <a:effectLst/>
                <a:latin typeface="Roboto" panose="02000000000000000000" pitchFamily="2" charset="0"/>
              </a:rPr>
              <a:t>: botones, enlaces, etc.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Falta de independencia de dispositivo</a:t>
            </a:r>
            <a:r>
              <a:rPr lang="es-ES" b="0" i="0" dirty="0">
                <a:effectLst/>
                <a:latin typeface="Roboto" panose="02000000000000000000" pitchFamily="2" charset="0"/>
              </a:rPr>
              <a:t>, la web debe ser funcional cuando no se utilice ratón.</a:t>
            </a:r>
            <a:endParaRPr lang="es-ES" b="0" i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13D5442-7844-4C17-B565-400D16E3F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8" r="14311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2E8436-03AF-4800-AE3F-6C44DF7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856" y="383662"/>
            <a:ext cx="5339337" cy="24214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 err="1"/>
              <a:t>Neurológicas</a:t>
            </a:r>
            <a:r>
              <a:rPr lang="en-US" dirty="0"/>
              <a:t> o </a:t>
            </a:r>
            <a:r>
              <a:rPr lang="en-US" dirty="0" err="1"/>
              <a:t>cognitivas</a:t>
            </a:r>
            <a:r>
              <a:rPr lang="en-US" dirty="0"/>
              <a:t> (</a:t>
            </a:r>
            <a:r>
              <a:rPr lang="en-US" dirty="0" err="1"/>
              <a:t>dislexia</a:t>
            </a:r>
            <a:r>
              <a:rPr lang="en-US" dirty="0"/>
              <a:t>, </a:t>
            </a:r>
            <a:r>
              <a:rPr lang="en-US" dirty="0" err="1"/>
              <a:t>trastornos</a:t>
            </a:r>
            <a:r>
              <a:rPr lang="en-US" dirty="0"/>
              <a:t> de </a:t>
            </a:r>
            <a:r>
              <a:rPr lang="en-US" dirty="0" err="1"/>
              <a:t>atención</a:t>
            </a:r>
            <a:r>
              <a:rPr lang="en-US" dirty="0"/>
              <a:t>,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):</a:t>
            </a:r>
            <a:br>
              <a:rPr lang="en-US" dirty="0"/>
            </a:b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140DD-765B-4738-9EA5-A9273C3CDE16}"/>
              </a:ext>
            </a:extLst>
          </p:cNvPr>
          <p:cNvSpPr txBox="1"/>
          <p:nvPr/>
        </p:nvSpPr>
        <p:spPr>
          <a:xfrm>
            <a:off x="6476805" y="2805126"/>
            <a:ext cx="50634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Tamaño de letra fijo</a:t>
            </a:r>
            <a:r>
              <a:rPr lang="es-ES" b="0" i="0" dirty="0">
                <a:effectLst/>
                <a:latin typeface="Roboto" panose="02000000000000000000" pitchFamily="2" charset="0"/>
              </a:rPr>
              <a:t> que no se puede cambiar.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Elementos sonoros o visuales que no se pueden desactivar.</a:t>
            </a:r>
            <a:endParaRPr lang="es-ES" b="0" i="0" dirty="0"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Falta de estructuración y organización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del contenido que impide entenderlo correctamente.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herit"/>
              </a:rPr>
              <a:t>Lenguaje muy enrevesado</a:t>
            </a:r>
            <a:r>
              <a:rPr lang="es-ES" b="0" i="0" dirty="0">
                <a:effectLst/>
                <a:latin typeface="Roboto" panose="02000000000000000000" pitchFamily="2" charset="0"/>
              </a:rPr>
              <a:t> y frases muy complejas.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00"/>
                </a:solidFill>
                <a:effectLst/>
                <a:latin typeface="inherit"/>
              </a:rPr>
              <a:t>Destellos o parpadeos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frecuentes que pueden provocar ataques de epilepsia.</a:t>
            </a:r>
          </a:p>
        </p:txBody>
      </p:sp>
    </p:spTree>
    <p:extLst>
      <p:ext uri="{BB962C8B-B14F-4D97-AF65-F5344CB8AC3E}">
        <p14:creationId xmlns:p14="http://schemas.microsoft.com/office/powerpoint/2010/main" val="325954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52EDC-4DB2-44DF-BD93-639AB2148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37" y="2452720"/>
            <a:ext cx="5773548" cy="4147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030CE-8380-4207-8D8C-B508A6AD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92" y="378768"/>
            <a:ext cx="5944771" cy="4147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1D5F4-2433-4415-B201-85EFBD0CEC82}"/>
              </a:ext>
            </a:extLst>
          </p:cNvPr>
          <p:cNvSpPr txBox="1"/>
          <p:nvPr/>
        </p:nvSpPr>
        <p:spPr>
          <a:xfrm>
            <a:off x="6413862" y="6017567"/>
            <a:ext cx="5447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https://www.eniun.com/diseno-desarrollo-webs-accesibles-accesibilidad -web/#44_Tecnicas_para_satisfacer_los_requisitos_definidos_en_las_WCAGnbsp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DF68F-4CEE-4B52-904D-5671D38F467E}"/>
              </a:ext>
            </a:extLst>
          </p:cNvPr>
          <p:cNvSpPr txBox="1"/>
          <p:nvPr/>
        </p:nvSpPr>
        <p:spPr>
          <a:xfrm>
            <a:off x="967070" y="548585"/>
            <a:ext cx="3670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/>
              <a:t>OTROS PERIFÉRICOS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018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F1C6-6B1F-46F4-A65D-D8511162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766354"/>
            <a:ext cx="10131425" cy="657497"/>
          </a:xfrm>
        </p:spPr>
        <p:txBody>
          <a:bodyPr/>
          <a:lstStyle/>
          <a:p>
            <a:r>
              <a:rPr lang="es-MX" dirty="0"/>
              <a:t>¿QUE DEBEMOS REVISAR COMO TESTERS?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E70A-313B-4C95-8641-C3F58EDB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96896" cy="4715933"/>
          </a:xfrm>
        </p:spPr>
        <p:txBody>
          <a:bodyPr>
            <a:normAutofit fontScale="40000" lnSpcReduction="20000"/>
          </a:bodyPr>
          <a:lstStyle/>
          <a:p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Incluir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alternativas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texto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al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contenido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multimedia</a:t>
            </a:r>
          </a:p>
          <a:p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Permitir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pausar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el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contenido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multimedia.</a:t>
            </a:r>
          </a:p>
          <a:p>
            <a:r>
              <a:rPr lang="en-US" sz="3800" dirty="0">
                <a:solidFill>
                  <a:srgbClr val="FFFF00"/>
                </a:solidFill>
                <a:latin typeface="Roboto" panose="02000000000000000000" pitchFamily="2" charset="0"/>
              </a:rPr>
              <a:t>I</a:t>
            </a:r>
            <a:r>
              <a:rPr lang="es-E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ncluir</a:t>
            </a:r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alternativas legibles cuando la lectura dependa del contraste de colores</a:t>
            </a:r>
          </a:p>
          <a:p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Ordenación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coherente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del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contenido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Incluir glosarios, mapa del sitio, tabla de contenidos.</a:t>
            </a:r>
          </a:p>
          <a:p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Incluir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títulos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descriptivos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Añadir enlaces para ir al principio de la página.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Identificar la localización del usuario dentro de la web (</a:t>
            </a:r>
            <a:r>
              <a:rPr lang="es-E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breadcrumbs</a:t>
            </a:r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Evitar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parpadeos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Alinear los textos de manera similar.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Ofrecer </a:t>
            </a:r>
            <a:r>
              <a:rPr lang="es-E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feedback</a:t>
            </a:r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de confirmación o negación al realizar una operación.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EN CSS: Incluir el foco en los elementos mediante la </a:t>
            </a:r>
            <a:r>
              <a:rPr lang="es-ES" sz="3800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clase :</a:t>
            </a:r>
            <a:r>
              <a:rPr lang="es-ES" sz="3800" b="0" i="0" u="none" strike="noStrike" dirty="0" err="1">
                <a:solidFill>
                  <a:srgbClr val="FFFF0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focus</a:t>
            </a:r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s-E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En JavaScript: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Soporte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para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utilizar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tanto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ratón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como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00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teclado</a:t>
            </a:r>
            <a:r>
              <a:rPr lang="en-US" sz="1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sz="4000" dirty="0" err="1">
                <a:solidFill>
                  <a:srgbClr val="FFFF00"/>
                </a:solidFill>
                <a:latin typeface="Roboto" panose="02000000000000000000" pitchFamily="2" charset="0"/>
              </a:rPr>
              <a:t>En</a:t>
            </a:r>
            <a:r>
              <a:rPr lang="en-US" sz="4000" dirty="0">
                <a:solidFill>
                  <a:srgbClr val="FFFF00"/>
                </a:solidFill>
                <a:latin typeface="Roboto" panose="02000000000000000000" pitchFamily="2" charset="0"/>
              </a:rPr>
              <a:t> JavaScript: </a:t>
            </a:r>
            <a:r>
              <a:rPr lang="es-ES" sz="40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Validación de datos con alertas.</a:t>
            </a:r>
          </a:p>
          <a:p>
            <a:endParaRPr lang="en-US" sz="1000" b="0" i="0" dirty="0">
              <a:solidFill>
                <a:srgbClr val="FFFF00"/>
              </a:solidFill>
              <a:effectLst/>
              <a:latin typeface="Roboto" panose="02000000000000000000" pitchFamily="2" charset="0"/>
            </a:endParaRPr>
          </a:p>
          <a:p>
            <a:endParaRPr lang="es-ES" sz="1000" b="0" i="0" dirty="0">
              <a:solidFill>
                <a:srgbClr val="FFFF00"/>
              </a:solidFill>
              <a:effectLst/>
              <a:latin typeface="Roboto" panose="02000000000000000000" pitchFamily="2" charset="0"/>
            </a:endParaRPr>
          </a:p>
          <a:p>
            <a:endParaRPr lang="es-ES" sz="1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sz="1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390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A4731-847A-4337-90C5-150D98C9ECD9}"/>
              </a:ext>
            </a:extLst>
          </p:cNvPr>
          <p:cNvSpPr txBox="1"/>
          <p:nvPr/>
        </p:nvSpPr>
        <p:spPr>
          <a:xfrm>
            <a:off x="603406" y="2546176"/>
            <a:ext cx="4513792" cy="1780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48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Testear</a:t>
            </a:r>
            <a:r>
              <a:rPr lang="en-US" sz="48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Accesibilidad</a:t>
            </a:r>
            <a:r>
              <a:rPr lang="en-US" sz="48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3DDB4-8284-4806-8088-497AD449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83" y="1731777"/>
            <a:ext cx="2724546" cy="4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50B-D889-4BDA-B8EC-4F204D67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7" y="269966"/>
            <a:ext cx="10131425" cy="532871"/>
          </a:xfrm>
        </p:spPr>
        <p:txBody>
          <a:bodyPr>
            <a:normAutofit fontScale="90000"/>
          </a:bodyPr>
          <a:lstStyle/>
          <a:p>
            <a:r>
              <a:rPr lang="es-MX" dirty="0"/>
              <a:t>WEB ACCESIBLE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E5E964CE-3D11-462E-A9E1-20091B08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04" y="884410"/>
            <a:ext cx="6488288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CA3D7-9A0F-4128-9F63-7DCE07C7AE4D}"/>
              </a:ext>
            </a:extLst>
          </p:cNvPr>
          <p:cNvSpPr txBox="1"/>
          <p:nvPr/>
        </p:nvSpPr>
        <p:spPr>
          <a:xfrm>
            <a:off x="7475144" y="1044301"/>
            <a:ext cx="3263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cuando el contenido lo puede usar cualquier 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Cuando promueve la Inclusión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Personas adultos mayores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Personas que viven en zonas rurales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Países en desarrollo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A2242-D93C-461A-AA5E-DE7E3E64C5C1}"/>
              </a:ext>
            </a:extLst>
          </p:cNvPr>
          <p:cNvSpPr txBox="1"/>
          <p:nvPr/>
        </p:nvSpPr>
        <p:spPr>
          <a:xfrm>
            <a:off x="608604" y="4945353"/>
            <a:ext cx="9754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La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accesibilidad web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consiste en desarrollar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aplicaciones web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que puedan ser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utilizadas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por el mayor número de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usuarios con necesidades específicas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 Estas necesidades pueden ser debidas a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limitaciones derivadas del entorno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o </a:t>
            </a:r>
            <a:r>
              <a:rPr lang="es-E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derivadas de problemas visuales, auditivos, motrices y neurológicos</a:t>
            </a:r>
            <a:r>
              <a:rPr lang="es-E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(dislexia, trastornos de atención, falta de memoria…).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2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079D-F682-4ABD-8D1B-F731EAF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u="sng" dirty="0"/>
              <a:t>Analiza :</a:t>
            </a:r>
            <a:endParaRPr lang="en-US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8C2C-16E8-49EA-8EF8-30BCEBE3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sz="3600" b="0" i="0" dirty="0">
                <a:effectLst/>
                <a:latin typeface="Google Sans Text"/>
              </a:rPr>
              <a:t>Etiquetas de contenido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3600" b="0" i="0" dirty="0">
                <a:effectLst/>
                <a:latin typeface="Google Sans Text"/>
              </a:rPr>
              <a:t>Tamaño del elemento táctil es el adecuado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3600" b="0" i="0" dirty="0">
                <a:effectLst/>
                <a:latin typeface="Google Sans Text"/>
              </a:rPr>
              <a:t>Elementos en los que se puede hacer clic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3600" b="0" i="0" dirty="0">
                <a:effectLst/>
                <a:latin typeface="Google Sans Text"/>
              </a:rPr>
              <a:t>Contraste de texto y de imagen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8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470-A69C-40BD-8013-1DBEF97D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EFA3-3634-4183-A5B0-A37780C8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latin typeface="Google Sans Text"/>
              </a:rPr>
              <a:t>El </a:t>
            </a:r>
            <a:r>
              <a:rPr lang="es-ES" sz="4400" b="0" i="0" dirty="0">
                <a:effectLst/>
                <a:latin typeface="Google Sans Text"/>
              </a:rPr>
              <a:t>Test de Accesibilidad es un </a:t>
            </a:r>
            <a:r>
              <a:rPr lang="es-ES" sz="4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Google Sans Text"/>
              </a:rPr>
              <a:t>complemento</a:t>
            </a:r>
            <a:r>
              <a:rPr lang="es-ES" sz="4400" b="0" i="0" dirty="0">
                <a:effectLst/>
                <a:latin typeface="Google Sans Text"/>
              </a:rPr>
              <a:t> de las pruebas manuales, </a:t>
            </a:r>
            <a:r>
              <a:rPr lang="es-ES" sz="4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Google Sans Text"/>
              </a:rPr>
              <a:t>no un sustituto</a:t>
            </a:r>
            <a:r>
              <a:rPr lang="es-ES" sz="4400" b="0" i="0" dirty="0">
                <a:effectLst/>
                <a:latin typeface="Google Sans Text"/>
              </a:rPr>
              <a:t>; además, no garantiza la accesibilidad de la aplicación.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986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3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52A10-99BC-4A87-868F-2682504A83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b="287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76E80-38C9-46D9-9E4A-68D6B9A2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Test de Accesibilidad MÓVIL</a:t>
            </a:r>
          </a:p>
        </p:txBody>
      </p:sp>
    </p:spTree>
    <p:extLst>
      <p:ext uri="{BB962C8B-B14F-4D97-AF65-F5344CB8AC3E}">
        <p14:creationId xmlns:p14="http://schemas.microsoft.com/office/powerpoint/2010/main" val="426566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5DDC1F-B375-4E24-8985-228512DB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0" y="2635846"/>
            <a:ext cx="5136390" cy="157944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1145C1-DA9F-47E5-B538-A9FE93EC0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041" y="1406068"/>
            <a:ext cx="5130041" cy="40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CF44-56EC-4243-A738-9C618F39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Ver la siguiente liga: Para descargar la aplicación </a:t>
            </a:r>
            <a:r>
              <a:rPr lang="es-MX" dirty="0">
                <a:solidFill>
                  <a:srgbClr val="FFFF00"/>
                </a:solidFill>
              </a:rPr>
              <a:t>“</a:t>
            </a: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Test de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Google Sans"/>
              </a:rPr>
              <a:t>Accesibilidad</a:t>
            </a: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”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A095-36A0-4530-BAA5-695B31F1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347856" cy="18682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https://support.google.com/accessibility/android/answer/6376570?hl=es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08D5B-A3F0-42B6-BEF9-CF99F66C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59" y="4010298"/>
            <a:ext cx="6438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27AFA-E541-4727-B7BA-3E9A0C4A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Test ACCESIBILIDAD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657F4-243F-46C6-BD82-484EC87D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2058835"/>
            <a:ext cx="5471927" cy="27359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74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62E6-550D-4C2B-B444-DE7F7FCB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Accesibilidad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F908-464B-41A1-8EA4-95789AB1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https://www.webaccessibility.com/</a:t>
            </a:r>
            <a:b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39D95-1A47-41EF-A037-84CCB64CCEB1}"/>
              </a:ext>
            </a:extLst>
          </p:cNvPr>
          <p:cNvSpPr txBox="1"/>
          <p:nvPr/>
        </p:nvSpPr>
        <p:spPr>
          <a:xfrm>
            <a:off x="685801" y="4419991"/>
            <a:ext cx="5587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2800" dirty="0"/>
              <a:t>https://validator.w3.org/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DCC2F-C3C3-4588-80F9-D62E56563415}"/>
              </a:ext>
            </a:extLst>
          </p:cNvPr>
          <p:cNvSpPr txBox="1"/>
          <p:nvPr/>
        </p:nvSpPr>
        <p:spPr>
          <a:xfrm>
            <a:off x="685801" y="2184857"/>
            <a:ext cx="582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" panose="00000500000000000000" pitchFamily="2" charset="0"/>
              </a:rPr>
              <a:t>https://www.accessibilitychecker.org/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33E47-3E33-4DE6-9A31-5D4CAD1D28BA}"/>
              </a:ext>
            </a:extLst>
          </p:cNvPr>
          <p:cNvSpPr txBox="1"/>
          <p:nvPr/>
        </p:nvSpPr>
        <p:spPr>
          <a:xfrm>
            <a:off x="685801" y="292264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https://wave.webaim.org/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50A2B2-B70E-4D88-A712-BF04E4A3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13" y="2184857"/>
            <a:ext cx="6443978" cy="32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97F76A-B6D3-4B00-A751-0960D26B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07" y="3265818"/>
            <a:ext cx="721995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331D0-C0BE-4765-B909-8D47C674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94" y="5511637"/>
            <a:ext cx="6905625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1C2EF5-E797-4DC7-9623-9248F1D6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069" y="1170026"/>
            <a:ext cx="7572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31ED-E733-426A-909C-016406AD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Accesibilidad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3D08-11B4-4BF6-93FC-929FD8C3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500" dirty="0">
                <a:solidFill>
                  <a:srgbClr val="FFFF00"/>
                </a:solidFill>
              </a:rPr>
              <a:t>COMO DEVS Y TESTERS ASUMIMOS QUE TODOS PODEMOS UTILIZAR EL MOUSE, EL TECLADO, LA PANTALLA TÁCTIL </a:t>
            </a:r>
          </a:p>
          <a:p>
            <a:r>
              <a:rPr lang="es-MX" dirty="0"/>
              <a:t>La accesibilidad se refiere a la experiencia  de los usuarios  que están fuera  del rango de “Usuario Típico” por ende interactúan de manera distinta a la esperada.</a:t>
            </a:r>
          </a:p>
          <a:p>
            <a:r>
              <a:rPr lang="es-ES" dirty="0">
                <a:effectLst/>
              </a:rPr>
              <a:t>Las pautas de accesibilidad al contenido web (WACG 2.0**). Estas pautas están basadas en 4 principios: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Información perceptible:</a:t>
            </a:r>
            <a:r>
              <a:rPr lang="es-ES" dirty="0">
                <a:effectLst/>
              </a:rPr>
              <a:t> especifica alternativas de texto para contenido que no es tal, a fin de garantizar que sea más fácil de leer y escuchar: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Interfaz de usuario operable:</a:t>
            </a:r>
            <a:r>
              <a:rPr lang="es-ES" dirty="0">
                <a:effectLst/>
              </a:rPr>
              <a:t> define que un sitio web debe ser navegable e interactivo por completo a través del teclado.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Información comprensible:</a:t>
            </a:r>
            <a:r>
              <a:rPr lang="es-ES" dirty="0">
                <a:effectLst/>
              </a:rPr>
              <a:t> el idioma debe ser muy claro.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**WACG es un estándar técnico que ayuda a lograr un alto nivel de accesibilidad en aplicaciones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9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E04C-DA8E-44C1-A2A1-EA52EAD6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gdsherpa"/>
              </a:rPr>
              <a:t>¿</a:t>
            </a:r>
            <a:r>
              <a:rPr lang="en-US" b="1" i="0" err="1">
                <a:effectLst/>
                <a:latin typeface="gdsherpa"/>
              </a:rPr>
              <a:t>Qué</a:t>
            </a:r>
            <a:r>
              <a:rPr lang="en-US" b="1" i="0">
                <a:effectLst/>
                <a:latin typeface="gdsherpa"/>
              </a:rPr>
              <a:t> son las WCAG?</a:t>
            </a:r>
            <a:br>
              <a:rPr lang="en-US" b="1" i="0">
                <a:effectLst/>
                <a:latin typeface="gdsherpa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98E6-71D1-445B-9858-A114C7F5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es-ES" b="0" i="0" dirty="0">
                <a:effectLst/>
                <a:latin typeface="gdsherpa"/>
              </a:rPr>
              <a:t>Formando la abreviatura de </a:t>
            </a:r>
            <a:r>
              <a:rPr lang="es-ES" b="1" i="0" dirty="0">
                <a:effectLst/>
                <a:latin typeface="gdsherpa"/>
              </a:rPr>
              <a:t>Web Content </a:t>
            </a:r>
            <a:r>
              <a:rPr lang="es-ES" b="1" i="0" dirty="0" err="1">
                <a:effectLst/>
                <a:latin typeface="gdsherpa"/>
              </a:rPr>
              <a:t>Accessibility</a:t>
            </a:r>
            <a:r>
              <a:rPr lang="es-ES" b="1" i="0" dirty="0">
                <a:effectLst/>
                <a:latin typeface="gdsherpa"/>
              </a:rPr>
              <a:t> </a:t>
            </a:r>
            <a:r>
              <a:rPr lang="es-ES" b="1" i="0" dirty="0" err="1">
                <a:effectLst/>
                <a:latin typeface="gdsherpa"/>
              </a:rPr>
              <a:t>Guidelines</a:t>
            </a:r>
            <a:r>
              <a:rPr lang="es-ES" b="0" i="0" dirty="0">
                <a:effectLst/>
                <a:latin typeface="gdsherpa"/>
              </a:rPr>
              <a:t>, son directrices creadas para explicar cómo se debe diseñar cualquier página web que quieras publicar para </a:t>
            </a:r>
            <a:r>
              <a:rPr lang="es-ES" b="0" i="0" dirty="0" err="1">
                <a:effectLst/>
                <a:latin typeface="gdsherpa"/>
              </a:rPr>
              <a:t>faciliar</a:t>
            </a:r>
            <a:r>
              <a:rPr lang="es-ES" b="0" i="0" dirty="0">
                <a:effectLst/>
                <a:latin typeface="gdsherpa"/>
              </a:rPr>
              <a:t> el acceso a todos los usuarios que pululan por Internet, sin importar las limitaciones físicas o mentales que puedan estar padeciendo.</a:t>
            </a:r>
          </a:p>
          <a:p>
            <a:r>
              <a:rPr lang="es-ES" b="0" i="0" dirty="0">
                <a:effectLst/>
                <a:latin typeface="gdsherpa"/>
              </a:rPr>
              <a:t>De velar por su cumplimiento se encarga el </a:t>
            </a:r>
            <a:r>
              <a:rPr lang="es-ES" b="0" i="0" dirty="0" err="1">
                <a:effectLst/>
                <a:latin typeface="gdsherpa"/>
              </a:rPr>
              <a:t>World</a:t>
            </a:r>
            <a:r>
              <a:rPr lang="es-ES" b="0" i="0" dirty="0">
                <a:effectLst/>
                <a:latin typeface="gdsherpa"/>
              </a:rPr>
              <a:t> Wide Web </a:t>
            </a:r>
            <a:r>
              <a:rPr lang="es-ES" b="0" i="0" dirty="0" err="1">
                <a:effectLst/>
                <a:latin typeface="gdsherpa"/>
              </a:rPr>
              <a:t>Consortium</a:t>
            </a:r>
            <a:r>
              <a:rPr lang="es-ES" b="0" i="0" dirty="0">
                <a:effectLst/>
                <a:latin typeface="gdsherpa"/>
              </a:rPr>
              <a:t> (W3C), que es un organismo internacional que actúa para estandarizar tecnologías web como HTML, XHTML, </a:t>
            </a:r>
            <a:r>
              <a:rPr lang="es-ES" b="0" i="0" u="none" strike="noStrike" dirty="0">
                <a:effectLst/>
                <a:latin typeface="gdsherp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s-ES" b="0" i="0" dirty="0">
                <a:effectLst/>
                <a:latin typeface="gdsherpa"/>
              </a:rPr>
              <a:t> y WCAG. </a:t>
            </a:r>
          </a:p>
          <a:p>
            <a:r>
              <a:rPr lang="es-ES" b="0" i="0" dirty="0">
                <a:effectLst/>
                <a:latin typeface="gdsherpa"/>
              </a:rPr>
              <a:t>La versión más actual disponible es WCAG 2.1, publicada en 2018 para reemplazar la segunda versión publicada en 2008.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C8DE9-0FEF-48BD-B1F2-B810374D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652" y="4583499"/>
            <a:ext cx="6838882" cy="15900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8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DB34-CF75-458C-A839-36884961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27760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effectLst/>
                <a:latin typeface="gdsherpa"/>
              </a:rPr>
              <a:t>¿Cómo actúan las directrices de las WCAG 2.0?</a:t>
            </a:r>
            <a:br>
              <a:rPr lang="es-ES" b="1" i="0" dirty="0">
                <a:effectLst/>
                <a:latin typeface="gdsherp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2A44-F8D0-481E-8643-470A4AF5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0364"/>
            <a:ext cx="10131425" cy="3200641"/>
          </a:xfrm>
        </p:spPr>
        <p:txBody>
          <a:bodyPr/>
          <a:lstStyle/>
          <a:p>
            <a:r>
              <a:rPr lang="es-ES" b="0" i="0" dirty="0">
                <a:effectLst/>
                <a:latin typeface="gdsherpa"/>
              </a:rPr>
              <a:t>Las reglas que determinan la accesibilidad al contenido de una web se componen de doce directrices recogidas en </a:t>
            </a:r>
            <a:r>
              <a:rPr lang="es-E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gdsherpa"/>
              </a:rPr>
              <a:t>cuatro principios básicos</a:t>
            </a:r>
            <a:r>
              <a:rPr lang="es-ES" b="0" i="0" dirty="0">
                <a:effectLst/>
                <a:latin typeface="gdsherpa"/>
              </a:rPr>
              <a:t>: perceptibilidad, </a:t>
            </a:r>
            <a:r>
              <a:rPr lang="es-ES" b="0" i="0" u="none" strike="noStrike" dirty="0">
                <a:effectLst/>
                <a:latin typeface="gdsherp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usabilidad</a:t>
            </a:r>
            <a:r>
              <a:rPr lang="es-ES" b="0" i="0" dirty="0">
                <a:effectLst/>
                <a:latin typeface="gdsherpa"/>
              </a:rPr>
              <a:t>, comprensión y robustez. Estas directrices ofrecen instrucciones claras sobre qué deben tener en cuenta desarrolladores, redactores y diseñadores web a la hora de </a:t>
            </a:r>
            <a:r>
              <a:rPr lang="es-ES" b="0" i="0" u="none" strike="noStrike" dirty="0">
                <a:effectLst/>
                <a:latin typeface="gdsherp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crear una web</a:t>
            </a:r>
            <a:r>
              <a:rPr lang="es-ES" u="none" strike="noStrike" dirty="0">
                <a:latin typeface="gdsherp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217-E284-43CB-A5C9-90F5A53E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1 - </a:t>
            </a:r>
            <a:r>
              <a:rPr lang="es-MX" dirty="0"/>
              <a:t>perceptible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4C6220-DBF5-4EDA-AD5B-D7B537D5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84991"/>
            <a:ext cx="6897878" cy="38973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7C83-14E4-4EF0-A8F5-9595E50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s-ES" b="0" i="0" dirty="0">
                <a:effectLst/>
                <a:latin typeface="gdsherpa"/>
              </a:rPr>
              <a:t>Toda la información y los componentes que forman parte de la interfaz que ve el usuario deben ser desarrollados para que se puedan percibir de cualquier manera.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7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337689-2FA8-427F-814F-BA12E7C0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MX" b="1" dirty="0"/>
              <a:t>2 - </a:t>
            </a:r>
            <a:r>
              <a:rPr lang="es-MX" dirty="0"/>
              <a:t>USABLE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5456-69E7-4F37-9BE4-3C006919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ES" b="0" i="0">
                <a:effectLst/>
                <a:latin typeface="gdsherpa"/>
              </a:rPr>
              <a:t>Los componentes de dicha interfaz y la navegación web deben ser usables y accesibles.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9D518-8F41-432C-9DED-5B1FD1B6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80163"/>
            <a:ext cx="6095593" cy="35354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42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9C0E-7B54-4156-8363-C15A2321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MX" dirty="0"/>
              <a:t>3 -</a:t>
            </a:r>
            <a:r>
              <a:rPr lang="en-US" b="0" i="0" dirty="0">
                <a:effectLst/>
                <a:latin typeface="gdsherpa"/>
              </a:rPr>
              <a:t>Comprensible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BE8B5-0B8B-43ED-955D-79C6D767A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8" r="1702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797-7D29-47D6-BE99-F999F49E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2354827"/>
          </a:xfrm>
        </p:spPr>
        <p:txBody>
          <a:bodyPr>
            <a:normAutofit/>
          </a:bodyPr>
          <a:lstStyle/>
          <a:p>
            <a:r>
              <a:rPr lang="es-ES" dirty="0">
                <a:latin typeface="gdsherpa"/>
              </a:rPr>
              <a:t>E</a:t>
            </a:r>
            <a:r>
              <a:rPr lang="es-ES" b="0" i="0" dirty="0">
                <a:effectLst/>
                <a:latin typeface="gdsherpa"/>
              </a:rPr>
              <a:t>l contenido web debe ser diseñado de manera que los usuarios reconozcan enseguida su funcionamiento y la información que se proporciona.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4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16-9304-4DC6-BA68-A33DDA6A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s-MX" sz="2400"/>
              <a:t>4 - </a:t>
            </a:r>
            <a:r>
              <a:rPr lang="en-US" sz="2400" b="0" i="0">
                <a:effectLst/>
                <a:latin typeface="gdsherpa"/>
              </a:rPr>
              <a:t>Robustez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B1FB-B3EB-499F-9D2C-7B56512F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2781300"/>
          </a:xfrm>
        </p:spPr>
        <p:txBody>
          <a:bodyPr anchor="t">
            <a:normAutofit/>
          </a:bodyPr>
          <a:lstStyle/>
          <a:p>
            <a:r>
              <a:rPr lang="es-ES" sz="1600" b="0" i="0" dirty="0">
                <a:effectLst/>
                <a:latin typeface="gdsherpa"/>
              </a:rPr>
              <a:t>El contenido debe ser interpretado sin mucha dificultad por los navegadores y demás tecnología que esté al alcance de los usuarios.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10B25-760C-471F-B856-106F2368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640832"/>
            <a:ext cx="5978527" cy="3198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7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{203A9DBF-29BA-4B9E-8EC2-AC39DC56DF87}tf03457452</Template>
  <TotalTime>241</TotalTime>
  <Words>1117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gdsherpa</vt:lpstr>
      <vt:lpstr>Google Sans</vt:lpstr>
      <vt:lpstr>Google Sans Text</vt:lpstr>
      <vt:lpstr>inherit</vt:lpstr>
      <vt:lpstr>Poppins</vt:lpstr>
      <vt:lpstr>Roboto</vt:lpstr>
      <vt:lpstr>Celestial</vt:lpstr>
      <vt:lpstr>ACCESIBILIDAD</vt:lpstr>
      <vt:lpstr>WEB ACCESIBLE</vt:lpstr>
      <vt:lpstr>Accesibilidad WEB</vt:lpstr>
      <vt:lpstr>¿Qué son las WCAG? </vt:lpstr>
      <vt:lpstr>¿Cómo actúan las directrices de las WCAG 2.0? </vt:lpstr>
      <vt:lpstr>1 - perceptible</vt:lpstr>
      <vt:lpstr>2 - USABLE</vt:lpstr>
      <vt:lpstr>3 -Comprensible</vt:lpstr>
      <vt:lpstr>4 - Robustez</vt:lpstr>
      <vt:lpstr>PowerPoint Presentation</vt:lpstr>
      <vt:lpstr>EN EL CASO DE CEGUERA</vt:lpstr>
      <vt:lpstr>BAJA VISION</vt:lpstr>
      <vt:lpstr>DALTONISMO</vt:lpstr>
      <vt:lpstr>Auditivas </vt:lpstr>
      <vt:lpstr>MOTRICES</vt:lpstr>
      <vt:lpstr>Neurológicas o cognitivas (dislexia, trastornos de atención, falta de memoriA): </vt:lpstr>
      <vt:lpstr>PowerPoint Presentation</vt:lpstr>
      <vt:lpstr>¿QUE DEBEMOS REVISAR COMO TESTERS?</vt:lpstr>
      <vt:lpstr>PowerPoint Presentation</vt:lpstr>
      <vt:lpstr>Analiza :</vt:lpstr>
      <vt:lpstr>IMPORTANTE</vt:lpstr>
      <vt:lpstr>Test de Accesibilidad MÓVIL</vt:lpstr>
      <vt:lpstr>PowerPoint Presentation</vt:lpstr>
      <vt:lpstr>Ver la siguiente liga: Para descargar la aplicación “Test de Accesibilidad” </vt:lpstr>
      <vt:lpstr>Test ACCESIBILIDAD WEB</vt:lpstr>
      <vt:lpstr>Accesibilidad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</dc:title>
  <dc:creator>BLANCA PATRICIA VARGAS GARCIA</dc:creator>
  <cp:lastModifiedBy>BLANCA PATRICIA VARGAS GARCIA</cp:lastModifiedBy>
  <cp:revision>1</cp:revision>
  <dcterms:created xsi:type="dcterms:W3CDTF">2022-01-25T16:34:14Z</dcterms:created>
  <dcterms:modified xsi:type="dcterms:W3CDTF">2022-01-26T23:53:32Z</dcterms:modified>
</cp:coreProperties>
</file>