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55229FC-1509-4C17-B551-742698FD2F8E}">
          <p14:sldIdLst>
            <p14:sldId id="256"/>
            <p14:sldId id="258"/>
            <p14:sldId id="259"/>
          </p14:sldIdLst>
        </p14:section>
        <p14:section name="R" id="{BDD41283-D09E-4E64-BF73-9410E2C0E6E7}">
          <p14:sldIdLst>
            <p14:sldId id="260"/>
            <p14:sldId id="261"/>
          </p14:sldIdLst>
        </p14:section>
        <p14:section name="Datos con perspectiva feminista" id="{CEE2A5F7-76AF-4DC8-9F34-BCA14701541E}">
          <p14:sldIdLst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E5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839D-E8A3-4FD2-952E-11DE3B1C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2131F-C095-4CA9-B46C-ED1D6EC3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DC7A6-6936-4E3A-B934-AFA3FB8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BF1B-9FDC-461F-89DE-B0269FF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0BBE-20B3-49EF-A603-C6DD527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0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3DA0-7D8A-4C42-A30B-4F2611E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D431-46D0-45AF-A166-5FB331E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771D8-E522-4F96-9C79-E113313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C62BC-9FF6-408D-A5DF-F992E55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01BB-6AAC-4C04-BAE0-D5DF99B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2614B-5F8E-4F8C-97BF-EBD00CF5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7BEDD-CD3D-4AEC-BF0F-E43CC3AB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034D-5665-403F-9144-403E00F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E28CE-7BC1-4C75-B031-8E2C05E2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C1797-3D07-40BC-A6C6-450A713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A3C0-FD59-4EB5-9819-3CF1D0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E7775-B46B-448E-9172-C575EAA1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3618-7F86-46DA-875D-697FAAA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3DD13-8ADF-4048-8F97-4384796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ABDE4-FF12-47D5-833D-C9418B6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D2BB-4B77-4F86-A741-194AA5C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5995-6016-4A60-A5E3-751A2AE7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1E58E-21B2-4064-8BBE-7D1CC54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6234A-3CCF-4217-8185-62BEEB7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B86D-90ED-439D-8E45-CC1147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1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40BC-5EEE-4F6B-978C-C45B973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CD07-991E-4947-B1CB-1B94BBB7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DAF79-F432-4428-8C68-FF3DD5B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5D57E-11E9-4A5A-AA79-1ABF083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F01C9-4538-4CF0-BE60-1F8263E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8957-D819-4630-870A-8C7A495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1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A5AF-5F9E-4C2A-AB41-995177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AEFA-871F-495E-AE1D-A327B9B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B48B-0797-48FE-8439-BCC382DC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2F753-B05A-4567-807B-B5CBF736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75018-CE1F-4D4B-AACB-A321BEA7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412741-F1F4-4709-88C1-1876A6B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93972-5953-40CE-B44D-776E4CB2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10209-46ED-44D7-8D07-D389B89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7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7EE-BCED-4389-AE93-905A287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6EB2D-FBF6-414C-8F9C-5D23329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4778-2DE2-4E40-BAC1-CCB341B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9820-E13C-43DC-881B-43C0D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2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90203-03DA-4BB1-B2C1-FA8A1A7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60FD22-67D3-41C7-B628-A9185DD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798CF-E3F8-4170-B091-3C50F0B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C901-E9F2-4148-8CC7-FDA5CF8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C2E5C-A6EE-4F19-8A9D-CFC89E67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1E9F-EDA4-449A-880B-117D4AB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ADE67-24F1-420A-9516-98F8BAD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363A6-6740-47BD-B2C8-D85EC89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3C83-D8E1-4B94-91BB-5E38425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3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68AC-D483-40B6-B497-ACA1BA8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9521B-D2FD-4EA1-AB69-12E64986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8C342-B178-4972-8591-9050E0FA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DE28-3870-4AFC-8902-DB5771A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E7BF-F534-48A9-87E1-2B320CB6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03ADD-3AD2-4B3A-8EA1-F8E1F15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75000" t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5ADFE-BCCF-4668-B91F-D09FE51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6ED25-30CA-40A4-8D81-2A3E4747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2E484-CAD4-435A-8479-09D743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415-A5AD-4CF5-95A4-78D7610C7A82}" type="datetimeFigureOut">
              <a:rPr lang="es-AR" smtClean="0"/>
              <a:t>22/3/2022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43941-59FE-4EA7-B94F-5C2C44A2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6967B-74F8-42F1-B457-A1781F7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onuoha.com/the-library-of-missing-datasets" TargetMode="External"/><Relationship Id="rId2" Type="http://schemas.openxmlformats.org/officeDocument/2006/relationships/hyperlink" Target="https://feminicidiosmx.crowdmap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l.org/about" TargetMode="External"/><Relationship Id="rId2" Type="http://schemas.openxmlformats.org/officeDocument/2006/relationships/hyperlink" Target="https://www.amazon.com/-/es/Caroline-Criado-Perez/dp/141972907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andbricks.github.io/ciencia_de_datos_gente_sociable/" TargetMode="External"/><Relationship Id="rId2" Type="http://schemas.openxmlformats.org/officeDocument/2006/relationships/hyperlink" Target="https://mitpress.mit.edu/books/data-feminis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an.r-project.org/doc/contrib/R-intro-1.1.0-espanol.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ofeminit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3B7A-3F5A-4670-B99D-1082F93353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" y="4019550"/>
            <a:ext cx="10641013" cy="774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sz="3100" dirty="0">
                <a:solidFill>
                  <a:srgbClr val="E5616E"/>
                </a:solidFill>
                <a:latin typeface="Montserrat SemiBold" panose="00000700000000000000" pitchFamily="2" charset="0"/>
              </a:rPr>
              <a:t>CURSO ONLINE</a:t>
            </a:r>
            <a:br>
              <a:rPr lang="es-AR" sz="4000" dirty="0">
                <a:solidFill>
                  <a:srgbClr val="E5616E"/>
                </a:solidFill>
                <a:latin typeface="Montserrat SemiBold" panose="00000700000000000000" pitchFamily="2" charset="0"/>
              </a:rPr>
            </a:br>
            <a:r>
              <a:rPr lang="es-AR" sz="4000" dirty="0" err="1">
                <a:solidFill>
                  <a:srgbClr val="E5616E"/>
                </a:solidFill>
                <a:latin typeface="Montserrat SemiBold" panose="00000700000000000000" pitchFamily="2" charset="0"/>
              </a:rPr>
              <a:t>Ecofemidata</a:t>
            </a:r>
            <a:endParaRPr lang="es-AR" sz="4000" dirty="0">
              <a:solidFill>
                <a:srgbClr val="E5616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7B4D-D12D-47F3-B31C-76754F2015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1" y="5038725"/>
            <a:ext cx="10172700" cy="1323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CLASE 1: Introducción a los datos con perspectiva feminista</a:t>
            </a:r>
          </a:p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DOCENTES: Laia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Domenech</a:t>
            </a: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 y Carolina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Pradier</a:t>
            </a:r>
            <a:endParaRPr lang="es-AR" sz="24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00606D7-BE99-4C22-956D-ED8492A0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89" y="320230"/>
            <a:ext cx="3556800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7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28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casos: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Las encuestas de uso del tiempo que permitieron cuantificar la desigual distribución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no 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al interior de los hogares empezaron a relevarse mucho después que las que miden las horas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2"/>
              </a:rPr>
              <a:t>Feminicidios en México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: mujeres toman la tarea que el Estado no lleva a cabo.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Una iniciativa para darle visibilidad a estos problemas: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The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Library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of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Missing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Datasets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70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determina que algunos datos se recolecten y otros no?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Recolectar y almacenar datos es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costoso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(energía!).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Hay información difícil -no imposible!- de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cuantificar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(especialmente en torno a lo que sucede en la esfera privada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¿cuántas mujeres sufren violencia psicológica?-, y hay información que no se considera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importante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raza en los estudios de mercado de trabajo en Argentina-.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diseña los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cuestionarios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que determinan los datos de las encuestas y censos? 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elige las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 de interés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acerca de patrones de consumo/movilidad/etc. que se guardan y analizan?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52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La paradoja de la </a:t>
            </a:r>
            <a:r>
              <a:rPr lang="es-AR" sz="2000" b="1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exposición</a:t>
            </a: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A veces, hacer visibles para el sistema a algunos colectivos de personas -lo cual es necesario para obtener recursos para mejorar su calidad de vida- puede resultar en situaciones de violencia/discriminación. 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Si el colectivo de personas no es grande, ¿los datos son 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desanonimizables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El caso de los inmigrantes sin papeles: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solidFill>
                  <a:srgbClr val="494949"/>
                </a:solidFill>
                <a:latin typeface="Montserrat Light" panose="00000400000000000000" pitchFamily="2" charset="0"/>
              </a:rPr>
              <a:t>Si un censo se identifica una zona con una población muy grande de este tipo, ¿van a llegar más trabajadores y trabajadoras sociales para ayudarles a integrarse? ¿o se van a redoblar los esfuerzos por encontrarlos, detenerlos y deportarlos?</a:t>
            </a:r>
          </a:p>
        </p:txBody>
      </p:sp>
    </p:spTree>
    <p:extLst>
      <p:ext uri="{BB962C8B-B14F-4D97-AF65-F5344CB8AC3E}">
        <p14:creationId xmlns:p14="http://schemas.microsoft.com/office/powerpoint/2010/main" val="15127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E5616E"/>
                </a:solidFill>
                <a:latin typeface="Montserrat Medium" panose="00000600000000000000" pitchFamily="2" charset="0"/>
              </a:rPr>
              <a:t>La ciencia no es neutral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trae los prejuicios de sus científicos. 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formas de trabajo y comunicación que pretenden asegurar objetividad usualmente presentan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punto de vista hegemónico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preferible explicitar los contextos en los que se desarrolla una investigación, y las posibles fuentes de sesgo.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2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2" y="2257424"/>
            <a:ext cx="87098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ejemplos:</a:t>
            </a:r>
          </a:p>
          <a:p>
            <a:pPr algn="just"/>
            <a:r>
              <a:rPr lang="es-AR" b="1" dirty="0">
                <a:solidFill>
                  <a:srgbClr val="494949"/>
                </a:solidFill>
                <a:latin typeface="Montserrat Light" panose="00000400000000000000" pitchFamily="2" charset="0"/>
              </a:rPr>
              <a:t>No es neutral que mucha de la investigación en salud y seguridad tome como modelo el cuerpo de un hombre blanco.</a:t>
            </a:r>
          </a:p>
          <a:p>
            <a:pPr algn="just"/>
            <a:endParaRPr lang="es-AR" b="1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Estadísticamente es más probable que un hombre esté involucrado en un accidente de tránsito. Pero si una mujer tiene un accidente, tiene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47%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ser herida de gravedad y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17%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morir que el hombre. ¿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 qué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? Los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crash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test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dummies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fueron diseñados con la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forma, tamaño y musculatura de un varón promedio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b="0" dirty="0">
              <a:solidFill>
                <a:srgbClr val="494949"/>
              </a:solidFill>
              <a:effectLst/>
              <a:latin typeface="Montserrat Light" panose="000004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El caso de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Joy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Buolamwini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, científica afroamericana del MIT, que descubrió que el software de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reconocimiento facial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un proyecto de investigación no reconocía su cara: había sido entrenado con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78%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caras pertenecientes a varones y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84%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a personas blancas.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Para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construir una base de datos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es necesario establecer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(y sus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categorías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 para clasificar las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observaciones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(personas, hogares,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empresas,etc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.).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hacerlo, estamos construyendo una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versión simplificada de la realidad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donde vamos a representar al objeto de estudio de acuerdo con </a:t>
            </a:r>
            <a:r>
              <a:rPr lang="es-AR" sz="2000" i="1" dirty="0">
                <a:solidFill>
                  <a:srgbClr val="494949"/>
                </a:solidFill>
                <a:latin typeface="Montserrat Light" panose="00000400000000000000" pitchFamily="2" charset="0"/>
              </a:rPr>
              <a:t>algunas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de sus características.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72698"/>
            <a:ext cx="10510982" cy="470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¿Cuáles son las variables relevantes?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-¿Horas diarias de trabajo no remunerado?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-¿Exigencia de horas extra?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-¿Jornada laboral compatible con horarios escolares?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episodios de violencia en la empresa en el último año?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trabajadoras con cuerpos no hegemónicos en la empresa?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¿Y las categorías relevantes?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-¿Mujer/Varón?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-Pregunta PP02E de la EPH: Durante esos 30 días, no buscó trabajo porque... 1= está suspendido 2= ya tiene trabajo asegurado 3= se cansó de buscar trabajo 4= hay poco trabajo en esta época del año 5= por otras razones.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3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Definir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preguntas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dialogar con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otras perspectivas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-¿a quién queremos ayudar? ¿podemos establecer un diálogo con ese colectivo?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queremos preguntarle a los datos? ¿por qué las mujeres no estudian ingeniería o a qué situaciones de violencia de género se enfrenta una ingeniera o estudiante de ingeniería en su día a día?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tipo de personas están interviniendo en la toma de decisiones? ¿son todas blancas y de clase alta?</a:t>
            </a:r>
          </a:p>
          <a:p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Discutir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convenciones y estereotipos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	¿rosa y azul?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Resaltar los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espacios en blanco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emociones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van en contra de la objetividad?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6365C8E-FF86-42EF-8FA0-397B446F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0" y="1982269"/>
            <a:ext cx="4147129" cy="4341938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CDBB88B-4B65-4BFF-9354-C84D12B1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3" y="2071789"/>
            <a:ext cx="4147129" cy="43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Organización del curso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342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clases se llevarán a cabo de manera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semana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Constarán de una parte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teórica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guiada por un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video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 </a:t>
            </a:r>
            <a:r>
              <a:rPr lang="es-AR" sz="2000" b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pdf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una parte donde pondrán en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práctica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los conocimientos aprendidos.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tendrán la oportunidad de presentar dudas en el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foro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del campus y en una clase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dos semanas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Notas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El término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minoría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no se utiliza para referir a segmentos de la sociedad con una cantidad reducida de miembros, sino a aquellos que son dominados y oprimidos por algún grupo que se encuentra en una situación dominante.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(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: varones vs. todas las demás identidades de género).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1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Referencias bibliográficas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D'ignazio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, C., &amp; Klein, L. F. (2020). </a:t>
            </a:r>
            <a:r>
              <a:rPr lang="es-AR" sz="2000" b="0" i="1" u="sng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AR" sz="2000" b="0" i="1" u="sng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feminism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 MIT </a:t>
            </a: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press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Vazquez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Brust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Antonio (2021), </a:t>
            </a:r>
            <a:r>
              <a:rPr lang="es-AR" sz="2000" b="0" i="0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Ciencia de Datos para Gente Sociable</a:t>
            </a:r>
            <a:endParaRPr lang="es-AR" sz="2000" b="0" i="0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(2000), </a:t>
            </a:r>
            <a:r>
              <a:rPr lang="es-AR" sz="2000" b="0" i="0" u="sng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 a R. Notas sobre R: Un entorno de programación para Análisis de Datos y Gráficos.</a:t>
            </a:r>
            <a:endParaRPr lang="es-AR" sz="2000" b="0" i="0" u="none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A06D94-CE57-472A-B22E-782DE1A676E7}"/>
              </a:ext>
            </a:extLst>
          </p:cNvPr>
          <p:cNvSpPr txBox="1"/>
          <p:nvPr/>
        </p:nvSpPr>
        <p:spPr>
          <a:xfrm>
            <a:off x="1145309" y="803564"/>
            <a:ext cx="9578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Montserrat Medium" panose="00000600000000000000" pitchFamily="2" charset="0"/>
              </a:rPr>
              <a:t>Los contenidos han sido elaborados y revisados por el equipo de </a:t>
            </a:r>
            <a:r>
              <a:rPr lang="es-AR" dirty="0" err="1">
                <a:latin typeface="Montserrat Medium" panose="00000600000000000000" pitchFamily="2" charset="0"/>
              </a:rPr>
              <a:t>Ecofeminita</a:t>
            </a:r>
            <a:r>
              <a:rPr lang="es-AR" dirty="0">
                <a:latin typeface="Montserrat Medium" panose="00000600000000000000" pitchFamily="2" charset="0"/>
              </a:rPr>
              <a:t> y docentes del curso.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b="1" dirty="0">
                <a:latin typeface="Montserrat Medium" panose="00000600000000000000" pitchFamily="2" charset="0"/>
              </a:rPr>
              <a:t>Coordinación: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Docentes: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Colaboración en desarrollo de contenidos: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dirty="0">
                <a:latin typeface="Montserrat Medium" panose="00000600000000000000" pitchFamily="2" charset="0"/>
                <a:hlinkClick r:id="rId2"/>
              </a:rPr>
              <a:t>www.ecofeminita.com</a:t>
            </a:r>
            <a:endParaRPr lang="es-AR" dirty="0">
              <a:latin typeface="Montserrat Medium" panose="00000600000000000000" pitchFamily="2" charset="0"/>
            </a:endParaRPr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1AF421-48B8-4890-A741-16BB6633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3200320"/>
            <a:ext cx="9707330" cy="1066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A2B324-3579-4DA7-B826-C8D7D63D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585" y="4681473"/>
            <a:ext cx="2362530" cy="924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42758E-6F73-4EBA-92CE-AA5023852AC3}"/>
              </a:ext>
            </a:extLst>
          </p:cNvPr>
          <p:cNvSpPr txBox="1"/>
          <p:nvPr/>
        </p:nvSpPr>
        <p:spPr>
          <a:xfrm>
            <a:off x="3911022" y="4728001"/>
            <a:ext cx="721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Montserrat Light" panose="00000400000000000000" pitchFamily="2" charset="0"/>
              </a:rPr>
              <a:t>Esta obra está bajo una Licencia Creative </a:t>
            </a:r>
            <a:r>
              <a:rPr lang="es-AR" sz="1600" dirty="0" err="1">
                <a:latin typeface="Montserrat Light" panose="00000400000000000000" pitchFamily="2" charset="0"/>
              </a:rPr>
              <a:t>Commons</a:t>
            </a:r>
            <a:r>
              <a:rPr lang="es-AR" sz="1600" dirty="0">
                <a:latin typeface="Montserrat Light" panose="00000400000000000000" pitchFamily="2" charset="0"/>
              </a:rPr>
              <a:t> Atribución – No Comercial – Sin Obra Derivada 4.0 Internacional. No se permite un uso comercial de la obra original ni la generación de obras derivadas.</a:t>
            </a:r>
          </a:p>
        </p:txBody>
      </p:sp>
    </p:spTree>
    <p:extLst>
      <p:ext uri="{BB962C8B-B14F-4D97-AF65-F5344CB8AC3E}">
        <p14:creationId xmlns:p14="http://schemas.microsoft.com/office/powerpoint/2010/main" val="3255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66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El curso propone que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puedan: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Introducir y desarrollar los fundamentos conceptuales, teóricos, procedimentales, metodológicos y prácticos para el manejo del programa </a:t>
            </a:r>
            <a:r>
              <a:rPr lang="es-AR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Rstudio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Indagar en las funciones de los paquetes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tidyverse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ggplot</a:t>
            </a:r>
            <a:r>
              <a:rPr lang="es-AR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para lograr una práctica en el manejo de los datos e información estadística.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Desarrollar capacidades para importar, ordenar, transformar, visualizar, y comunicar datos.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Diseñar e implementar un informe que articule los conocimientos adquiridos dentro del espacio.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¿Qué 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 es un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lenguaje de programación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especializado en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visualización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 datos.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un producto de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código abierto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! Cualquier persona puede usarlo y modificarlo sin pagar licencias ni costos de adquisición.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Además del lenguaje en sí (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R base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- sintaxis básica), se pueden incorporar cientos de librerías (o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paquetes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) con distintas funciones desarrolladas por les usuaries.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Existe una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comunidad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muy grande para realizar preguntas y despejar dudas (aprender cómo googlear!).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08001"/>
            <a:ext cx="9171710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Crecimiento de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cantidad de datos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y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capacidad para procesarlos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869497"/>
            <a:ext cx="8709892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Crecimiento exponencial de la cantidad de datos que se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recolectan y almacenan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así como también de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capacidades para procesarlos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Distinguir los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datos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(información de que algo sucedió) de los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conocimiento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(información acerca de por qué algo sucedió).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Nosotras vamos a usar R para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explotar datos y extraer conocimientos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81725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286232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rgbClr val="494949"/>
                </a:solidFill>
                <a:latin typeface="Montserrat ExtraBold" panose="00000900000000000000" pitchFamily="2" charset="0"/>
              </a:rPr>
              <a:t>Datos</a:t>
            </a:r>
            <a:r>
              <a:rPr lang="es-AR" sz="6000" dirty="0">
                <a:solidFill>
                  <a:srgbClr val="E5616E"/>
                </a:solidFill>
                <a:latin typeface="Montserrat ExtraBold" panose="00000900000000000000" pitchFamily="2" charset="0"/>
              </a:rPr>
              <a:t> con perspectiva feminista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3650679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¿Por qué nos interesa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 cuantitativo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?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traducir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experiencias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similares experimentadas por grandes grupos de personas a datos, podemos encontrar patrones, demostrar que los problemas son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sistémicos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podemos proponer mejores soluciones.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 siempre es suficiente con datos!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Se ha estudiado que aquellas personas en una situación privilegiada creen sin cuestionar evidencia anecdótica de sus pares, pero ante las personas pertenecientes a minorías, exigen evidencia exhaustiva -y cuestionan su validez- (para profundizar, ver el trabajo de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Candice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Lanius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falta?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datos no se miden?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se puede lograr con los datos que sí tenemos?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71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1586</Words>
  <Application>Microsoft Office PowerPoint</Application>
  <PresentationFormat>Panorámica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Montserrat ExtraBold</vt:lpstr>
      <vt:lpstr>Montserrat Light</vt:lpstr>
      <vt:lpstr>Montserrat Medium</vt:lpstr>
      <vt:lpstr>Montserrat SemiBold</vt:lpstr>
      <vt:lpstr>Tema de Office</vt:lpstr>
      <vt:lpstr>CURSO ONLINE Ecofemidata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ONLINE Ecofemidata</dc:title>
  <dc:creator>Carolina Pradier</dc:creator>
  <cp:lastModifiedBy> </cp:lastModifiedBy>
  <cp:revision>17</cp:revision>
  <dcterms:created xsi:type="dcterms:W3CDTF">2022-03-18T15:51:43Z</dcterms:created>
  <dcterms:modified xsi:type="dcterms:W3CDTF">2022-03-22T22:56:23Z</dcterms:modified>
</cp:coreProperties>
</file>