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71" r:id="rId4"/>
    <p:sldId id="265" r:id="rId5"/>
    <p:sldId id="273" r:id="rId6"/>
    <p:sldId id="266" r:id="rId7"/>
    <p:sldId id="272" r:id="rId8"/>
    <p:sldId id="274" r:id="rId9"/>
    <p:sldId id="267" r:id="rId10"/>
    <p:sldId id="275" r:id="rId11"/>
    <p:sldId id="268" r:id="rId12"/>
    <p:sldId id="269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D"/>
    <a:srgbClr val="777777"/>
    <a:srgbClr val="00CC66"/>
    <a:srgbClr val="3399FF"/>
    <a:srgbClr val="6666FF"/>
    <a:srgbClr val="3366FF"/>
    <a:srgbClr val="3333FF"/>
    <a:srgbClr val="150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4" autoAdjust="0"/>
    <p:restoredTop sz="94255" autoAdjust="0"/>
  </p:normalViewPr>
  <p:slideViewPr>
    <p:cSldViewPr snapToGrid="0">
      <p:cViewPr varScale="1">
        <p:scale>
          <a:sx n="105" d="100"/>
          <a:sy n="105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E56A7-0A01-44F2-86E6-E8ECE419E28C}" type="datetimeFigureOut">
              <a:rPr lang="hu-HU" smtClean="0"/>
              <a:t>2022. 12. 13.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C55FA-378E-401F-A827-0317F10283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176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CE47C-6804-445B-A5D2-FDAA84DC08D1}" type="datetimeFigureOut">
              <a:rPr lang="hu-HU" smtClean="0"/>
              <a:t>2022. 12. 13.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DE1EE-13E1-4098-A3ED-7B2B81B507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75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47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92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9524"/>
            <a:ext cx="7772400" cy="11239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150"/>
            <a:ext cx="6400800" cy="158857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6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4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39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916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4261" y="6501248"/>
            <a:ext cx="4186954" cy="293117"/>
          </a:xfrm>
        </p:spPr>
        <p:txBody>
          <a:bodyPr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hu-HU"/>
              <a:t>Title of the presentation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349" y="6501248"/>
            <a:ext cx="428652" cy="293117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4F532308-F742-4E8E-A0E9-3E442CCFFF5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544247" y="650546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/>
                </a:solidFill>
              </a:rPr>
              <a:t>|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94885"/>
            <a:ext cx="752432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211960" y="6453369"/>
            <a:ext cx="493204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8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323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03800"/>
            <a:ext cx="7772400" cy="7651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4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9500"/>
            <a:ext cx="4038600" cy="52197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038600" cy="52197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1954" y="6498648"/>
            <a:ext cx="4212712" cy="281218"/>
          </a:xfrm>
        </p:spPr>
        <p:txBody>
          <a:bodyPr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hu-HU"/>
              <a:t>Title of the presentation</a:t>
            </a:r>
            <a:endParaRPr lang="hu-H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0162" y="6498648"/>
            <a:ext cx="375601" cy="281218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4F532308-F742-4E8E-A0E9-3E442CCFFF5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59358" y="650780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/>
                </a:solidFill>
              </a:rPr>
              <a:t>|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4885"/>
            <a:ext cx="752432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211960" y="6453369"/>
            <a:ext cx="493204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3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4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46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84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5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60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19580"/>
            <a:ext cx="9144001" cy="112395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6586"/>
            <a:ext cx="6400800" cy="1588573"/>
          </a:xfrm>
        </p:spPr>
        <p:txBody>
          <a:bodyPr>
            <a:normAutofit/>
          </a:bodyPr>
          <a:lstStyle/>
          <a:p>
            <a:r>
              <a:rPr lang="hu-HU" dirty="0" err="1"/>
              <a:t>Arora</a:t>
            </a:r>
            <a:r>
              <a:rPr lang="hu-HU" dirty="0"/>
              <a:t> </a:t>
            </a:r>
            <a:r>
              <a:rPr lang="hu-HU" dirty="0" err="1"/>
              <a:t>Chaitanya</a:t>
            </a:r>
            <a:r>
              <a:rPr lang="hu-HU" dirty="0"/>
              <a:t> </a:t>
            </a:r>
          </a:p>
          <a:p>
            <a:r>
              <a:rPr lang="hu-HU" sz="1800" dirty="0" err="1"/>
              <a:t>BSc</a:t>
            </a:r>
            <a:r>
              <a:rPr lang="hu-HU" sz="1800" dirty="0"/>
              <a:t>. </a:t>
            </a:r>
            <a:r>
              <a:rPr lang="hu-HU" sz="1800" dirty="0" err="1"/>
              <a:t>Training</a:t>
            </a:r>
            <a:r>
              <a:rPr lang="hu-HU" sz="1800" dirty="0"/>
              <a:t> Project </a:t>
            </a:r>
            <a:r>
              <a:rPr lang="hu-HU" sz="1800" dirty="0" err="1"/>
              <a:t>Laboratory</a:t>
            </a:r>
            <a:endParaRPr lang="hu-HU" sz="1800" dirty="0"/>
          </a:p>
          <a:p>
            <a:r>
              <a:rPr lang="hu-HU" sz="1800" dirty="0" err="1"/>
              <a:t>Supervisor</a:t>
            </a:r>
            <a:r>
              <a:rPr lang="hu-HU" sz="1800" dirty="0"/>
              <a:t>: Levente </a:t>
            </a:r>
            <a:r>
              <a:rPr lang="hu-HU" sz="1800" dirty="0" err="1"/>
              <a:t>Buttyán</a:t>
            </a:r>
            <a:endParaRPr lang="hu-HU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82875" y="1469531"/>
            <a:ext cx="2778243" cy="1066993"/>
            <a:chOff x="3182875" y="1574039"/>
            <a:chExt cx="2778243" cy="10669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875" y="1574039"/>
              <a:ext cx="2778243" cy="80230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3224440" y="2314296"/>
              <a:ext cx="2695117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37336" y="2333255"/>
              <a:ext cx="2669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b="1" dirty="0">
                  <a:latin typeface="Consolas" panose="020B0609020204030204" pitchFamily="49" charset="0"/>
                </a:rPr>
                <a:t>w w w . c r y s y s . h 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9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10</a:t>
            </a:fld>
            <a:endParaRPr lang="hu-H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30B81F-830F-F894-80D7-833414372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49549"/>
              </p:ext>
            </p:extLst>
          </p:nvPr>
        </p:nvGraphicFramePr>
        <p:xfrm>
          <a:off x="73247" y="1323748"/>
          <a:ext cx="4370314" cy="1799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971">
                  <a:extLst>
                    <a:ext uri="{9D8B030D-6E8A-4147-A177-3AD203B41FA5}">
                      <a16:colId xmlns:a16="http://schemas.microsoft.com/office/drawing/2014/main" val="2347125515"/>
                    </a:ext>
                  </a:extLst>
                </a:gridCol>
                <a:gridCol w="1518971">
                  <a:extLst>
                    <a:ext uri="{9D8B030D-6E8A-4147-A177-3AD203B41FA5}">
                      <a16:colId xmlns:a16="http://schemas.microsoft.com/office/drawing/2014/main" val="4188491524"/>
                    </a:ext>
                  </a:extLst>
                </a:gridCol>
                <a:gridCol w="1332372">
                  <a:extLst>
                    <a:ext uri="{9D8B030D-6E8A-4147-A177-3AD203B41FA5}">
                      <a16:colId xmlns:a16="http://schemas.microsoft.com/office/drawing/2014/main" val="3131110781"/>
                    </a:ext>
                  </a:extLst>
                </a:gridCol>
              </a:tblGrid>
              <a:tr h="9327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Malware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(400)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True Positive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(174)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False Positive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(226)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022249"/>
                  </a:ext>
                </a:extLst>
              </a:tr>
              <a:tr h="86656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Benign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(400)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False Negative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(153)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True Negative</a:t>
                      </a:r>
                      <a:endParaRPr lang="en-IN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(247)</a:t>
                      </a:r>
                      <a:endParaRPr lang="en-IN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2475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D0CB12-733B-FBEF-9DE9-424CB8C8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63107"/>
              </p:ext>
            </p:extLst>
          </p:nvPr>
        </p:nvGraphicFramePr>
        <p:xfrm>
          <a:off x="4771254" y="4389088"/>
          <a:ext cx="4261087" cy="189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041">
                  <a:extLst>
                    <a:ext uri="{9D8B030D-6E8A-4147-A177-3AD203B41FA5}">
                      <a16:colId xmlns:a16="http://schemas.microsoft.com/office/drawing/2014/main" val="3131124832"/>
                    </a:ext>
                  </a:extLst>
                </a:gridCol>
                <a:gridCol w="1385041">
                  <a:extLst>
                    <a:ext uri="{9D8B030D-6E8A-4147-A177-3AD203B41FA5}">
                      <a16:colId xmlns:a16="http://schemas.microsoft.com/office/drawing/2014/main" val="2038734782"/>
                    </a:ext>
                  </a:extLst>
                </a:gridCol>
                <a:gridCol w="1491005">
                  <a:extLst>
                    <a:ext uri="{9D8B030D-6E8A-4147-A177-3AD203B41FA5}">
                      <a16:colId xmlns:a16="http://schemas.microsoft.com/office/drawing/2014/main" val="675149948"/>
                    </a:ext>
                  </a:extLst>
                </a:gridCol>
              </a:tblGrid>
              <a:tr h="94701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Malware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(400)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True Positive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(163)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False Positive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(237)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144288"/>
                  </a:ext>
                </a:extLst>
              </a:tr>
              <a:tr h="94701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Benign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(400)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False Negative</a:t>
                      </a:r>
                      <a:endParaRPr lang="en-IN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(166)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True Negative</a:t>
                      </a:r>
                      <a:endParaRPr lang="en-IN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(234)</a:t>
                      </a:r>
                      <a:endParaRPr lang="en-IN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900969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062ED3C4-ED7B-573F-9254-C35B968F8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072" y="4389088"/>
            <a:ext cx="10821813" cy="59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5BFB174-A0E8-FE8C-AA26-4A6DC926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7" y="913774"/>
            <a:ext cx="4287838" cy="30881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67D69F-FFC3-ED3D-6E9B-B81F05C228AF}"/>
              </a:ext>
            </a:extLst>
          </p:cNvPr>
          <p:cNvSpPr txBox="1"/>
          <p:nvPr/>
        </p:nvSpPr>
        <p:spPr>
          <a:xfrm>
            <a:off x="4742128" y="3989207"/>
            <a:ext cx="19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MIPS</a:t>
            </a:r>
            <a:endParaRPr lang="en-US" b="1" dirty="0"/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95C16C04-AAA9-1502-AFAF-24F503951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8158"/>
            <a:ext cx="4350385" cy="3133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EC7907-F18D-E072-73DA-D6B14921AE7A}"/>
              </a:ext>
            </a:extLst>
          </p:cNvPr>
          <p:cNvSpPr txBox="1"/>
          <p:nvPr/>
        </p:nvSpPr>
        <p:spPr>
          <a:xfrm>
            <a:off x="73247" y="881111"/>
            <a:ext cx="19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473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87875-2E17-2819-BCBB-E15642E68871}"/>
              </a:ext>
            </a:extLst>
          </p:cNvPr>
          <p:cNvSpPr txBox="1"/>
          <p:nvPr/>
        </p:nvSpPr>
        <p:spPr>
          <a:xfrm>
            <a:off x="-81439" y="977204"/>
            <a:ext cx="901111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/>
              <a:t>N</a:t>
            </a:r>
            <a:r>
              <a:rPr lang="en-IN" sz="2000" dirty="0">
                <a:effectLst/>
              </a:rPr>
              <a:t>ovel way of performing malware classification is to analyse their converted binary images </a:t>
            </a:r>
            <a:r>
              <a:rPr lang="en-US" sz="2000" dirty="0"/>
              <a:t>[</a:t>
            </a:r>
            <a:r>
              <a:rPr lang="en-IN" sz="2000" dirty="0" err="1">
                <a:effectLst/>
              </a:rPr>
              <a:t>Nataraj</a:t>
            </a:r>
            <a:r>
              <a:rPr lang="en-IN" sz="2000" dirty="0">
                <a:effectLst/>
              </a:rPr>
              <a:t>, L., Karthikeyan, S., Jacob, G. and Manjunath, B.S., 2011, July. Malware images: visualization and automatic classification. In Proceedings of the 8th interna- </a:t>
            </a:r>
            <a:r>
              <a:rPr lang="en-IN" sz="2000" dirty="0" err="1">
                <a:effectLst/>
              </a:rPr>
              <a:t>tional</a:t>
            </a:r>
            <a:r>
              <a:rPr lang="en-IN" sz="2000" dirty="0">
                <a:effectLst/>
              </a:rPr>
              <a:t> symposium on visualization for cyber security (p. 4). ACM.] 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IN" sz="2000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>
                <a:effectLst/>
                <a:latin typeface="LinLibertineT"/>
              </a:rPr>
              <a:t>Dahl, G.E., Stokes, J.W., Deng, L. and Yu, D., 2013, May. Large-scale malware classification using random projections and neural networks. In Acoustics, Speech and Signal Processing (ICASSP), 2013 IEEE International Conference on (pp. 3422- 3426). IEEE. 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IN" sz="2000" dirty="0">
              <a:latin typeface="LinLibertine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 err="1">
                <a:effectLst/>
                <a:latin typeface="LinLibertineT"/>
              </a:rPr>
              <a:t>Simonyan</a:t>
            </a:r>
            <a:r>
              <a:rPr lang="en-IN" sz="2000" dirty="0">
                <a:effectLst/>
                <a:latin typeface="LinLibertineT"/>
              </a:rPr>
              <a:t>, K. and Zisserman, A., 2014. Very deep convolutional networks for large-scale image recognition. </a:t>
            </a:r>
            <a:r>
              <a:rPr lang="en-IN" sz="2000" dirty="0" err="1">
                <a:effectLst/>
                <a:latin typeface="LinLibertineT"/>
              </a:rPr>
              <a:t>arXiv</a:t>
            </a:r>
            <a:r>
              <a:rPr lang="en-IN" sz="2000" dirty="0">
                <a:effectLst/>
                <a:latin typeface="LinLibertineT"/>
              </a:rPr>
              <a:t> preprint arXiv:1409.1556. </a:t>
            </a:r>
            <a:endParaRPr lang="en-IN" sz="2000" dirty="0"/>
          </a:p>
          <a:p>
            <a:pPr marL="800100" lvl="1" indent="-342900">
              <a:buFont typeface="Wingdings" pitchFamily="2" charset="2"/>
              <a:buChar char="§"/>
            </a:pPr>
            <a:endParaRPr lang="en-IN" sz="2000" dirty="0">
              <a:effectLst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2000" dirty="0">
                <a:effectLst/>
                <a:latin typeface="LinLibertineT"/>
              </a:rPr>
              <a:t>Yue, S., 2017. Imbalanced Malware Images Classification: a CNN based Approach. </a:t>
            </a:r>
            <a:r>
              <a:rPr lang="en-IN" sz="2000" dirty="0" err="1">
                <a:effectLst/>
                <a:latin typeface="LinLibertineT"/>
              </a:rPr>
              <a:t>arXiv</a:t>
            </a:r>
            <a:r>
              <a:rPr lang="en-IN" sz="2000" dirty="0">
                <a:effectLst/>
                <a:latin typeface="LinLibertineT"/>
              </a:rPr>
              <a:t> preprint arXiv:1708.08042 </a:t>
            </a:r>
            <a:endParaRPr lang="en-IN" sz="2000" dirty="0"/>
          </a:p>
          <a:p>
            <a:pPr marL="800100" lvl="1" indent="-342900">
              <a:buFont typeface="Wingdings" pitchFamily="2" charset="2"/>
              <a:buChar char="§"/>
            </a:pPr>
            <a:endParaRPr lang="en-IN" sz="2000" dirty="0">
              <a:effectLst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IN" sz="2000" dirty="0"/>
          </a:p>
          <a:p>
            <a:pPr marL="800100" lvl="1" indent="-342900">
              <a:buFont typeface="Wingdings" pitchFamily="2" charset="2"/>
              <a:buChar char="§"/>
            </a:pPr>
            <a:endParaRPr lang="en-IN" sz="2000" dirty="0">
              <a:effectLst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IN" sz="2000" dirty="0"/>
          </a:p>
          <a:p>
            <a:pPr marL="800100" lvl="1" indent="-342900">
              <a:buFont typeface="Wingdings" pitchFamily="2" charset="2"/>
              <a:buChar char="§"/>
            </a:pP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960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462" y="1128039"/>
            <a:ext cx="8720658" cy="5259164"/>
          </a:xfrm>
        </p:spPr>
        <p:txBody>
          <a:bodyPr>
            <a:normAutofit/>
          </a:bodyPr>
          <a:lstStyle/>
          <a:p>
            <a:r>
              <a:rPr lang="en-IN" sz="2000" dirty="0">
                <a:effectLst/>
              </a:rPr>
              <a:t>Laid ground for the lightweight approach which can be implemented as a preliminary classifier for the malware files.</a:t>
            </a:r>
            <a:br>
              <a:rPr lang="en-IN" sz="2000" dirty="0">
                <a:effectLst/>
              </a:rPr>
            </a:br>
            <a:endParaRPr lang="en-IN" sz="2000" dirty="0">
              <a:effectLst/>
            </a:endParaRPr>
          </a:p>
          <a:p>
            <a:r>
              <a:rPr lang="en-IN" sz="2000" dirty="0">
                <a:effectLst/>
              </a:rPr>
              <a:t>Evaluation parameters like is confusion matrix, time focus on the viability of the solution in real world.</a:t>
            </a:r>
            <a:br>
              <a:rPr lang="en-IN" sz="2000" dirty="0">
                <a:effectLst/>
              </a:rPr>
            </a:br>
            <a:endParaRPr lang="en-IN" sz="2000" dirty="0">
              <a:effectLst/>
            </a:endParaRPr>
          </a:p>
          <a:p>
            <a:r>
              <a:rPr lang="en-IN" sz="2000" dirty="0">
                <a:effectLst/>
              </a:rPr>
              <a:t>The future work in this sector can focus in increasing the accuracy this can be achieved by:</a:t>
            </a:r>
          </a:p>
          <a:p>
            <a:pPr lvl="1">
              <a:buFont typeface="+mj-lt"/>
              <a:buAutoNum type="arabicPeriod"/>
            </a:pPr>
            <a:r>
              <a:rPr lang="en-IN" sz="1600" dirty="0">
                <a:effectLst/>
              </a:rPr>
              <a:t>Creating distinctions in different malware families</a:t>
            </a:r>
          </a:p>
          <a:p>
            <a:pPr lvl="1">
              <a:buFont typeface="+mj-lt"/>
              <a:buAutoNum type="arabicPeriod"/>
            </a:pPr>
            <a:r>
              <a:rPr lang="en-IN" sz="1600" dirty="0">
                <a:effectLst/>
              </a:rPr>
              <a:t>Applying new approaches like feature extraction </a:t>
            </a:r>
          </a:p>
          <a:p>
            <a:pPr lvl="1">
              <a:buFont typeface="+mj-lt"/>
              <a:buAutoNum type="arabicPeriod"/>
            </a:pPr>
            <a:r>
              <a:rPr lang="en-IN" sz="1600" dirty="0">
                <a:effectLst/>
              </a:rPr>
              <a:t>Bringing in the use of parameters like the image texture as new features</a:t>
            </a:r>
            <a:r>
              <a:rPr lang="en-IN" sz="1600" dirty="0"/>
              <a:t>.</a:t>
            </a:r>
            <a:endParaRPr lang="en-US" sz="18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0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Background</a:t>
            </a:r>
            <a:r>
              <a:rPr lang="hu-HU" dirty="0"/>
              <a:t> and </a:t>
            </a:r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95" y="996399"/>
            <a:ext cx="8720358" cy="5259164"/>
          </a:xfrm>
        </p:spPr>
        <p:txBody>
          <a:bodyPr>
            <a:normAutofit/>
          </a:bodyPr>
          <a:lstStyle/>
          <a:p>
            <a:r>
              <a:rPr lang="en-IN" dirty="0">
                <a:latin typeface="Helvetica Neue" panose="02000503000000020004" pitchFamily="2" charset="0"/>
              </a:rPr>
              <a:t>R</a:t>
            </a:r>
            <a:r>
              <a:rPr lang="en-IN" dirty="0">
                <a:effectLst/>
                <a:latin typeface="Helvetica Neue" panose="02000503000000020004" pitchFamily="2" charset="0"/>
              </a:rPr>
              <a:t>e-iteration of an approach with the intersection of Cybersecurity and Artificial Intelligence.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dirty="0">
                <a:latin typeface="Helvetica Neue" panose="02000503000000020004" pitchFamily="2" charset="0"/>
              </a:rPr>
              <a:t>P</a:t>
            </a:r>
            <a:r>
              <a:rPr lang="en-IN" dirty="0">
                <a:effectLst/>
                <a:latin typeface="Helvetica Neue" panose="02000503000000020004" pitchFamily="2" charset="0"/>
              </a:rPr>
              <a:t>redicting of malware files with the help of Image processing through a convolutional neural network.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IOT devices being a prey to everyday hackers posses a great threat to the usage and acceptance of the IOT devices in the market. Lack of security of IOT devices posses a big gap which needs to be solved.</a:t>
            </a:r>
          </a:p>
          <a:p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61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5" y="148905"/>
            <a:ext cx="9140206" cy="634082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Background</a:t>
            </a:r>
            <a:r>
              <a:rPr lang="hu-HU" dirty="0"/>
              <a:t> and </a:t>
            </a:r>
            <a:r>
              <a:rPr lang="hu-HU" dirty="0" err="1"/>
              <a:t>motivation</a:t>
            </a:r>
            <a:r>
              <a:rPr lang="hu-HU" dirty="0"/>
              <a:t> - </a:t>
            </a:r>
            <a:r>
              <a:rPr lang="hu-HU" sz="3200" dirty="0" err="1"/>
              <a:t>walking</a:t>
            </a:r>
            <a:r>
              <a:rPr lang="hu-HU" sz="3200" dirty="0"/>
              <a:t> down </a:t>
            </a:r>
            <a:r>
              <a:rPr lang="hu-HU" sz="3200" dirty="0" err="1"/>
              <a:t>memory</a:t>
            </a:r>
            <a:r>
              <a:rPr lang="hu-HU" sz="3200" dirty="0"/>
              <a:t> </a:t>
            </a:r>
            <a:r>
              <a:rPr lang="hu-HU" sz="3200" dirty="0" err="1"/>
              <a:t>lane</a:t>
            </a:r>
            <a:r>
              <a:rPr lang="hu-HU" sz="3200" dirty="0"/>
              <a:t>: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In 2016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Distributed</a:t>
            </a:r>
            <a:r>
              <a:rPr lang="hu-HU" dirty="0"/>
              <a:t> </a:t>
            </a:r>
            <a:r>
              <a:rPr lang="hu-HU" dirty="0" err="1"/>
              <a:t>Denial</a:t>
            </a:r>
            <a:r>
              <a:rPr lang="hu-HU" dirty="0"/>
              <a:t> of Service </a:t>
            </a:r>
            <a:r>
              <a:rPr lang="hu-HU" dirty="0" err="1"/>
              <a:t>attacks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launched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DNS </a:t>
            </a:r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Dyn</a:t>
            </a:r>
            <a:r>
              <a:rPr lang="hu-HU" dirty="0"/>
              <a:t>.</a:t>
            </a:r>
          </a:p>
          <a:p>
            <a:r>
              <a:rPr lang="en-IN" b="0" i="0" u="none" strike="noStrike" dirty="0">
                <a:solidFill>
                  <a:srgbClr val="202122"/>
                </a:solidFill>
                <a:effectLst/>
              </a:rPr>
              <a:t>The activities are believed to have been executed through a botnet consisting of many Internet connected devices—such as printers, cameras, gateways and baby monitors that had been infected with the </a:t>
            </a:r>
            <a:r>
              <a:rPr lang="en-IN" b="0" i="0" u="none" strike="noStrike" dirty="0" err="1">
                <a:solidFill>
                  <a:srgbClr val="202122"/>
                </a:solidFill>
                <a:effectLst/>
              </a:rPr>
              <a:t>Mirai</a:t>
            </a:r>
            <a:r>
              <a:rPr lang="en-IN" b="0" i="0" u="none" strike="noStrike" dirty="0">
                <a:solidFill>
                  <a:srgbClr val="202122"/>
                </a:solidFill>
                <a:effectLst/>
              </a:rPr>
              <a:t> malware.</a:t>
            </a:r>
          </a:p>
          <a:p>
            <a:r>
              <a:rPr lang="en-IN" b="0" i="0" u="none" strike="noStrike" dirty="0">
                <a:solidFill>
                  <a:srgbClr val="202122"/>
                </a:solidFill>
                <a:effectLst/>
              </a:rPr>
              <a:t>Top vendors that contained the most infected devices were identified as Dahua, Huawei, ZTE, Cisco, </a:t>
            </a:r>
            <a:r>
              <a:rPr lang="en-IN" b="0" i="0" u="none" strike="noStrike" dirty="0" err="1">
                <a:solidFill>
                  <a:srgbClr val="202122"/>
                </a:solidFill>
                <a:effectLst/>
              </a:rPr>
              <a:t>ZyXEL</a:t>
            </a:r>
            <a:r>
              <a:rPr lang="en-IN" b="0" i="0" u="none" strike="noStrike" dirty="0">
                <a:solidFill>
                  <a:srgbClr val="202122"/>
                </a:solidFill>
                <a:effectLst/>
              </a:rPr>
              <a:t> and </a:t>
            </a:r>
            <a:r>
              <a:rPr lang="en-IN" b="0" i="0" u="none" strike="noStrike" dirty="0" err="1">
                <a:solidFill>
                  <a:srgbClr val="202122"/>
                </a:solidFill>
                <a:effectLst/>
              </a:rPr>
              <a:t>MikroTik</a:t>
            </a:r>
            <a:r>
              <a:rPr lang="en-IN" b="0" i="0" u="none" strike="noStrike" dirty="0">
                <a:solidFill>
                  <a:srgbClr val="202122"/>
                </a:solidFill>
                <a:effectLst/>
              </a:rPr>
              <a:t>. </a:t>
            </a:r>
            <a:endParaRPr lang="en-IN" dirty="0">
              <a:solidFill>
                <a:srgbClr val="202122"/>
              </a:solidFill>
            </a:endParaRPr>
          </a:p>
          <a:p>
            <a:endParaRPr lang="en-IN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202122"/>
              </a:solidFill>
            </a:endParaRPr>
          </a:p>
          <a:p>
            <a:r>
              <a:rPr lang="en-IN" dirty="0">
                <a:solidFill>
                  <a:srgbClr val="202122"/>
                </a:solidFill>
              </a:rPr>
              <a:t>Instances like this shows that there is imperative need to focus on the security of IOT devices from malware.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336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35" y="996399"/>
            <a:ext cx="8435280" cy="5259164"/>
          </a:xfrm>
        </p:spPr>
        <p:txBody>
          <a:bodyPr/>
          <a:lstStyle/>
          <a:p>
            <a:r>
              <a:rPr lang="en-IN" dirty="0">
                <a:effectLst/>
                <a:latin typeface="Helvetica Neue" panose="02000503000000020004" pitchFamily="2" charset="0"/>
              </a:rPr>
              <a:t>The classification of IOT malware using Image processing with the usage of CNN model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The objective of the project is to come up with a model which can guarantee a high accuracy model in segregating malware with benign files. 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Application as a light weight classification inside in the IOT devices for a preliminary testing of files. </a:t>
            </a:r>
          </a:p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dirty="0">
                <a:latin typeface="Helvetica Neue" panose="02000503000000020004" pitchFamily="2" charset="0"/>
              </a:rPr>
              <a:t>C</a:t>
            </a:r>
            <a:r>
              <a:rPr lang="en-IN" dirty="0">
                <a:effectLst/>
                <a:latin typeface="Helvetica Neue" panose="02000503000000020004" pitchFamily="2" charset="0"/>
              </a:rPr>
              <a:t>an be used in the algorithms used by Antivirus to identify if a file is harmful and quarantine them.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25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509956-708B-29C5-5833-9E19A7360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12" y="1941414"/>
            <a:ext cx="6248400" cy="26289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74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Helvetica Neue" panose="02000503000000020004" pitchFamily="2" charset="0"/>
              </a:rPr>
              <a:t>The implementation has been divided into 3 parts: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pPr lvl="1">
              <a:buFont typeface="+mj-lt"/>
              <a:buAutoNum type="arabicPeriod"/>
            </a:pPr>
            <a:r>
              <a:rPr lang="en-IN" sz="1800" dirty="0">
                <a:effectLst/>
                <a:latin typeface="Helvetica Neue" panose="02000503000000020004" pitchFamily="2" charset="0"/>
              </a:rPr>
              <a:t>Preparation of Dataset (Malware files)</a:t>
            </a:r>
          </a:p>
          <a:p>
            <a:pPr lvl="1">
              <a:buFont typeface="+mj-lt"/>
              <a:buAutoNum type="arabicPeriod"/>
            </a:pPr>
            <a:r>
              <a:rPr lang="en-IN" sz="1800" dirty="0">
                <a:effectLst/>
                <a:latin typeface="Helvetica Neue" panose="02000503000000020004" pitchFamily="2" charset="0"/>
              </a:rPr>
              <a:t>Neural Network</a:t>
            </a:r>
          </a:p>
          <a:p>
            <a:pPr lvl="1">
              <a:buFont typeface="+mj-lt"/>
              <a:buAutoNum type="arabicPeriod"/>
            </a:pPr>
            <a:r>
              <a:rPr lang="en-IN" sz="1800" dirty="0">
                <a:effectLst/>
                <a:latin typeface="Helvetica Neue" panose="02000503000000020004" pitchFamily="2" charset="0"/>
              </a:rPr>
              <a:t>Evaluation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sz="2000" dirty="0">
                <a:effectLst/>
                <a:latin typeface="Helvetica Neue" panose="02000503000000020004" pitchFamily="2" charset="0"/>
              </a:rPr>
              <a:t>For implementation ease ability we used python3. TensorFlow, Keres for pre-processing and model implementation, standard data manipulation files </a:t>
            </a:r>
            <a:r>
              <a:rPr lang="en-IN" sz="2000" dirty="0">
                <a:latin typeface="Helvetica Neue" panose="02000503000000020004" pitchFamily="2" charset="0"/>
              </a:rPr>
              <a:t>-</a:t>
            </a:r>
            <a:r>
              <a:rPr lang="en-IN" sz="2000" dirty="0">
                <a:effectLst/>
                <a:latin typeface="Helvetica Neue" panose="02000503000000020004" pitchFamily="2" charset="0"/>
              </a:rPr>
              <a:t> NumPy and Pandas and Pillow for image creation.</a:t>
            </a:r>
          </a:p>
          <a:p>
            <a:pPr marL="0" indent="0">
              <a:buNone/>
            </a:pPr>
            <a:endParaRPr lang="en-IN" sz="2000" dirty="0">
              <a:effectLst/>
              <a:latin typeface="Helvetica Neue" panose="02000503000000020004" pitchFamily="2" charset="0"/>
            </a:endParaRPr>
          </a:p>
          <a:p>
            <a:r>
              <a:rPr lang="en-IN" sz="2000" dirty="0">
                <a:effectLst/>
                <a:latin typeface="Helvetica Neue" panose="02000503000000020004" pitchFamily="2" charset="0"/>
              </a:rPr>
              <a:t>We used a dataset of 3200X2X2 malware and benign files of MIPS and ARM architecture. The dataset have been divided into: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E0F88-2D15-B8F7-8DAE-6AFB8A92AD7A}"/>
              </a:ext>
            </a:extLst>
          </p:cNvPr>
          <p:cNvSpPr/>
          <p:nvPr/>
        </p:nvSpPr>
        <p:spPr>
          <a:xfrm>
            <a:off x="774550" y="5330132"/>
            <a:ext cx="4518212" cy="8928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80% for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4C9CC-CD0F-DDA7-E647-F5AFC72E8010}"/>
              </a:ext>
            </a:extLst>
          </p:cNvPr>
          <p:cNvSpPr/>
          <p:nvPr/>
        </p:nvSpPr>
        <p:spPr>
          <a:xfrm>
            <a:off x="5292762" y="5330131"/>
            <a:ext cx="1979407" cy="8928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20% for testing </a:t>
            </a:r>
          </a:p>
        </p:txBody>
      </p:sp>
    </p:spTree>
    <p:extLst>
      <p:ext uri="{BB962C8B-B14F-4D97-AF65-F5344CB8AC3E}">
        <p14:creationId xmlns:p14="http://schemas.microsoft.com/office/powerpoint/2010/main" val="15581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The 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malware files predominantly exist at binary files which are a combination of zeros and ones.</a:t>
            </a:r>
          </a:p>
          <a:p>
            <a:r>
              <a:rPr lang="en-US" dirty="0"/>
              <a:t>Plan: To convert the existing binary files to grey scale images and use them as a data set for the CNN model.</a:t>
            </a:r>
          </a:p>
          <a:p>
            <a:r>
              <a:rPr lang="en-US" dirty="0"/>
              <a:t>A malware binary can be reformatted as an 8-bit string sequence, and therefore the entire sequence represents the grey scale image using the pillow library.</a:t>
            </a:r>
          </a:p>
          <a:p>
            <a:r>
              <a:rPr lang="en-US" dirty="0"/>
              <a:t>We scale the images to 64X64 to be feed in the CNN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73C303C-6319-390A-A44C-2CB516F3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16" y="4742468"/>
            <a:ext cx="1960614" cy="1656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6BBB497-A433-4F62-549C-59F3D8ED1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38" y="4734364"/>
            <a:ext cx="1841290" cy="16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3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The CNN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CNN model has been kept simple to keep it lightweight in order to be installed in the IOT devices.</a:t>
            </a:r>
          </a:p>
          <a:p>
            <a:endParaRPr lang="en-US" dirty="0"/>
          </a:p>
          <a:p>
            <a:r>
              <a:rPr lang="en-US" dirty="0"/>
              <a:t>The model</a:t>
            </a:r>
          </a:p>
          <a:p>
            <a:pPr lvl="1"/>
            <a:r>
              <a:rPr lang="en-US" dirty="0"/>
              <a:t>layers.Input (shape = input shape)</a:t>
            </a:r>
          </a:p>
          <a:p>
            <a:pPr lvl="1"/>
            <a:r>
              <a:rPr lang="en-US" dirty="0"/>
              <a:t>convolution layer (kernel = 3 , stride =1 , depth 32)</a:t>
            </a:r>
          </a:p>
          <a:p>
            <a:pPr lvl="1"/>
            <a:r>
              <a:rPr lang="en-US" dirty="0"/>
              <a:t>max pooling layer (kernel = 2, stride = 2)</a:t>
            </a:r>
          </a:p>
          <a:p>
            <a:pPr lvl="1"/>
            <a:r>
              <a:rPr lang="en-US" dirty="0"/>
              <a:t>convolution layer (kernel = 3 , stride =1 , depth 72)</a:t>
            </a:r>
          </a:p>
          <a:p>
            <a:pPr lvl="1"/>
            <a:r>
              <a:rPr lang="en-US" dirty="0"/>
              <a:t>max pooling layer (kernel = 2, stride 2)</a:t>
            </a:r>
          </a:p>
          <a:p>
            <a:pPr lvl="1"/>
            <a:r>
              <a:rPr lang="en-US" dirty="0"/>
              <a:t>Fully connected layer (size = 256)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543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13795F-54B9-DA31-DC85-46395B98E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656173"/>
              </p:ext>
            </p:extLst>
          </p:nvPr>
        </p:nvGraphicFramePr>
        <p:xfrm>
          <a:off x="240462" y="1042638"/>
          <a:ext cx="4902264" cy="2639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154">
                  <a:extLst>
                    <a:ext uri="{9D8B030D-6E8A-4147-A177-3AD203B41FA5}">
                      <a16:colId xmlns:a16="http://schemas.microsoft.com/office/drawing/2014/main" val="4075553796"/>
                    </a:ext>
                  </a:extLst>
                </a:gridCol>
                <a:gridCol w="2301110">
                  <a:extLst>
                    <a:ext uri="{9D8B030D-6E8A-4147-A177-3AD203B41FA5}">
                      <a16:colId xmlns:a16="http://schemas.microsoft.com/office/drawing/2014/main" val="428816900"/>
                    </a:ext>
                  </a:extLst>
                </a:gridCol>
              </a:tblGrid>
              <a:tr h="34745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Systems</a:t>
                      </a:r>
                      <a:endParaRPr lang="en-I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Approach Followed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23724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94%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054922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Classifier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CNN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436205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Number of Layers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003950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Number of Nodes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580088"/>
                  </a:ext>
                </a:extLst>
              </a:tr>
              <a:tr h="39727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Fully Connected Layer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256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187718"/>
                  </a:ext>
                </a:extLst>
              </a:tr>
              <a:tr h="34113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Preprocess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Re-organizing Binary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93992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Input Dimension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64X64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59363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err="1"/>
              <a:t>Malware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Image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9</a:t>
            </a:fld>
            <a:endParaRPr lang="hu-H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F3A578-1892-7C9C-B690-0C0059E0C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56449"/>
              </p:ext>
            </p:extLst>
          </p:nvPr>
        </p:nvGraphicFramePr>
        <p:xfrm>
          <a:off x="259751" y="5398543"/>
          <a:ext cx="4902263" cy="761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501">
                  <a:extLst>
                    <a:ext uri="{9D8B030D-6E8A-4147-A177-3AD203B41FA5}">
                      <a16:colId xmlns:a16="http://schemas.microsoft.com/office/drawing/2014/main" val="60662187"/>
                    </a:ext>
                  </a:extLst>
                </a:gridCol>
                <a:gridCol w="1556663">
                  <a:extLst>
                    <a:ext uri="{9D8B030D-6E8A-4147-A177-3AD203B41FA5}">
                      <a16:colId xmlns:a16="http://schemas.microsoft.com/office/drawing/2014/main" val="1768689840"/>
                    </a:ext>
                  </a:extLst>
                </a:gridCol>
                <a:gridCol w="1913099">
                  <a:extLst>
                    <a:ext uri="{9D8B030D-6E8A-4147-A177-3AD203B41FA5}">
                      <a16:colId xmlns:a16="http://schemas.microsoft.com/office/drawing/2014/main" val="4012724500"/>
                    </a:ext>
                  </a:extLst>
                </a:gridCol>
              </a:tblGrid>
              <a:tr h="38139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Validation Accuracy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015336"/>
                  </a:ext>
                </a:extLst>
              </a:tr>
              <a:tr h="38059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84.11%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100.230 sec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90.5%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4455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8C656E-EC7C-96C1-120A-1E29E345B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24848"/>
              </p:ext>
            </p:extLst>
          </p:nvPr>
        </p:nvGraphicFramePr>
        <p:xfrm>
          <a:off x="4096607" y="4315966"/>
          <a:ext cx="4902262" cy="668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502">
                  <a:extLst>
                    <a:ext uri="{9D8B030D-6E8A-4147-A177-3AD203B41FA5}">
                      <a16:colId xmlns:a16="http://schemas.microsoft.com/office/drawing/2014/main" val="3829644064"/>
                    </a:ext>
                  </a:extLst>
                </a:gridCol>
                <a:gridCol w="1556662">
                  <a:extLst>
                    <a:ext uri="{9D8B030D-6E8A-4147-A177-3AD203B41FA5}">
                      <a16:colId xmlns:a16="http://schemas.microsoft.com/office/drawing/2014/main" val="3551847299"/>
                    </a:ext>
                  </a:extLst>
                </a:gridCol>
                <a:gridCol w="1913098">
                  <a:extLst>
                    <a:ext uri="{9D8B030D-6E8A-4147-A177-3AD203B41FA5}">
                      <a16:colId xmlns:a16="http://schemas.microsoft.com/office/drawing/2014/main" val="954913767"/>
                    </a:ext>
                  </a:extLst>
                </a:gridCol>
              </a:tblGrid>
              <a:tr h="33439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Accuracy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Validation Accuracy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995060"/>
                  </a:ext>
                </a:extLst>
              </a:tr>
              <a:tr h="33439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92.23%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90.427 sec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89.50%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95227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40BEBDC-BC6D-DDEB-38DB-28435A118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8EEF8-270A-A2ED-1DC2-D733FA4F8698}"/>
              </a:ext>
            </a:extLst>
          </p:cNvPr>
          <p:cNvSpPr txBox="1"/>
          <p:nvPr/>
        </p:nvSpPr>
        <p:spPr>
          <a:xfrm>
            <a:off x="177786" y="4943501"/>
            <a:ext cx="19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ARM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AFAB5-077B-651E-85DD-43904C811FE8}"/>
              </a:ext>
            </a:extLst>
          </p:cNvPr>
          <p:cNvSpPr txBox="1"/>
          <p:nvPr/>
        </p:nvSpPr>
        <p:spPr>
          <a:xfrm>
            <a:off x="4051758" y="3887819"/>
            <a:ext cx="19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758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1019</Words>
  <Application>Microsoft Macintosh PowerPoint</Application>
  <PresentationFormat>On-screen Show (4:3)</PresentationFormat>
  <Paragraphs>176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Helvetica Neue</vt:lpstr>
      <vt:lpstr>LinLibertineT</vt:lpstr>
      <vt:lpstr>Wingdings</vt:lpstr>
      <vt:lpstr>Office Theme</vt:lpstr>
      <vt:lpstr>Malware detection through Image Processing</vt:lpstr>
      <vt:lpstr>Background and motivation</vt:lpstr>
      <vt:lpstr>Background and motivation - walking down memory lane:</vt:lpstr>
      <vt:lpstr>Problem statement and objectives</vt:lpstr>
      <vt:lpstr>Problem statement and objectives</vt:lpstr>
      <vt:lpstr>Results</vt:lpstr>
      <vt:lpstr>Results – The Dataset Preparation</vt:lpstr>
      <vt:lpstr>Results – The CNN model</vt:lpstr>
      <vt:lpstr>Evaluation</vt:lpstr>
      <vt:lpstr>Evaluation</vt:lpstr>
      <vt:lpstr>Related work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buttyan</dc:creator>
  <cp:lastModifiedBy>Arora Chaitanya</cp:lastModifiedBy>
  <cp:revision>158</cp:revision>
  <dcterms:created xsi:type="dcterms:W3CDTF">2014-12-01T17:03:38Z</dcterms:created>
  <dcterms:modified xsi:type="dcterms:W3CDTF">2022-12-13T13:07:04Z</dcterms:modified>
</cp:coreProperties>
</file>