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18"/>
  </p:notesMasterIdLst>
  <p:handoutMasterIdLst>
    <p:handoutMasterId r:id="rId19"/>
  </p:handoutMasterIdLst>
  <p:sldIdLst>
    <p:sldId id="267" r:id="rId5"/>
    <p:sldId id="393" r:id="rId6"/>
    <p:sldId id="314" r:id="rId7"/>
    <p:sldId id="274" r:id="rId8"/>
    <p:sldId id="364" r:id="rId9"/>
    <p:sldId id="278" r:id="rId10"/>
    <p:sldId id="308" r:id="rId11"/>
    <p:sldId id="365" r:id="rId12"/>
    <p:sldId id="402" r:id="rId13"/>
    <p:sldId id="403" r:id="rId14"/>
    <p:sldId id="404" r:id="rId15"/>
    <p:sldId id="269" r:id="rId16"/>
    <p:sldId id="369" r:id="rId17"/>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0C0"/>
    <a:srgbClr val="BEF4FA"/>
    <a:srgbClr val="000000"/>
    <a:srgbClr val="FFFFFF"/>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8" autoAdjust="0"/>
    <p:restoredTop sz="92380" autoAdjust="0"/>
  </p:normalViewPr>
  <p:slideViewPr>
    <p:cSldViewPr showGuides="1">
      <p:cViewPr varScale="1">
        <p:scale>
          <a:sx n="53" d="100"/>
          <a:sy n="53" d="100"/>
        </p:scale>
        <p:origin x="888" y="77"/>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6/22/2021</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‹Nº›</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6/22/2021</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‹Nº›</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7481ECDC-7530-4EA9-86FD-4E56342A475C}" type="slidenum">
              <a:rPr lang="en-US" smtClean="0"/>
              <a:t>7</a:t>
            </a:fld>
            <a:endParaRPr lang="en-US"/>
          </a:p>
        </p:txBody>
      </p:sp>
    </p:spTree>
    <p:extLst>
      <p:ext uri="{BB962C8B-B14F-4D97-AF65-F5344CB8AC3E}">
        <p14:creationId xmlns:p14="http://schemas.microsoft.com/office/powerpoint/2010/main" val="833415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376135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par>
                          <p:cTn id="34" fill="hold">
                            <p:stCondLst>
                              <p:cond delay="28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a:t>Text Here</a:t>
            </a:r>
          </a:p>
          <a:p>
            <a:pPr lvl="1"/>
            <a:r>
              <a:rPr lang="en-US" dirty="0"/>
              <a:t>ssss</a:t>
            </a:r>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Tree>
    <p:extLst>
      <p:ext uri="{BB962C8B-B14F-4D97-AF65-F5344CB8AC3E}">
        <p14:creationId xmlns:p14="http://schemas.microsoft.com/office/powerpoint/2010/main" val="399130110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33182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8677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9985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Tree>
    <p:extLst>
      <p:ext uri="{BB962C8B-B14F-4D97-AF65-F5344CB8AC3E}">
        <p14:creationId xmlns:p14="http://schemas.microsoft.com/office/powerpoint/2010/main" val="31877676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‹Nº›</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‹Nº›</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‹Nº›</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‹Nº›</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‹Nº›</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‹Nº›</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theme" Target="../theme/theme3.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9" Type="http://schemas.openxmlformats.org/officeDocument/2006/relationships/slideLayout" Target="../slideLayouts/slideLayout48.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8" Type="http://schemas.openxmlformats.org/officeDocument/2006/relationships/slideLayout" Target="../slideLayouts/slideLayout27.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0" Type="http://schemas.openxmlformats.org/officeDocument/2006/relationships/slideLayout" Target="../slideLayouts/slideLayout39.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9" Type="http://schemas.openxmlformats.org/officeDocument/2006/relationships/slideLayout" Target="../slideLayouts/slideLayout107.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42" Type="http://schemas.openxmlformats.org/officeDocument/2006/relationships/slideLayout" Target="../slideLayouts/slideLayout110.xml"/><Relationship Id="rId47" Type="http://schemas.openxmlformats.org/officeDocument/2006/relationships/slideLayout" Target="../slideLayouts/slideLayout115.xml"/><Relationship Id="rId7" Type="http://schemas.openxmlformats.org/officeDocument/2006/relationships/slideLayout" Target="../slideLayouts/slideLayout7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9" Type="http://schemas.openxmlformats.org/officeDocument/2006/relationships/slideLayout" Target="../slideLayouts/slideLayout97.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slideLayout" Target="../slideLayouts/slideLayout105.xml"/><Relationship Id="rId40" Type="http://schemas.openxmlformats.org/officeDocument/2006/relationships/slideLayout" Target="../slideLayouts/slideLayout108.xml"/><Relationship Id="rId45" Type="http://schemas.openxmlformats.org/officeDocument/2006/relationships/slideLayout" Target="../slideLayouts/slideLayout11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49" Type="http://schemas.openxmlformats.org/officeDocument/2006/relationships/theme" Target="../theme/theme4.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4" Type="http://schemas.openxmlformats.org/officeDocument/2006/relationships/slideLayout" Target="../slideLayouts/slideLayout112.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 Id="rId43" Type="http://schemas.openxmlformats.org/officeDocument/2006/relationships/slideLayout" Target="../slideLayouts/slideLayout111.xml"/><Relationship Id="rId48" Type="http://schemas.openxmlformats.org/officeDocument/2006/relationships/slideLayout" Target="../slideLayouts/slideLayout116.xml"/><Relationship Id="rId8" Type="http://schemas.openxmlformats.org/officeDocument/2006/relationships/slideLayout" Target="../slideLayouts/slideLayout76.xml"/><Relationship Id="rId3" Type="http://schemas.openxmlformats.org/officeDocument/2006/relationships/slideLayout" Target="../slideLayouts/slideLayout71.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slideLayout" Target="../slideLayouts/slideLayout106.xml"/><Relationship Id="rId46" Type="http://schemas.openxmlformats.org/officeDocument/2006/relationships/slideLayout" Target="../slideLayouts/slideLayout114.xml"/><Relationship Id="rId20" Type="http://schemas.openxmlformats.org/officeDocument/2006/relationships/slideLayout" Target="../slideLayouts/slideLayout88.xml"/><Relationship Id="rId41" Type="http://schemas.openxmlformats.org/officeDocument/2006/relationships/slideLayout" Target="../slideLayouts/slideLayout109.xml"/><Relationship Id="rId1" Type="http://schemas.openxmlformats.org/officeDocument/2006/relationships/slideLayout" Target="../slideLayouts/slideLayout69.xml"/><Relationship Id="rId6"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868" r:id="rId2"/>
    <p:sldLayoutId id="2147483869" r:id="rId3"/>
    <p:sldLayoutId id="2147483870"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‹Nº›</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‹Nº›</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2.xml"/></Relationships>
</file>

<file path=ppt/slides/_rels/slide1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41.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a:prstGeom prst="rect">
            <a:avLst/>
          </a:prstGeom>
        </p:spPr>
        <p:txBody>
          <a:bodyPr/>
          <a:lstStyle/>
          <a:p>
            <a:r>
              <a:rPr kumimoji="1" lang="en-US" altLang="ja-JP" dirty="0"/>
              <a:t>DESAROLLO DE SOFTWARE II</a:t>
            </a:r>
            <a:endParaRPr kumimoji="1" lang="ja-JP" altLang="en-US" dirty="0"/>
          </a:p>
        </p:txBody>
      </p:sp>
      <p:sp>
        <p:nvSpPr>
          <p:cNvPr id="12" name="サブタイトル 11"/>
          <p:cNvSpPr>
            <a:spLocks noGrp="1"/>
          </p:cNvSpPr>
          <p:nvPr>
            <p:ph type="subTitle" idx="1"/>
          </p:nvPr>
        </p:nvSpPr>
        <p:spPr>
          <a:xfrm>
            <a:off x="2266442" y="6185930"/>
            <a:ext cx="13753528" cy="785311"/>
          </a:xfrm>
        </p:spPr>
        <p:txBody>
          <a:bodyPr/>
          <a:lstStyle/>
          <a:p>
            <a:r>
              <a:rPr kumimoji="1" lang="en-US" altLang="ja-JP" dirty="0"/>
              <a:t>UNIVERSIDAD DE CIENCAS Y HUMANIDADES</a:t>
            </a:r>
            <a:endParaRPr kumimoji="1" lang="ja-JP" altLang="en-US" dirty="0"/>
          </a:p>
        </p:txBody>
      </p:sp>
      <p:sp>
        <p:nvSpPr>
          <p:cNvPr id="27" name="Marcador de texto 26">
            <a:extLst>
              <a:ext uri="{FF2B5EF4-FFF2-40B4-BE49-F238E27FC236}">
                <a16:creationId xmlns:a16="http://schemas.microsoft.com/office/drawing/2014/main" id="{33DE28C2-E200-4338-81E4-7536B5BD4D7D}"/>
              </a:ext>
            </a:extLst>
          </p:cNvPr>
          <p:cNvSpPr>
            <a:spLocks noGrp="1"/>
          </p:cNvSpPr>
          <p:nvPr>
            <p:ph type="body" sz="quarter" idx="15"/>
          </p:nvPr>
        </p:nvSpPr>
        <p:spPr/>
        <p:txBody>
          <a:bodyPr/>
          <a:lstStyle/>
          <a:p>
            <a:endParaRPr lang="es-PE"/>
          </a:p>
        </p:txBody>
      </p:sp>
      <p:sp>
        <p:nvSpPr>
          <p:cNvPr id="29" name="Marcador de texto 28">
            <a:extLst>
              <a:ext uri="{FF2B5EF4-FFF2-40B4-BE49-F238E27FC236}">
                <a16:creationId xmlns:a16="http://schemas.microsoft.com/office/drawing/2014/main" id="{8B9FF8FF-282B-42FB-8459-8A25DFFF5AD5}"/>
              </a:ext>
            </a:extLst>
          </p:cNvPr>
          <p:cNvSpPr>
            <a:spLocks noGrp="1"/>
          </p:cNvSpPr>
          <p:nvPr>
            <p:ph type="body" sz="quarter" idx="17"/>
          </p:nvPr>
        </p:nvSpPr>
        <p:spPr/>
        <p:txBody>
          <a:bodyPr/>
          <a:lstStyle/>
          <a:p>
            <a:endParaRPr lang="es-PE"/>
          </a:p>
        </p:txBody>
      </p:sp>
      <p:sp>
        <p:nvSpPr>
          <p:cNvPr id="31" name="Marcador de texto 30">
            <a:extLst>
              <a:ext uri="{FF2B5EF4-FFF2-40B4-BE49-F238E27FC236}">
                <a16:creationId xmlns:a16="http://schemas.microsoft.com/office/drawing/2014/main" id="{96A5E7FD-38D1-43F1-AEFF-11F0466EDAA9}"/>
              </a:ext>
            </a:extLst>
          </p:cNvPr>
          <p:cNvSpPr>
            <a:spLocks noGrp="1"/>
          </p:cNvSpPr>
          <p:nvPr>
            <p:ph type="body" sz="quarter" idx="19"/>
          </p:nvPr>
        </p:nvSpPr>
        <p:spPr/>
        <p:txBody>
          <a:bodyPr/>
          <a:lstStyle/>
          <a:p>
            <a:endParaRPr lang="es-PE"/>
          </a:p>
        </p:txBody>
      </p:sp>
      <p:sp>
        <p:nvSpPr>
          <p:cNvPr id="33" name="Marcador de texto 32">
            <a:extLst>
              <a:ext uri="{FF2B5EF4-FFF2-40B4-BE49-F238E27FC236}">
                <a16:creationId xmlns:a16="http://schemas.microsoft.com/office/drawing/2014/main" id="{1FEAB781-1FE4-4735-91B5-9ED50EC8E8A1}"/>
              </a:ext>
            </a:extLst>
          </p:cNvPr>
          <p:cNvSpPr>
            <a:spLocks noGrp="1"/>
          </p:cNvSpPr>
          <p:nvPr>
            <p:ph type="body" sz="quarter" idx="21"/>
          </p:nvPr>
        </p:nvSpPr>
        <p:spPr/>
        <p:txBody>
          <a:bodyPr/>
          <a:lstStyle/>
          <a:p>
            <a:endParaRPr lang="es-PE"/>
          </a:p>
        </p:txBody>
      </p:sp>
      <p:sp>
        <p:nvSpPr>
          <p:cNvPr id="35" name="Marcador de posición de imagen 34">
            <a:extLst>
              <a:ext uri="{FF2B5EF4-FFF2-40B4-BE49-F238E27FC236}">
                <a16:creationId xmlns:a16="http://schemas.microsoft.com/office/drawing/2014/main" id="{E63075D1-60E8-4E09-BC2D-C30F44AEE56D}"/>
              </a:ext>
            </a:extLst>
          </p:cNvPr>
          <p:cNvSpPr>
            <a:spLocks noGrp="1"/>
          </p:cNvSpPr>
          <p:nvPr>
            <p:ph type="pic" sz="quarter" idx="16"/>
          </p:nvPr>
        </p:nvSpPr>
        <p:spPr/>
      </p:sp>
      <p:sp>
        <p:nvSpPr>
          <p:cNvPr id="37" name="Marcador de posición de imagen 36">
            <a:extLst>
              <a:ext uri="{FF2B5EF4-FFF2-40B4-BE49-F238E27FC236}">
                <a16:creationId xmlns:a16="http://schemas.microsoft.com/office/drawing/2014/main" id="{948AA8D5-383E-4EC0-BAC8-0F2F8F06B7BE}"/>
              </a:ext>
            </a:extLst>
          </p:cNvPr>
          <p:cNvSpPr>
            <a:spLocks noGrp="1"/>
          </p:cNvSpPr>
          <p:nvPr>
            <p:ph type="pic" sz="quarter" idx="18"/>
          </p:nvPr>
        </p:nvSpPr>
        <p:spPr/>
      </p:sp>
      <p:sp>
        <p:nvSpPr>
          <p:cNvPr id="39" name="Marcador de posición de imagen 38">
            <a:extLst>
              <a:ext uri="{FF2B5EF4-FFF2-40B4-BE49-F238E27FC236}">
                <a16:creationId xmlns:a16="http://schemas.microsoft.com/office/drawing/2014/main" id="{8F7ECF48-9901-440F-8832-C0FA97D72D91}"/>
              </a:ext>
            </a:extLst>
          </p:cNvPr>
          <p:cNvSpPr>
            <a:spLocks noGrp="1"/>
          </p:cNvSpPr>
          <p:nvPr>
            <p:ph type="pic" sz="quarter" idx="20"/>
          </p:nvPr>
        </p:nvSpPr>
        <p:spPr/>
      </p:sp>
      <p:sp>
        <p:nvSpPr>
          <p:cNvPr id="41" name="Marcador de posición de imagen 40">
            <a:extLst>
              <a:ext uri="{FF2B5EF4-FFF2-40B4-BE49-F238E27FC236}">
                <a16:creationId xmlns:a16="http://schemas.microsoft.com/office/drawing/2014/main" id="{DDD6592D-832D-43B8-ADB6-E2F84ECA4934}"/>
              </a:ext>
            </a:extLst>
          </p:cNvPr>
          <p:cNvSpPr>
            <a:spLocks noGrp="1"/>
          </p:cNvSpPr>
          <p:nvPr>
            <p:ph type="pic" sz="quarter" idx="10"/>
          </p:nvPr>
        </p:nvSpPr>
        <p:spPr/>
      </p:sp>
    </p:spTree>
    <p:extLst>
      <p:ext uri="{BB962C8B-B14F-4D97-AF65-F5344CB8AC3E}">
        <p14:creationId xmlns:p14="http://schemas.microsoft.com/office/powerpoint/2010/main" val="2270164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E180D4A7-C9FB-4DFB-919C-405C955672EB}">
      <p14:showEvtLst xmlns:p14="http://schemas.microsoft.com/office/powerpoint/2010/main">
        <p14:playEvt time="6602"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10</a:t>
            </a:fld>
            <a:endParaRPr lang="en-US" dirty="0"/>
          </a:p>
        </p:txBody>
      </p:sp>
      <p:sp>
        <p:nvSpPr>
          <p:cNvPr id="7" name="テキスト プレースホルダー 6"/>
          <p:cNvSpPr>
            <a:spLocks noGrp="1"/>
          </p:cNvSpPr>
          <p:nvPr>
            <p:ph type="body" sz="quarter" idx="39"/>
          </p:nvPr>
        </p:nvSpPr>
        <p:spPr>
          <a:xfrm>
            <a:off x="1537361" y="552990"/>
            <a:ext cx="14102428" cy="1935215"/>
          </a:xfrm>
        </p:spPr>
        <p:txBody>
          <a:bodyPr/>
          <a:lstStyle/>
          <a:p>
            <a:pPr>
              <a:lnSpc>
                <a:spcPct val="107000"/>
              </a:lnSpc>
              <a:spcAft>
                <a:spcPts val="800"/>
              </a:spcAft>
            </a:pPr>
            <a:r>
              <a:rPr lang="es-PE" sz="5400" dirty="0">
                <a:effectLst/>
                <a:latin typeface="Times New Roman" panose="02020603050405020304" pitchFamily="18" charset="0"/>
                <a:ea typeface="DengXian Light" panose="02010600030101010101" pitchFamily="2" charset="-122"/>
                <a:cs typeface="Arial" panose="020B0604020202020204" pitchFamily="34" charset="0"/>
              </a:rPr>
              <a:t>Gestión de Hospitalización</a:t>
            </a:r>
            <a:endParaRPr lang="es-PE" sz="5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8" name="Marcador de posición de imagen 17">
            <a:extLst>
              <a:ext uri="{FF2B5EF4-FFF2-40B4-BE49-F238E27FC236}">
                <a16:creationId xmlns:a16="http://schemas.microsoft.com/office/drawing/2014/main" id="{3B019E0B-00AF-41F2-A4A4-A652B5B89784}"/>
              </a:ext>
            </a:extLst>
          </p:cNvPr>
          <p:cNvPicPr>
            <a:picLocks noGrp="1" noChangeAspect="1"/>
          </p:cNvPicPr>
          <p:nvPr>
            <p:ph type="pic" sz="quarter" idx="18"/>
          </p:nvPr>
        </p:nvPicPr>
        <p:blipFill rotWithShape="1">
          <a:blip r:embed="rId2">
            <a:extLst>
              <a:ext uri="{28A0092B-C50C-407E-A947-70E740481C1C}">
                <a14:useLocalDpi xmlns:a14="http://schemas.microsoft.com/office/drawing/2010/main" val="0"/>
              </a:ext>
            </a:extLst>
          </a:blip>
          <a:srcRect l="429" r="429" b="13267"/>
          <a:stretch/>
        </p:blipFill>
        <p:spPr>
          <a:xfrm>
            <a:off x="277221" y="1520597"/>
            <a:ext cx="16832263" cy="7651390"/>
          </a:xfrm>
        </p:spPr>
      </p:pic>
    </p:spTree>
    <p:extLst>
      <p:ext uri="{BB962C8B-B14F-4D97-AF65-F5344CB8AC3E}">
        <p14:creationId xmlns:p14="http://schemas.microsoft.com/office/powerpoint/2010/main" val="318506606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11</a:t>
            </a:fld>
            <a:endParaRPr lang="en-US" dirty="0"/>
          </a:p>
        </p:txBody>
      </p:sp>
      <p:sp>
        <p:nvSpPr>
          <p:cNvPr id="7" name="テキスト プレースホルダー 6"/>
          <p:cNvSpPr>
            <a:spLocks noGrp="1"/>
          </p:cNvSpPr>
          <p:nvPr>
            <p:ph type="body" sz="quarter" idx="39"/>
          </p:nvPr>
        </p:nvSpPr>
        <p:spPr>
          <a:xfrm>
            <a:off x="1537361" y="552990"/>
            <a:ext cx="14102428" cy="945105"/>
          </a:xfrm>
        </p:spPr>
        <p:txBody>
          <a:bodyPr/>
          <a:lstStyle/>
          <a:p>
            <a:pPr>
              <a:lnSpc>
                <a:spcPct val="107000"/>
              </a:lnSpc>
              <a:spcAft>
                <a:spcPts val="800"/>
              </a:spcAft>
            </a:pPr>
            <a:r>
              <a:rPr lang="es-PE" sz="5400" dirty="0">
                <a:effectLst/>
                <a:latin typeface="Times New Roman" panose="02020603050405020304" pitchFamily="18" charset="0"/>
                <a:ea typeface="DengXian Light" panose="02010600030101010101" pitchFamily="2" charset="-122"/>
                <a:cs typeface="Arial" panose="020B0604020202020204" pitchFamily="34" charset="0"/>
              </a:rPr>
              <a:t>DIAGRAMA DE LA BASE DE DATOS</a:t>
            </a:r>
            <a:endParaRPr lang="es-PE" sz="5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4" name="Imagen 13">
            <a:extLst>
              <a:ext uri="{FF2B5EF4-FFF2-40B4-BE49-F238E27FC236}">
                <a16:creationId xmlns:a16="http://schemas.microsoft.com/office/drawing/2014/main" id="{8A32B786-9EF8-4AE9-B515-04776375C6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7416"/>
            <a:ext cx="18286413" cy="10304416"/>
          </a:xfrm>
          <a:prstGeom prst="rect">
            <a:avLst/>
          </a:prstGeom>
          <a:noFill/>
          <a:ln>
            <a:noFill/>
          </a:ln>
        </p:spPr>
      </p:pic>
    </p:spTree>
    <p:extLst>
      <p:ext uri="{BB962C8B-B14F-4D97-AF65-F5344CB8AC3E}">
        <p14:creationId xmlns:p14="http://schemas.microsoft.com/office/powerpoint/2010/main" val="413910698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posición de imagen 9">
            <a:extLst>
              <a:ext uri="{FF2B5EF4-FFF2-40B4-BE49-F238E27FC236}">
                <a16:creationId xmlns:a16="http://schemas.microsoft.com/office/drawing/2014/main" id="{473203E6-0592-4960-B0D5-715A58F6543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09" r="2209"/>
          <a:stretch>
            <a:fillRect/>
          </a:stretch>
        </p:blipFill>
        <p:spPr>
          <a:xfrm>
            <a:off x="457200" y="1858963"/>
            <a:ext cx="10537825" cy="5849937"/>
          </a:xfrm>
        </p:spPr>
      </p:pic>
      <p:sp>
        <p:nvSpPr>
          <p:cNvPr id="7" name="テキスト プレースホルダー 6"/>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a:xfrm>
            <a:off x="11753496" y="6223620"/>
            <a:ext cx="5580620" cy="1189757"/>
          </a:xfrm>
          <a:prstGeom prst="rect">
            <a:avLst/>
          </a:prstGeom>
        </p:spPr>
        <p:txBody>
          <a:bodyPr/>
          <a:lstStyle/>
          <a:p>
            <a:r>
              <a:rPr kumimoji="1" lang="en-US" altLang="ja-JP" dirty="0"/>
              <a:t>LA NEVEGACIÓN</a:t>
            </a:r>
            <a:endParaRPr kumimoji="1" lang="ja-JP" altLang="en-US" dirty="0"/>
          </a:p>
        </p:txBody>
      </p:sp>
    </p:spTree>
    <p:extLst>
      <p:ext uri="{BB962C8B-B14F-4D97-AF65-F5344CB8AC3E}">
        <p14:creationId xmlns:p14="http://schemas.microsoft.com/office/powerpoint/2010/main" val="119391812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a:xfrm>
            <a:off x="2189933" y="3793350"/>
            <a:ext cx="13906545" cy="1665186"/>
          </a:xfrm>
        </p:spPr>
        <p:txBody>
          <a:bodyPr/>
          <a:lstStyle/>
          <a:p>
            <a:r>
              <a:rPr kumimoji="1" lang="en-US" altLang="ja-JP" dirty="0"/>
              <a:t>GRACIAS!</a:t>
            </a:r>
            <a:endParaRPr kumimoji="1" lang="ja-JP" altLang="en-US" dirty="0"/>
          </a:p>
        </p:txBody>
      </p:sp>
    </p:spTree>
    <p:extLst>
      <p:ext uri="{BB962C8B-B14F-4D97-AF65-F5344CB8AC3E}">
        <p14:creationId xmlns:p14="http://schemas.microsoft.com/office/powerpoint/2010/main" val="38528534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5"/>
          </p:nvPr>
        </p:nvSpPr>
        <p:spPr>
          <a:xfrm>
            <a:off x="727271" y="6718675"/>
            <a:ext cx="16831870" cy="2459238"/>
          </a:xfrm>
        </p:spPr>
        <p:txBody>
          <a:bodyPr/>
          <a:lstStyle/>
          <a:p>
            <a:r>
              <a:rPr kumimoji="1" lang="en-US" altLang="ja-JP" dirty="0"/>
              <a:t>COMENCEMOS!</a:t>
            </a:r>
            <a:endParaRPr kumimoji="1" lang="ja-JP" altLang="en-US" dirty="0"/>
          </a:p>
        </p:txBody>
      </p:sp>
    </p:spTree>
    <p:extLst>
      <p:ext uri="{BB962C8B-B14F-4D97-AF65-F5344CB8AC3E}">
        <p14:creationId xmlns:p14="http://schemas.microsoft.com/office/powerpoint/2010/main" val="90297837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3</a:t>
            </a:fld>
            <a:endParaRPr lang="en-US" dirty="0"/>
          </a:p>
        </p:txBody>
      </p:sp>
      <p:sp>
        <p:nvSpPr>
          <p:cNvPr id="22" name="テキスト プレースホルダー 21"/>
          <p:cNvSpPr>
            <a:spLocks noGrp="1"/>
          </p:cNvSpPr>
          <p:nvPr>
            <p:ph type="body" sz="quarter" idx="21"/>
          </p:nvPr>
        </p:nvSpPr>
        <p:spPr/>
        <p:txBody>
          <a:bodyPr/>
          <a:lstStyle/>
          <a:p>
            <a:r>
              <a:rPr kumimoji="1" lang="en-US" altLang="ja-JP" dirty="0"/>
              <a:t>INTEGRANTES</a:t>
            </a:r>
            <a:endParaRPr kumimoji="1" lang="ja-JP" altLang="en-US" dirty="0"/>
          </a:p>
        </p:txBody>
      </p:sp>
      <p:sp>
        <p:nvSpPr>
          <p:cNvPr id="23" name="テキスト プレースホルダー 22"/>
          <p:cNvSpPr>
            <a:spLocks noGrp="1"/>
          </p:cNvSpPr>
          <p:nvPr>
            <p:ph type="body" sz="quarter" idx="22"/>
          </p:nvPr>
        </p:nvSpPr>
        <p:spPr>
          <a:xfrm>
            <a:off x="5281684" y="3405437"/>
            <a:ext cx="2169994" cy="990111"/>
          </a:xfrm>
        </p:spPr>
        <p:txBody>
          <a:bodyPr/>
          <a:lstStyle/>
          <a:p>
            <a:r>
              <a:rPr kumimoji="1" lang="en-US" altLang="ja-JP" dirty="0"/>
              <a:t>6</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1</a:t>
            </a:r>
            <a:endParaRPr kumimoji="1" lang="ja-JP" altLang="en-US" dirty="0"/>
          </a:p>
        </p:txBody>
      </p:sp>
      <p:sp>
        <p:nvSpPr>
          <p:cNvPr id="25" name="テキスト プレースホルダー 24"/>
          <p:cNvSpPr>
            <a:spLocks noGrp="1"/>
          </p:cNvSpPr>
          <p:nvPr>
            <p:ph type="body" sz="quarter" idx="24"/>
          </p:nvPr>
        </p:nvSpPr>
        <p:spPr/>
        <p:txBody>
          <a:bodyPr/>
          <a:lstStyle/>
          <a:p>
            <a:r>
              <a:rPr kumimoji="1" lang="es-ES" altLang="ja-JP" dirty="0"/>
              <a:t>2</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a:t>5</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3</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a:t>4</a:t>
            </a:r>
            <a:endParaRPr kumimoji="1" lang="ja-JP" altLang="en-US" dirty="0"/>
          </a:p>
        </p:txBody>
      </p:sp>
      <p:sp>
        <p:nvSpPr>
          <p:cNvPr id="29" name="テキスト プレースホルダー 28"/>
          <p:cNvSpPr>
            <a:spLocks noGrp="1"/>
          </p:cNvSpPr>
          <p:nvPr>
            <p:ph type="body" sz="quarter" idx="28"/>
          </p:nvPr>
        </p:nvSpPr>
        <p:spPr/>
        <p:txBody>
          <a:bodyPr/>
          <a:lstStyle/>
          <a:p>
            <a:r>
              <a:rPr kumimoji="1" lang="en-US" altLang="ja-JP" b="1" dirty="0"/>
              <a:t>Boza Chua Alejandro Erasmo</a:t>
            </a:r>
            <a:endParaRPr kumimoji="1" lang="ja-JP" altLang="en-US" b="1" dirty="0"/>
          </a:p>
        </p:txBody>
      </p:sp>
      <p:sp>
        <p:nvSpPr>
          <p:cNvPr id="30" name="テキスト プレースホルダー 29"/>
          <p:cNvSpPr>
            <a:spLocks noGrp="1"/>
          </p:cNvSpPr>
          <p:nvPr>
            <p:ph type="body" sz="quarter" idx="29"/>
          </p:nvPr>
        </p:nvSpPr>
        <p:spPr/>
        <p:txBody>
          <a:bodyPr/>
          <a:lstStyle/>
          <a:p>
            <a:r>
              <a:rPr kumimoji="1" lang="en-US" altLang="ja-JP" b="1" dirty="0" err="1"/>
              <a:t>Cubas</a:t>
            </a:r>
            <a:r>
              <a:rPr kumimoji="1" lang="en-US" altLang="ja-JP" b="1" dirty="0"/>
              <a:t> Alvarado Jordan Joselito</a:t>
            </a:r>
            <a:endParaRPr kumimoji="1" lang="ja-JP" altLang="en-US" b="1" dirty="0"/>
          </a:p>
        </p:txBody>
      </p:sp>
      <p:sp>
        <p:nvSpPr>
          <p:cNvPr id="31" name="テキスト プレースホルダー 30"/>
          <p:cNvSpPr>
            <a:spLocks noGrp="1"/>
          </p:cNvSpPr>
          <p:nvPr>
            <p:ph type="body" sz="quarter" idx="30"/>
          </p:nvPr>
        </p:nvSpPr>
        <p:spPr/>
        <p:txBody>
          <a:bodyPr/>
          <a:lstStyle/>
          <a:p>
            <a:r>
              <a:rPr kumimoji="1" lang="es-ES" altLang="ja-JP" b="1" dirty="0"/>
              <a:t>Gabriel Gonzales Karen Viviana</a:t>
            </a:r>
            <a:endParaRPr kumimoji="1" lang="ja-JP" altLang="en-US" b="1" dirty="0"/>
          </a:p>
        </p:txBody>
      </p:sp>
      <p:sp>
        <p:nvSpPr>
          <p:cNvPr id="32" name="テキスト プレースホルダー 31"/>
          <p:cNvSpPr>
            <a:spLocks noGrp="1"/>
          </p:cNvSpPr>
          <p:nvPr>
            <p:ph type="body" sz="quarter" idx="31"/>
          </p:nvPr>
        </p:nvSpPr>
        <p:spPr/>
        <p:txBody>
          <a:bodyPr/>
          <a:lstStyle/>
          <a:p>
            <a:r>
              <a:rPr kumimoji="1" lang="es-ES" altLang="ja-JP" b="1" dirty="0" err="1"/>
              <a:t>Oscco</a:t>
            </a:r>
            <a:r>
              <a:rPr kumimoji="1" lang="es-ES" altLang="ja-JP" b="1" dirty="0"/>
              <a:t> Agüero Carlos Manuel</a:t>
            </a:r>
            <a:endParaRPr kumimoji="1" lang="ja-JP" altLang="en-US" b="1" dirty="0"/>
          </a:p>
        </p:txBody>
      </p:sp>
      <p:sp>
        <p:nvSpPr>
          <p:cNvPr id="33" name="テキスト プレースホルダー 32"/>
          <p:cNvSpPr>
            <a:spLocks noGrp="1"/>
          </p:cNvSpPr>
          <p:nvPr>
            <p:ph type="body" sz="quarter" idx="32"/>
          </p:nvPr>
        </p:nvSpPr>
        <p:spPr/>
        <p:txBody>
          <a:bodyPr/>
          <a:lstStyle/>
          <a:p>
            <a:r>
              <a:rPr kumimoji="1" lang="es-ES" altLang="ja-JP" b="1" dirty="0"/>
              <a:t>Muñoz Villacorta Roberto </a:t>
            </a:r>
            <a:r>
              <a:rPr kumimoji="1" lang="es-ES" altLang="ja-JP" b="1" dirty="0" err="1"/>
              <a:t>Demmis</a:t>
            </a:r>
            <a:endParaRPr kumimoji="1" lang="ja-JP" altLang="en-US" b="1" dirty="0"/>
          </a:p>
        </p:txBody>
      </p:sp>
      <p:sp>
        <p:nvSpPr>
          <p:cNvPr id="34" name="テキスト プレースホルダー 33"/>
          <p:cNvSpPr>
            <a:spLocks noGrp="1"/>
          </p:cNvSpPr>
          <p:nvPr>
            <p:ph type="body" sz="quarter" idx="33"/>
          </p:nvPr>
        </p:nvSpPr>
        <p:spPr/>
        <p:txBody>
          <a:bodyPr/>
          <a:lstStyle/>
          <a:p>
            <a:r>
              <a:rPr kumimoji="1" lang="en-US" altLang="ja-JP" b="1" dirty="0" err="1"/>
              <a:t>Kcomt</a:t>
            </a:r>
            <a:r>
              <a:rPr kumimoji="1" lang="en-US" altLang="ja-JP" b="1" dirty="0"/>
              <a:t> Ponce Edwin</a:t>
            </a:r>
            <a:endParaRPr kumimoji="1" lang="ja-JP" altLang="en-US" b="1" dirty="0"/>
          </a:p>
        </p:txBody>
      </p:sp>
      <p:sp>
        <p:nvSpPr>
          <p:cNvPr id="21" name="テキスト プレースホルダー 20"/>
          <p:cNvSpPr>
            <a:spLocks noGrp="1"/>
          </p:cNvSpPr>
          <p:nvPr>
            <p:ph type="body" sz="quarter" idx="15"/>
          </p:nvPr>
        </p:nvSpPr>
        <p:spPr/>
        <p:txBody>
          <a:bodyPr/>
          <a:lstStyle/>
          <a:p>
            <a:r>
              <a:rPr kumimoji="1" lang="en-US" altLang="ja-JP" dirty="0"/>
              <a:t>TEAM SKY BLUE</a:t>
            </a:r>
          </a:p>
        </p:txBody>
      </p:sp>
    </p:spTree>
    <p:extLst>
      <p:ext uri="{BB962C8B-B14F-4D97-AF65-F5344CB8AC3E}">
        <p14:creationId xmlns:p14="http://schemas.microsoft.com/office/powerpoint/2010/main" val="425917337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VILLA MARÍA DEL TRIUNFO SAC</a:t>
            </a:r>
            <a:endParaRPr kumimoji="1" lang="ja-JP" altLang="en-US" dirty="0"/>
          </a:p>
        </p:txBody>
      </p:sp>
      <p:sp>
        <p:nvSpPr>
          <p:cNvPr id="13" name="テキスト プレースホルダー 12"/>
          <p:cNvSpPr>
            <a:spLocks noGrp="1"/>
          </p:cNvSpPr>
          <p:nvPr>
            <p:ph type="body" sz="quarter" idx="15"/>
          </p:nvPr>
        </p:nvSpPr>
        <p:spPr/>
        <p:txBody>
          <a:bodyPr/>
          <a:lstStyle/>
          <a:p>
            <a:r>
              <a:rPr lang="es-PE" dirty="0"/>
              <a:t>La sociedad operadora Villa María del Triunfo Salud SAC tiene una asociación Público-Privada con el Estado Peruano (EsSalud), la empresa brinda su experiencia, tecnología, conocimientos, equipo y personal de gestión al servicio de los asegurados de EsSalud.</a:t>
            </a:r>
          </a:p>
          <a:p>
            <a:endParaRPr kumimoji="1" lang="ja-JP" altLang="en-US" dirty="0"/>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4</a:t>
            </a:fld>
            <a:endParaRPr lang="en-US" dirty="0"/>
          </a:p>
        </p:txBody>
      </p:sp>
    </p:spTree>
    <p:extLst>
      <p:ext uri="{BB962C8B-B14F-4D97-AF65-F5344CB8AC3E}">
        <p14:creationId xmlns:p14="http://schemas.microsoft.com/office/powerpoint/2010/main" val="33714982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5"/>
          </p:nvPr>
        </p:nvSpPr>
        <p:spPr/>
        <p:txBody>
          <a:bodyPr/>
          <a:lstStyle/>
          <a:p>
            <a:r>
              <a:rPr kumimoji="1" lang="es-PE" altLang="ja-JP" dirty="0"/>
              <a:t>¿Porque la selección de la empresa?</a:t>
            </a:r>
          </a:p>
          <a:p>
            <a:endParaRPr kumimoji="1" lang="es-PE" altLang="ja-JP" dirty="0"/>
          </a:p>
        </p:txBody>
      </p:sp>
      <p:sp>
        <p:nvSpPr>
          <p:cNvPr id="9" name="テキスト プレースホルダー 8"/>
          <p:cNvSpPr>
            <a:spLocks noGrp="1"/>
          </p:cNvSpPr>
          <p:nvPr>
            <p:ph type="body" sz="quarter" idx="23"/>
          </p:nvPr>
        </p:nvSpPr>
        <p:spPr/>
        <p:txBody>
          <a:bodyPr/>
          <a:lstStyle/>
          <a:p>
            <a:pPr algn="just"/>
            <a:r>
              <a:rPr lang="es-PE" dirty="0"/>
              <a:t>La Clínica Villa María del Triunfo SAC, no cuenta con una plataforma web para el cumplimiento de sus procesos principales tales como el de registro de pacientes, citas, recetas, entre otros. Por eso se opto seleccionar esta empresa</a:t>
            </a:r>
            <a:endParaRPr kumimoji="1" lang="ja-JP" altLang="en-US" dirty="0"/>
          </a:p>
        </p:txBody>
      </p:sp>
      <p:pic>
        <p:nvPicPr>
          <p:cNvPr id="6" name="Marcador de posición de imagen 5">
            <a:extLst>
              <a:ext uri="{FF2B5EF4-FFF2-40B4-BE49-F238E27FC236}">
                <a16:creationId xmlns:a16="http://schemas.microsoft.com/office/drawing/2014/main" id="{76912AA8-021E-4385-9D49-EE92120A8387}"/>
              </a:ext>
            </a:extLst>
          </p:cNvPr>
          <p:cNvPicPr>
            <a:picLocks noGrp="1" noChangeAspect="1"/>
          </p:cNvPicPr>
          <p:nvPr>
            <p:ph type="pic" sz="quarter" idx="24"/>
          </p:nvPr>
        </p:nvPicPr>
        <p:blipFill>
          <a:blip r:embed="rId2">
            <a:extLst>
              <a:ext uri="{28A0092B-C50C-407E-A947-70E740481C1C}">
                <a14:useLocalDpi xmlns:a14="http://schemas.microsoft.com/office/drawing/2010/main" val="0"/>
              </a:ext>
            </a:extLst>
          </a:blip>
          <a:srcRect l="10756" r="10756"/>
          <a:stretch>
            <a:fillRect/>
          </a:stretch>
        </p:blipFill>
        <p:spPr/>
      </p:pic>
    </p:spTree>
    <p:extLst>
      <p:ext uri="{BB962C8B-B14F-4D97-AF65-F5344CB8AC3E}">
        <p14:creationId xmlns:p14="http://schemas.microsoft.com/office/powerpoint/2010/main" val="302971643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a:t>
            </a:fld>
            <a:endParaRPr lang="en-US" dirty="0"/>
          </a:p>
        </p:txBody>
      </p:sp>
      <p:sp>
        <p:nvSpPr>
          <p:cNvPr id="6" name="タイトル 5"/>
          <p:cNvSpPr>
            <a:spLocks noGrp="1"/>
          </p:cNvSpPr>
          <p:nvPr>
            <p:ph type="title"/>
          </p:nvPr>
        </p:nvSpPr>
        <p:spPr>
          <a:xfrm>
            <a:off x="839782" y="6223620"/>
            <a:ext cx="16606845" cy="1011105"/>
          </a:xfrm>
        </p:spPr>
        <p:txBody>
          <a:bodyPr/>
          <a:lstStyle/>
          <a:p>
            <a:r>
              <a:rPr lang="es-PE" dirty="0"/>
              <a:t>¿Como vamos ayudar con el desarrollo de la plataforma web</a:t>
            </a:r>
            <a:endParaRPr kumimoji="1" lang="ja-JP" altLang="en-US" dirty="0"/>
          </a:p>
        </p:txBody>
      </p:sp>
      <p:sp>
        <p:nvSpPr>
          <p:cNvPr id="8" name="テキスト プレースホルダー 7"/>
          <p:cNvSpPr>
            <a:spLocks noGrp="1"/>
          </p:cNvSpPr>
          <p:nvPr>
            <p:ph type="body" sz="quarter" idx="15"/>
          </p:nvPr>
        </p:nvSpPr>
        <p:spPr/>
        <p:txBody>
          <a:bodyPr/>
          <a:lstStyle/>
          <a:p>
            <a:r>
              <a:rPr lang="es-PE" dirty="0"/>
              <a:t>La plataforma web será de gran ayuda, ya que permitirá agilizar los procesos principales de la clínica, brindando una mejor calidad al manejar citas, recetas, entre otros.</a:t>
            </a:r>
            <a:endParaRPr kumimoji="1" lang="ja-JP" altLang="en-US" dirty="0"/>
          </a:p>
        </p:txBody>
      </p:sp>
      <p:pic>
        <p:nvPicPr>
          <p:cNvPr id="11" name="Marcador de posición de imagen 10">
            <a:extLst>
              <a:ext uri="{FF2B5EF4-FFF2-40B4-BE49-F238E27FC236}">
                <a16:creationId xmlns:a16="http://schemas.microsoft.com/office/drawing/2014/main" id="{0F8267F8-1F3A-4E7D-AC42-12B441D5463A}"/>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7903" r="27903"/>
          <a:stretch>
            <a:fillRect/>
          </a:stretch>
        </p:blipFill>
        <p:spPr/>
      </p:pic>
    </p:spTree>
    <p:extLst>
      <p:ext uri="{BB962C8B-B14F-4D97-AF65-F5344CB8AC3E}">
        <p14:creationId xmlns:p14="http://schemas.microsoft.com/office/powerpoint/2010/main" val="153870970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PROCESOS</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a:t>
            </a:fld>
            <a:endParaRPr lang="en-US" dirty="0"/>
          </a:p>
        </p:txBody>
      </p:sp>
      <p:sp>
        <p:nvSpPr>
          <p:cNvPr id="28" name="テキスト プレースホルダー 27"/>
          <p:cNvSpPr>
            <a:spLocks noGrp="1"/>
          </p:cNvSpPr>
          <p:nvPr>
            <p:ph type="body" sz="quarter" idx="16"/>
          </p:nvPr>
        </p:nvSpPr>
        <p:spPr/>
        <p:txBody>
          <a:bodyPr>
            <a:normAutofit fontScale="62500" lnSpcReduction="20000"/>
          </a:bodyPr>
          <a:lstStyle/>
          <a:p>
            <a:r>
              <a:rPr lang="es-ES" altLang="ja-JP" dirty="0"/>
              <a:t>GESTION DE CONSULTAS MEDICAS</a:t>
            </a:r>
          </a:p>
        </p:txBody>
      </p:sp>
      <p:sp>
        <p:nvSpPr>
          <p:cNvPr id="29" name="テキスト プレースホルダー 28"/>
          <p:cNvSpPr>
            <a:spLocks noGrp="1"/>
          </p:cNvSpPr>
          <p:nvPr>
            <p:ph type="body" sz="quarter" idx="17"/>
          </p:nvPr>
        </p:nvSpPr>
        <p:spPr/>
        <p:txBody>
          <a:bodyPr>
            <a:normAutofit fontScale="70000" lnSpcReduction="20000"/>
          </a:bodyPr>
          <a:lstStyle/>
          <a:p>
            <a:r>
              <a:rPr lang="en-US" altLang="ja-JP" dirty="0"/>
              <a:t>GESTION DE CITAS MEDICAS</a:t>
            </a:r>
          </a:p>
        </p:txBody>
      </p:sp>
      <p:sp>
        <p:nvSpPr>
          <p:cNvPr id="30" name="テキスト プレースホルダー 29"/>
          <p:cNvSpPr>
            <a:spLocks noGrp="1"/>
          </p:cNvSpPr>
          <p:nvPr>
            <p:ph type="body" sz="quarter" idx="18"/>
          </p:nvPr>
        </p:nvSpPr>
        <p:spPr/>
        <p:txBody>
          <a:bodyPr>
            <a:normAutofit fontScale="62500" lnSpcReduction="20000"/>
          </a:bodyPr>
          <a:lstStyle/>
          <a:p>
            <a:r>
              <a:rPr lang="en-US" altLang="ja-JP" dirty="0"/>
              <a:t>GESTION DE MANTENIMIENTO DEL SISTEMA</a:t>
            </a:r>
            <a:endParaRPr kumimoji="1" lang="ja-JP" altLang="en-US" dirty="0"/>
          </a:p>
        </p:txBody>
      </p:sp>
      <p:sp>
        <p:nvSpPr>
          <p:cNvPr id="31" name="テキスト プレースホルダー 30"/>
          <p:cNvSpPr>
            <a:spLocks noGrp="1"/>
          </p:cNvSpPr>
          <p:nvPr>
            <p:ph type="body" sz="quarter" idx="19"/>
          </p:nvPr>
        </p:nvSpPr>
        <p:spPr/>
        <p:txBody>
          <a:bodyPr>
            <a:normAutofit fontScale="70000" lnSpcReduction="20000"/>
          </a:bodyPr>
          <a:lstStyle/>
          <a:p>
            <a:r>
              <a:rPr lang="en-US" altLang="ja-JP" dirty="0"/>
              <a:t>GESTION DE HOSPITALIZACION</a:t>
            </a:r>
          </a:p>
        </p:txBody>
      </p:sp>
      <p:sp>
        <p:nvSpPr>
          <p:cNvPr id="32" name="テキスト プレースホルダー 31"/>
          <p:cNvSpPr>
            <a:spLocks noGrp="1"/>
          </p:cNvSpPr>
          <p:nvPr>
            <p:ph type="body" sz="quarter" idx="20"/>
          </p:nvPr>
        </p:nvSpPr>
        <p:spPr>
          <a:xfrm>
            <a:off x="297873" y="7042720"/>
            <a:ext cx="5783882" cy="1872680"/>
          </a:xfrm>
        </p:spPr>
        <p:txBody>
          <a:bodyPr/>
          <a:lstStyle/>
          <a:p>
            <a:pPr marL="342900" indent="-342900">
              <a:buFont typeface="Arial" panose="020B0604020202020204" pitchFamily="34" charset="0"/>
              <a:buChar char="•"/>
            </a:pPr>
            <a:r>
              <a:rPr kumimoji="1" lang="es-PE" sz="1800" dirty="0"/>
              <a:t>Consultar citas Medicas</a:t>
            </a:r>
          </a:p>
          <a:p>
            <a:pPr marL="342900" indent="-342900">
              <a:buFont typeface="Arial" panose="020B0604020202020204" pitchFamily="34" charset="0"/>
              <a:buChar char="•"/>
            </a:pPr>
            <a:r>
              <a:rPr kumimoji="1" lang="es-PE" sz="1800" dirty="0"/>
              <a:t>Consultar información especialista </a:t>
            </a:r>
          </a:p>
          <a:p>
            <a:pPr marL="342900" indent="-342900">
              <a:buFont typeface="Arial" panose="020B0604020202020204" pitchFamily="34" charset="0"/>
              <a:buChar char="•"/>
            </a:pPr>
            <a:r>
              <a:rPr kumimoji="1" lang="es-PE" sz="1800" dirty="0"/>
              <a:t>Consultar Hospitalización</a:t>
            </a:r>
          </a:p>
          <a:p>
            <a:pPr marL="342900" indent="-342900">
              <a:buFont typeface="Arial" panose="020B0604020202020204" pitchFamily="34" charset="0"/>
              <a:buChar char="•"/>
            </a:pPr>
            <a:r>
              <a:rPr kumimoji="1" lang="es-PE" sz="1800" dirty="0"/>
              <a:t>Consultar Historial Médico Hospitalización</a:t>
            </a:r>
          </a:p>
          <a:p>
            <a:pPr marL="342900" indent="-342900">
              <a:buFont typeface="Arial" panose="020B0604020202020204" pitchFamily="34" charset="0"/>
              <a:buChar char="•"/>
            </a:pPr>
            <a:r>
              <a:rPr kumimoji="1" lang="es-PE" sz="1800" dirty="0"/>
              <a:t>Consultar Disponibilidad Habitación</a:t>
            </a:r>
            <a:endParaRPr kumimoji="1" lang="ja-JP" altLang="en-US" sz="1800" dirty="0"/>
          </a:p>
        </p:txBody>
      </p:sp>
      <p:sp>
        <p:nvSpPr>
          <p:cNvPr id="33" name="テキスト プレースホルダー 32"/>
          <p:cNvSpPr>
            <a:spLocks noGrp="1"/>
          </p:cNvSpPr>
          <p:nvPr>
            <p:ph type="body" sz="quarter" idx="21"/>
          </p:nvPr>
        </p:nvSpPr>
        <p:spPr>
          <a:xfrm>
            <a:off x="5294157" y="7042720"/>
            <a:ext cx="3925243" cy="1872680"/>
          </a:xfrm>
        </p:spPr>
        <p:txBody>
          <a:bodyPr/>
          <a:lstStyle/>
          <a:p>
            <a:pPr marL="285750" indent="-285750">
              <a:buFont typeface="Arial" panose="020B0604020202020204" pitchFamily="34" charset="0"/>
              <a:buChar char="•"/>
            </a:pPr>
            <a:r>
              <a:rPr kumimoji="1" lang="es-PE" sz="1800" dirty="0"/>
              <a:t>Registrar cita medica</a:t>
            </a:r>
          </a:p>
          <a:p>
            <a:pPr marL="285750" indent="-285750">
              <a:buFont typeface="Arial" panose="020B0604020202020204" pitchFamily="34" charset="0"/>
              <a:buChar char="•"/>
            </a:pPr>
            <a:r>
              <a:rPr kumimoji="1" lang="es-PE" sz="1800" dirty="0"/>
              <a:t>Registrar Paciente</a:t>
            </a:r>
          </a:p>
          <a:p>
            <a:pPr marL="285750" indent="-285750">
              <a:buFont typeface="Arial" panose="020B0604020202020204" pitchFamily="34" charset="0"/>
              <a:buChar char="•"/>
            </a:pPr>
            <a:r>
              <a:rPr kumimoji="1" lang="es-PE" sz="1800" dirty="0"/>
              <a:t>Registrar Medico</a:t>
            </a:r>
          </a:p>
          <a:p>
            <a:pPr marL="285750" indent="-285750">
              <a:buFont typeface="Arial" panose="020B0604020202020204" pitchFamily="34" charset="0"/>
              <a:buChar char="•"/>
            </a:pPr>
            <a:r>
              <a:rPr kumimoji="1" lang="es-PE" sz="1800" dirty="0"/>
              <a:t>Iniciar Sesión</a:t>
            </a:r>
            <a:endParaRPr kumimoji="1" lang="ja-JP" altLang="en-US" sz="1800" dirty="0"/>
          </a:p>
        </p:txBody>
      </p:sp>
      <p:sp>
        <p:nvSpPr>
          <p:cNvPr id="34" name="テキスト プレースホルダー 33"/>
          <p:cNvSpPr>
            <a:spLocks noGrp="1"/>
          </p:cNvSpPr>
          <p:nvPr>
            <p:ph type="body" sz="quarter" idx="22"/>
          </p:nvPr>
        </p:nvSpPr>
        <p:spPr/>
        <p:txBody>
          <a:bodyPr/>
          <a:lstStyle/>
          <a:p>
            <a:pPr marL="285750" indent="-285750">
              <a:buFont typeface="Arial" panose="020B0604020202020204" pitchFamily="34" charset="0"/>
              <a:buChar char="•"/>
            </a:pPr>
            <a:r>
              <a:rPr kumimoji="1" lang="es-PE" sz="1800" dirty="0"/>
              <a:t>Administrar cuentas de usuario</a:t>
            </a:r>
          </a:p>
          <a:p>
            <a:pPr marL="285750" indent="-285750">
              <a:buFont typeface="Arial" panose="020B0604020202020204" pitchFamily="34" charset="0"/>
              <a:buChar char="•"/>
            </a:pPr>
            <a:r>
              <a:rPr kumimoji="1" lang="es-PE" sz="1800" dirty="0"/>
              <a:t>Administrar citas medicas</a:t>
            </a:r>
          </a:p>
          <a:p>
            <a:pPr marL="285750" indent="-285750">
              <a:buFont typeface="Arial" panose="020B0604020202020204" pitchFamily="34" charset="0"/>
              <a:buChar char="•"/>
            </a:pPr>
            <a:r>
              <a:rPr kumimoji="1" lang="es-PE" sz="1800" dirty="0"/>
              <a:t>Administrar Hospitalización</a:t>
            </a:r>
            <a:endParaRPr kumimoji="1" lang="ja-JP" altLang="en-US" sz="1800" dirty="0"/>
          </a:p>
        </p:txBody>
      </p:sp>
      <p:sp>
        <p:nvSpPr>
          <p:cNvPr id="35" name="テキスト プレースホルダー 34"/>
          <p:cNvSpPr>
            <a:spLocks noGrp="1"/>
          </p:cNvSpPr>
          <p:nvPr>
            <p:ph type="body" sz="quarter" idx="23"/>
          </p:nvPr>
        </p:nvSpPr>
        <p:spPr/>
        <p:txBody>
          <a:bodyPr/>
          <a:lstStyle/>
          <a:p>
            <a:pPr marL="285750" indent="-285750">
              <a:buFont typeface="Arial" panose="020B0604020202020204" pitchFamily="34" charset="0"/>
              <a:buChar char="•"/>
            </a:pPr>
            <a:r>
              <a:rPr kumimoji="1" lang="es-PE" sz="1800" dirty="0"/>
              <a:t>Registrar Paciente </a:t>
            </a:r>
          </a:p>
          <a:p>
            <a:pPr marL="285750" indent="-285750">
              <a:buFont typeface="Arial" panose="020B0604020202020204" pitchFamily="34" charset="0"/>
              <a:buChar char="•"/>
            </a:pPr>
            <a:r>
              <a:rPr kumimoji="1" lang="es-PE" sz="1800" dirty="0"/>
              <a:t>Registrar Enfermero</a:t>
            </a:r>
          </a:p>
          <a:p>
            <a:pPr marL="285750" indent="-285750">
              <a:buFont typeface="Arial" panose="020B0604020202020204" pitchFamily="34" charset="0"/>
              <a:buChar char="•"/>
            </a:pPr>
            <a:r>
              <a:rPr kumimoji="1" lang="es-PE" sz="1800" dirty="0"/>
              <a:t>Registrar Medico</a:t>
            </a:r>
          </a:p>
          <a:p>
            <a:pPr marL="285750" indent="-285750">
              <a:buFont typeface="Arial" panose="020B0604020202020204" pitchFamily="34" charset="0"/>
              <a:buChar char="•"/>
            </a:pPr>
            <a:r>
              <a:rPr kumimoji="1" lang="es-PE" sz="1800" dirty="0"/>
              <a:t>Registrar Habitación</a:t>
            </a:r>
          </a:p>
          <a:p>
            <a:pPr marL="285750" indent="-285750">
              <a:buFont typeface="Arial" panose="020B0604020202020204" pitchFamily="34" charset="0"/>
              <a:buChar char="•"/>
            </a:pPr>
            <a:r>
              <a:rPr kumimoji="1" lang="es-PE" sz="1800" dirty="0"/>
              <a:t>Registrar Diagnostico</a:t>
            </a:r>
          </a:p>
          <a:p>
            <a:pPr marL="285750" indent="-285750">
              <a:buFont typeface="Arial" panose="020B0604020202020204" pitchFamily="34" charset="0"/>
              <a:buChar char="•"/>
            </a:pPr>
            <a:r>
              <a:rPr kumimoji="1" lang="es-PE" sz="1800" dirty="0"/>
              <a:t>Registrar Tratamiento</a:t>
            </a:r>
            <a:endParaRPr kumimoji="1" lang="ja-JP" altLang="en-US" sz="1800" dirty="0"/>
          </a:p>
        </p:txBody>
      </p:sp>
      <p:pic>
        <p:nvPicPr>
          <p:cNvPr id="9" name="Marcador de posición de imagen 8">
            <a:extLst>
              <a:ext uri="{FF2B5EF4-FFF2-40B4-BE49-F238E27FC236}">
                <a16:creationId xmlns:a16="http://schemas.microsoft.com/office/drawing/2014/main" id="{B4E218AA-AC20-413C-8812-17C7BFDCB191}"/>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16687" r="16687"/>
          <a:stretch>
            <a:fillRect/>
          </a:stretch>
        </p:blipFill>
        <p:spPr/>
      </p:pic>
      <p:pic>
        <p:nvPicPr>
          <p:cNvPr id="11" name="Marcador de posición de imagen 10">
            <a:extLst>
              <a:ext uri="{FF2B5EF4-FFF2-40B4-BE49-F238E27FC236}">
                <a16:creationId xmlns:a16="http://schemas.microsoft.com/office/drawing/2014/main" id="{86D3EF8A-B8F3-4F9F-8C21-70B7E97ACFE6}"/>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30000" r="30000"/>
          <a:stretch>
            <a:fillRect/>
          </a:stretch>
        </p:blipFill>
        <p:spPr/>
      </p:pic>
      <p:pic>
        <p:nvPicPr>
          <p:cNvPr id="13" name="Marcador de posición de imagen 12">
            <a:extLst>
              <a:ext uri="{FF2B5EF4-FFF2-40B4-BE49-F238E27FC236}">
                <a16:creationId xmlns:a16="http://schemas.microsoft.com/office/drawing/2014/main" id="{484961C2-D004-4821-94E5-497ECAC75ACC}"/>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l="23538" r="23538"/>
          <a:stretch>
            <a:fillRect/>
          </a:stretch>
        </p:blipFill>
        <p:spPr/>
      </p:pic>
      <p:pic>
        <p:nvPicPr>
          <p:cNvPr id="17" name="Marcador de posición de imagen 16">
            <a:extLst>
              <a:ext uri="{FF2B5EF4-FFF2-40B4-BE49-F238E27FC236}">
                <a16:creationId xmlns:a16="http://schemas.microsoft.com/office/drawing/2014/main" id="{50DD2958-54CF-4ECF-AE95-776110C4A24F}"/>
              </a:ext>
            </a:extLst>
          </p:cNvPr>
          <p:cNvPicPr>
            <a:picLocks noGrp="1" noChangeAspect="1"/>
          </p:cNvPicPr>
          <p:nvPr>
            <p:ph type="pic" sz="quarter" idx="15"/>
          </p:nvPr>
        </p:nvPicPr>
        <p:blipFill>
          <a:blip r:embed="rId6">
            <a:extLst>
              <a:ext uri="{28A0092B-C50C-407E-A947-70E740481C1C}">
                <a14:useLocalDpi xmlns:a14="http://schemas.microsoft.com/office/drawing/2010/main" val="0"/>
              </a:ext>
            </a:extLst>
          </a:blip>
          <a:srcRect l="16797" r="16797"/>
          <a:stretch>
            <a:fillRect/>
          </a:stretch>
        </p:blipFill>
        <p:spPr/>
      </p:pic>
    </p:spTree>
    <p:extLst>
      <p:ext uri="{BB962C8B-B14F-4D97-AF65-F5344CB8AC3E}">
        <p14:creationId xmlns:p14="http://schemas.microsoft.com/office/powerpoint/2010/main" val="213094457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8</a:t>
            </a:fld>
            <a:endParaRPr lang="en-US" dirty="0"/>
          </a:p>
        </p:txBody>
      </p:sp>
      <p:sp>
        <p:nvSpPr>
          <p:cNvPr id="7" name="テキスト プレースホルダー 6"/>
          <p:cNvSpPr>
            <a:spLocks noGrp="1"/>
          </p:cNvSpPr>
          <p:nvPr>
            <p:ph type="body" sz="quarter" idx="39"/>
          </p:nvPr>
        </p:nvSpPr>
        <p:spPr>
          <a:xfrm>
            <a:off x="1537361" y="552990"/>
            <a:ext cx="14102428" cy="1935215"/>
          </a:xfrm>
        </p:spPr>
        <p:txBody>
          <a:bodyPr/>
          <a:lstStyle/>
          <a:p>
            <a:r>
              <a:rPr lang="es-PE" sz="5400" b="1" dirty="0"/>
              <a:t>Gestión de Consultas Médicas</a:t>
            </a:r>
            <a:endParaRPr kumimoji="1" lang="en-US" altLang="ja-JP" sz="5400" dirty="0"/>
          </a:p>
        </p:txBody>
      </p:sp>
      <p:pic>
        <p:nvPicPr>
          <p:cNvPr id="15" name="Marcador de posición de imagen 14">
            <a:extLst>
              <a:ext uri="{FF2B5EF4-FFF2-40B4-BE49-F238E27FC236}">
                <a16:creationId xmlns:a16="http://schemas.microsoft.com/office/drawing/2014/main" id="{0B9D5AE6-0F9B-4317-B5E8-34E20AFC6C08}"/>
              </a:ext>
            </a:extLst>
          </p:cNvPr>
          <p:cNvPicPr>
            <a:picLocks noGrp="1" noChangeAspect="1"/>
          </p:cNvPicPr>
          <p:nvPr>
            <p:ph type="pic" sz="quarter" idx="18"/>
          </p:nvPr>
        </p:nvPicPr>
        <p:blipFill rotWithShape="1">
          <a:blip r:embed="rId2">
            <a:extLst>
              <a:ext uri="{28A0092B-C50C-407E-A947-70E740481C1C}">
                <a14:useLocalDpi xmlns:a14="http://schemas.microsoft.com/office/drawing/2010/main" val="0"/>
              </a:ext>
            </a:extLst>
          </a:blip>
          <a:srcRect t="2220" b="14710"/>
          <a:stretch/>
        </p:blipFill>
        <p:spPr>
          <a:xfrm>
            <a:off x="232216" y="2218175"/>
            <a:ext cx="17460913" cy="6886202"/>
          </a:xfrm>
        </p:spPr>
      </p:pic>
    </p:spTree>
    <p:extLst>
      <p:ext uri="{BB962C8B-B14F-4D97-AF65-F5344CB8AC3E}">
        <p14:creationId xmlns:p14="http://schemas.microsoft.com/office/powerpoint/2010/main" val="234228297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9</a:t>
            </a:fld>
            <a:endParaRPr lang="en-US" dirty="0"/>
          </a:p>
        </p:txBody>
      </p:sp>
      <p:sp>
        <p:nvSpPr>
          <p:cNvPr id="7" name="テキスト プレースホルダー 6"/>
          <p:cNvSpPr>
            <a:spLocks noGrp="1"/>
          </p:cNvSpPr>
          <p:nvPr>
            <p:ph type="body" sz="quarter" idx="39"/>
          </p:nvPr>
        </p:nvSpPr>
        <p:spPr>
          <a:xfrm>
            <a:off x="1537361" y="552990"/>
            <a:ext cx="14102428" cy="1935215"/>
          </a:xfrm>
        </p:spPr>
        <p:txBody>
          <a:bodyPr/>
          <a:lstStyle/>
          <a:p>
            <a:pPr>
              <a:lnSpc>
                <a:spcPct val="107000"/>
              </a:lnSpc>
              <a:spcAft>
                <a:spcPts val="800"/>
              </a:spcAft>
            </a:pPr>
            <a:r>
              <a:rPr lang="es-PE" sz="5400" dirty="0">
                <a:effectLst/>
                <a:latin typeface="Times New Roman" panose="02020603050405020304" pitchFamily="18" charset="0"/>
                <a:ea typeface="DengXian Light" panose="02010600030101010101" pitchFamily="2" charset="-122"/>
                <a:cs typeface="Arial" panose="020B0604020202020204" pitchFamily="34" charset="0"/>
              </a:rPr>
              <a:t>Gestión de Citas Médicas</a:t>
            </a:r>
            <a:endParaRPr lang="es-PE" sz="5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Marcador de posición de imagen 5">
            <a:extLst>
              <a:ext uri="{FF2B5EF4-FFF2-40B4-BE49-F238E27FC236}">
                <a16:creationId xmlns:a16="http://schemas.microsoft.com/office/drawing/2014/main" id="{E722B1D1-D91E-41EE-99A4-F98D993039B1}"/>
              </a:ext>
            </a:extLst>
          </p:cNvPr>
          <p:cNvPicPr>
            <a:picLocks noGrp="1" noChangeAspect="1"/>
          </p:cNvPicPr>
          <p:nvPr>
            <p:ph type="pic" sz="quarter" idx="18"/>
          </p:nvPr>
        </p:nvPicPr>
        <p:blipFill rotWithShape="1">
          <a:blip r:embed="rId2">
            <a:extLst>
              <a:ext uri="{28A0092B-C50C-407E-A947-70E740481C1C}">
                <a14:useLocalDpi xmlns:a14="http://schemas.microsoft.com/office/drawing/2010/main" val="0"/>
              </a:ext>
            </a:extLst>
          </a:blip>
          <a:srcRect t="2208" b="16438"/>
          <a:stretch/>
        </p:blipFill>
        <p:spPr>
          <a:xfrm>
            <a:off x="322226" y="2443200"/>
            <a:ext cx="16832263" cy="5400600"/>
          </a:xfrm>
        </p:spPr>
      </p:pic>
    </p:spTree>
    <p:extLst>
      <p:ext uri="{BB962C8B-B14F-4D97-AF65-F5344CB8AC3E}">
        <p14:creationId xmlns:p14="http://schemas.microsoft.com/office/powerpoint/2010/main" val="1224074088"/>
      </p:ext>
    </p:extLst>
  </p:cSld>
  <p:clrMapOvr>
    <a:masterClrMapping/>
  </p:clrMapOvr>
  <p:transition spd="slow">
    <p:wipe/>
  </p:transition>
</p:sld>
</file>

<file path=ppt/theme/theme1.xml><?xml version="1.0" encoding="utf-8"?>
<a:theme xmlns:a="http://schemas.openxmlformats.org/drawingml/2006/main" name="Title">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43623</TotalTime>
  <Words>286</Words>
  <Application>Microsoft Office PowerPoint</Application>
  <PresentationFormat>Personalizado</PresentationFormat>
  <Paragraphs>62</Paragraphs>
  <Slides>13</Slides>
  <Notes>1</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13</vt:i4>
      </vt:variant>
    </vt:vector>
  </HeadingPairs>
  <TitlesOfParts>
    <vt:vector size="23" baseType="lpstr">
      <vt:lpstr>Arial</vt:lpstr>
      <vt:lpstr>Calibri</vt:lpstr>
      <vt:lpstr>Roboto Condensed Light</vt:lpstr>
      <vt:lpstr>Roboto Light</vt:lpstr>
      <vt:lpstr>Times New Roman</vt:lpstr>
      <vt:lpstr>Wingdings</vt:lpstr>
      <vt:lpstr>Title</vt:lpstr>
      <vt:lpstr>No Decoration</vt:lpstr>
      <vt:lpstr>Contents</vt:lpstr>
      <vt:lpstr>1_Contents</vt:lpstr>
      <vt:lpstr>DESAROLLO DE SOFTWARE II</vt:lpstr>
      <vt:lpstr>Presentación de PowerPoint</vt:lpstr>
      <vt:lpstr>Presentación de PowerPoint</vt:lpstr>
      <vt:lpstr>VILLA MARÍA DEL TRIUNFO SAC</vt:lpstr>
      <vt:lpstr>Presentación de PowerPoint</vt:lpstr>
      <vt:lpstr>¿Como vamos ayudar con el desarrollo de la plataforma web</vt:lpstr>
      <vt:lpstr>PROCESOS</vt:lpstr>
      <vt:lpstr>Presentación de PowerPoint</vt:lpstr>
      <vt:lpstr>Presentación de PowerPoint</vt:lpstr>
      <vt:lpstr>Presentación de PowerPoint</vt:lpstr>
      <vt:lpstr>Presentación de PowerPoint</vt:lpstr>
      <vt:lpstr>LA NEVEGACIÓN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Alejandro boza</cp:lastModifiedBy>
  <cp:revision>725</cp:revision>
  <dcterms:created xsi:type="dcterms:W3CDTF">2015-01-09T17:56:04Z</dcterms:created>
  <dcterms:modified xsi:type="dcterms:W3CDTF">2021-06-22T22:36:30Z</dcterms:modified>
</cp:coreProperties>
</file>