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63" r:id="rId2"/>
    <p:sldId id="257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4657C-6B7B-4D11-92FE-19D7F27F78B9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47F9F-E4D1-4A29-BB8A-19035468A4E4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7F9F-E4D1-4A29-BB8A-19035468A4E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25501"/>
            <a:ext cx="7772400" cy="1470025"/>
          </a:xfrm>
        </p:spPr>
        <p:txBody>
          <a:bodyPr/>
          <a:lstStyle/>
          <a:p>
            <a:r>
              <a:rPr lang="es-ES_tradnl" dirty="0" err="1" smtClean="0">
                <a:solidFill>
                  <a:srgbClr val="00B050"/>
                </a:solidFill>
              </a:rPr>
              <a:t>Diagnostic</a:t>
            </a:r>
            <a:r>
              <a:rPr lang="es-ES_tradnl" dirty="0" smtClean="0">
                <a:solidFill>
                  <a:srgbClr val="00B050"/>
                </a:solidFill>
              </a:rPr>
              <a:t> </a:t>
            </a:r>
            <a:r>
              <a:rPr lang="es-ES_tradnl" dirty="0" err="1" smtClean="0">
                <a:solidFill>
                  <a:srgbClr val="00B050"/>
                </a:solidFill>
              </a:rPr>
              <a:t>Report</a:t>
            </a:r>
            <a:r>
              <a:rPr lang="es-ES_tradnl" dirty="0" smtClean="0">
                <a:solidFill>
                  <a:srgbClr val="00B050"/>
                </a:solidFill>
              </a:rPr>
              <a:t> Meta-</a:t>
            </a:r>
            <a:r>
              <a:rPr lang="es-ES_tradnl" dirty="0" err="1" smtClean="0">
                <a:solidFill>
                  <a:srgbClr val="00B050"/>
                </a:solidFill>
              </a:rPr>
              <a:t>Analysis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ES_tradnl" sz="2800" dirty="0" smtClean="0"/>
          </a:p>
          <a:p>
            <a:r>
              <a:rPr lang="es-ES_tradnl" sz="2800" dirty="0" smtClean="0"/>
              <a:t>Module: </a:t>
            </a:r>
            <a:r>
              <a:rPr lang="es-ES_tradnl" sz="2800" dirty="0" err="1" smtClean="0"/>
              <a:t>Best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Practice</a:t>
            </a:r>
            <a:r>
              <a:rPr lang="es-ES_tradnl" sz="2800" dirty="0" smtClean="0"/>
              <a:t> R</a:t>
            </a:r>
            <a:endParaRPr lang="en-GB" sz="2800" dirty="0" smtClean="0"/>
          </a:p>
          <a:p>
            <a:endParaRPr lang="es-ES_tradnl" sz="2800" dirty="0"/>
          </a:p>
          <a:p>
            <a:r>
              <a:rPr lang="es-ES_tradnl" sz="2800" dirty="0" err="1" smtClean="0"/>
              <a:t>Torfinn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Belbo</a:t>
            </a:r>
            <a:r>
              <a:rPr lang="es-ES_tradnl" sz="2800" dirty="0" smtClean="0"/>
              <a:t> &amp; Carolina </a:t>
            </a:r>
            <a:r>
              <a:rPr lang="es-ES_tradnl" sz="2800" dirty="0" err="1" smtClean="0"/>
              <a:t>Wackerhagen</a:t>
            </a:r>
            <a:endParaRPr lang="es-ES_tradnl" sz="2800" dirty="0" smtClean="0"/>
          </a:p>
          <a:p>
            <a:endParaRPr lang="es-ES_tradnl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</a:t>
            </a:r>
            <a:r>
              <a:rPr lang="nb-NO" dirty="0" smtClean="0"/>
              <a:t>eta-Analysis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0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Steps to include (</a:t>
            </a:r>
            <a:r>
              <a:rPr lang="en-US" sz="2100" dirty="0" smtClean="0"/>
              <a:t>according to </a:t>
            </a:r>
            <a:r>
              <a:rPr lang="en-US" sz="2100" dirty="0" err="1" smtClean="0"/>
              <a:t>Koricheva</a:t>
            </a:r>
            <a:r>
              <a:rPr lang="en-US" sz="2100" dirty="0" smtClean="0"/>
              <a:t> &amp; </a:t>
            </a:r>
            <a:r>
              <a:rPr lang="en-US" sz="2100" dirty="0" err="1" smtClean="0"/>
              <a:t>Gurevitch</a:t>
            </a:r>
            <a:r>
              <a:rPr lang="en-US" sz="2100" dirty="0" smtClean="0"/>
              <a:t>, 2014 *</a:t>
            </a:r>
            <a:r>
              <a:rPr lang="en-US" sz="2800" dirty="0" smtClean="0"/>
              <a:t>)</a:t>
            </a:r>
            <a:r>
              <a:rPr lang="en-US" sz="3300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Weighting of effect sizes across studies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Exploring the cause of heterogeneity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for publication bias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Sensitivity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(Account for phylogeny)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57199" y="6485206"/>
            <a:ext cx="7462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* </a:t>
            </a:r>
            <a:r>
              <a:rPr lang="en-GB" sz="1100" dirty="0" err="1" smtClean="0"/>
              <a:t>Koricheva</a:t>
            </a:r>
            <a:r>
              <a:rPr lang="en-GB" sz="1100" dirty="0" smtClean="0"/>
              <a:t>, J., &amp; </a:t>
            </a:r>
            <a:r>
              <a:rPr lang="en-GB" sz="1100" dirty="0" err="1" smtClean="0"/>
              <a:t>Gurevitch</a:t>
            </a:r>
            <a:r>
              <a:rPr lang="en-GB" sz="1100" dirty="0" smtClean="0"/>
              <a:t>, J. (2014). Uses and misuses of meta‐analysis in plant ecology. </a:t>
            </a:r>
            <a:r>
              <a:rPr lang="en-GB" sz="1100" i="1" dirty="0" smtClean="0"/>
              <a:t>Journal of Ecology</a:t>
            </a:r>
            <a:r>
              <a:rPr lang="en-GB" sz="1100" dirty="0" smtClean="0"/>
              <a:t>, </a:t>
            </a:r>
            <a:r>
              <a:rPr lang="en-GB" sz="1100" i="1" dirty="0" smtClean="0"/>
              <a:t>102</a:t>
            </a:r>
            <a:r>
              <a:rPr lang="en-GB" sz="1100" dirty="0" smtClean="0"/>
              <a:t>(4), 828-844.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xmlns="" val="273422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in 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0824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Weighting of effect sizes </a:t>
            </a:r>
          </a:p>
          <a:p>
            <a:pPr marL="914400" lvl="1" indent="-514350"/>
            <a:r>
              <a:rPr lang="en-US" dirty="0" smtClean="0"/>
              <a:t>Integrated in </a:t>
            </a:r>
            <a:r>
              <a:rPr lang="en-US" dirty="0" err="1" smtClean="0">
                <a:latin typeface="Lucida Console"/>
                <a:cs typeface="Lucida Console"/>
              </a:rPr>
              <a:t>rma</a:t>
            </a:r>
            <a:r>
              <a:rPr lang="en-US" dirty="0" smtClean="0"/>
              <a:t> function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Exploring the cause of heterogeneity</a:t>
            </a:r>
          </a:p>
          <a:p>
            <a:pPr marL="914400" lvl="1" indent="-514350"/>
            <a:r>
              <a:rPr lang="en-US" dirty="0" smtClean="0"/>
              <a:t>Adding moderators in </a:t>
            </a:r>
            <a:r>
              <a:rPr lang="en-US" dirty="0" err="1" smtClean="0">
                <a:latin typeface="Lucida Console"/>
                <a:cs typeface="Lucida Console"/>
              </a:rPr>
              <a:t>rma</a:t>
            </a:r>
            <a:r>
              <a:rPr lang="en-US" dirty="0" smtClean="0">
                <a:cs typeface="Lucida Console"/>
              </a:rPr>
              <a:t> function (meta regression)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for publication bias</a:t>
            </a:r>
          </a:p>
          <a:p>
            <a:pPr marL="914400" lvl="1" indent="-514350"/>
            <a:r>
              <a:rPr lang="en-US" dirty="0" smtClean="0"/>
              <a:t>Funnel plot, Fail-Safe N analysis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Sensitivity analysis</a:t>
            </a:r>
          </a:p>
          <a:p>
            <a:pPr marL="914400" lvl="1" indent="-514350"/>
            <a:r>
              <a:rPr lang="en-US" dirty="0" smtClean="0"/>
              <a:t>Leave1out analysis</a:t>
            </a:r>
            <a:endParaRPr lang="en-US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83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758"/>
            <a:ext cx="3008313" cy="116205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Meta-</a:t>
            </a:r>
            <a:r>
              <a:rPr lang="en-US" dirty="0" smtClean="0"/>
              <a:t>A</a:t>
            </a:r>
            <a:r>
              <a:rPr lang="en-US" dirty="0" smtClean="0"/>
              <a:t>nalysis in one slide: </a:t>
            </a:r>
            <a:br>
              <a:rPr lang="en-US" dirty="0" smtClean="0"/>
            </a:br>
            <a:r>
              <a:rPr lang="en-US" dirty="0" smtClean="0"/>
              <a:t>Forest plot!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153740"/>
            <a:ext cx="3008313" cy="5704260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800" dirty="0" smtClean="0"/>
              <a:t>Dataset: Gibson et. al 2011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Subset with only bird </a:t>
            </a:r>
            <a:r>
              <a:rPr lang="en-US" sz="1800" dirty="0" err="1" smtClean="0"/>
              <a:t>taxon</a:t>
            </a: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Only 1 species per study selected (randomly)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From n=2220 to n=38, so extremely simplified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The steps presented in the slide before implemented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And voila! Here’s our result!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/>
              <a:t>M</a:t>
            </a:r>
            <a:r>
              <a:rPr lang="en-US" sz="1800" dirty="0" smtClean="0"/>
              <a:t>ore </a:t>
            </a:r>
            <a:r>
              <a:rPr lang="en-US" sz="1800" dirty="0" smtClean="0"/>
              <a:t>figures can be shown </a:t>
            </a:r>
            <a:r>
              <a:rPr lang="en-US" sz="1800" dirty="0" smtClean="0"/>
              <a:t>on request</a:t>
            </a:r>
            <a:endParaRPr 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8275" y="239152"/>
            <a:ext cx="5304521" cy="657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/>
        </p:nvCxnSpPr>
        <p:spPr>
          <a:xfrm>
            <a:off x="0" y="1178482"/>
            <a:ext cx="346551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626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smtClean="0"/>
              <a:t>N</a:t>
            </a:r>
            <a:r>
              <a:rPr lang="nb-NO" dirty="0" smtClean="0"/>
              <a:t>ext </a:t>
            </a:r>
            <a:r>
              <a:rPr lang="nb-NO" dirty="0" smtClean="0"/>
              <a:t>T</a:t>
            </a:r>
            <a:r>
              <a:rPr lang="nb-NO" dirty="0" smtClean="0"/>
              <a:t>wo </a:t>
            </a:r>
            <a:r>
              <a:rPr lang="nb-NO" dirty="0" smtClean="0"/>
              <a:t>W</a:t>
            </a:r>
            <a:r>
              <a:rPr lang="nb-NO" dirty="0" smtClean="0"/>
              <a:t>eeks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What we should do: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R-script more or less sorted out</a:t>
            </a:r>
          </a:p>
          <a:p>
            <a:endParaRPr lang="en-US" dirty="0" smtClean="0"/>
          </a:p>
          <a:p>
            <a:r>
              <a:rPr lang="en-US" dirty="0" err="1" smtClean="0"/>
              <a:t>Automize</a:t>
            </a:r>
            <a:r>
              <a:rPr lang="en-US" dirty="0" smtClean="0"/>
              <a:t> the meta analysis/diagnostic report</a:t>
            </a:r>
          </a:p>
          <a:p>
            <a:endParaRPr lang="en-US" dirty="0" smtClean="0"/>
          </a:p>
          <a:p>
            <a:r>
              <a:rPr lang="en-US" dirty="0" smtClean="0"/>
              <a:t>Include more fancy stuff if we have time (make an R function)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Questions we have: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Where to start?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make an automated appendix? </a:t>
            </a:r>
          </a:p>
          <a:p>
            <a:endParaRPr lang="en-US" dirty="0" smtClean="0"/>
          </a:p>
          <a:p>
            <a:r>
              <a:rPr lang="en-US" dirty="0" smtClean="0"/>
              <a:t>Meta-analysis is not a standardized procedure!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8490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232</Words>
  <Application>Microsoft Office PowerPoint</Application>
  <PresentationFormat>Presentación en pantalla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Diagnostic Report Meta-Analysis</vt:lpstr>
      <vt:lpstr>Meta-Analysis</vt:lpstr>
      <vt:lpstr>What We Did in R</vt:lpstr>
      <vt:lpstr>Meta-Analysis in one slide:  Forest plot!</vt:lpstr>
      <vt:lpstr>The Next Two Weeks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Torfinn Belbo</dc:creator>
  <cp:lastModifiedBy>ICI-ADIC</cp:lastModifiedBy>
  <cp:revision>26</cp:revision>
  <dcterms:created xsi:type="dcterms:W3CDTF">2014-11-17T14:13:57Z</dcterms:created>
  <dcterms:modified xsi:type="dcterms:W3CDTF">2014-11-17T16:08:46Z</dcterms:modified>
</cp:coreProperties>
</file>