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63" r:id="rId2"/>
    <p:sldId id="257" r:id="rId3"/>
    <p:sldId id="261" r:id="rId4"/>
    <p:sldId id="258" r:id="rId5"/>
    <p:sldId id="262" r:id="rId6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4657C-6B7B-4D11-92FE-19D7F27F78B9}" type="datetimeFigureOut">
              <a:rPr lang="en-GB" smtClean="0"/>
              <a:pPr/>
              <a:t>17/11/2014</a:t>
            </a:fld>
            <a:endParaRPr lang="en-GB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47F9F-E4D1-4A29-BB8A-19035468A4E4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2470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7F9F-E4D1-4A29-BB8A-19035468A4E4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17.11.2014</a:t>
            </a:fld>
            <a:endParaRPr lang="nb-N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‹Nº›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17.11.2014</a:t>
            </a:fld>
            <a:endParaRPr lang="nb-N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‹Nº›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17.11.2014</a:t>
            </a:fld>
            <a:endParaRPr lang="nb-N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‹Nº›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17.11.2014</a:t>
            </a:fld>
            <a:endParaRPr lang="nb-N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‹Nº›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17.11.2014</a:t>
            </a:fld>
            <a:endParaRPr lang="nb-N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‹Nº›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17.11.2014</a:t>
            </a:fld>
            <a:endParaRPr lang="nb-N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‹Nº›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17.11.2014</a:t>
            </a:fld>
            <a:endParaRPr lang="nb-N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‹Nº›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17.11.2014</a:t>
            </a:fld>
            <a:endParaRPr lang="nb-N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‹Nº›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17.11.2014</a:t>
            </a:fld>
            <a:endParaRPr lang="nb-N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‹Nº›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17.11.2014</a:t>
            </a:fld>
            <a:endParaRPr lang="nb-N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‹Nº›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17.11.2014</a:t>
            </a:fld>
            <a:endParaRPr lang="nb-N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‹Nº›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BF61E-C81E-B147-A9C3-9359CCDF05AF}" type="datetimeFigureOut">
              <a:rPr lang="nb-NO" smtClean="0"/>
              <a:pPr/>
              <a:t>17.11.2014</a:t>
            </a:fld>
            <a:endParaRPr lang="nb-N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2D690-0A75-2B47-B762-A5B99D01306A}" type="slidenum">
              <a:rPr lang="nb-NO" smtClean="0"/>
              <a:pPr/>
              <a:t>‹Nº›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25501"/>
            <a:ext cx="7772400" cy="1470025"/>
          </a:xfrm>
        </p:spPr>
        <p:txBody>
          <a:bodyPr/>
          <a:lstStyle/>
          <a:p>
            <a:r>
              <a:rPr lang="es-ES_tradnl" dirty="0" err="1" smtClean="0">
                <a:solidFill>
                  <a:srgbClr val="00B050"/>
                </a:solidFill>
              </a:rPr>
              <a:t>Diagnostic</a:t>
            </a:r>
            <a:r>
              <a:rPr lang="es-ES_tradnl" dirty="0" smtClean="0">
                <a:solidFill>
                  <a:srgbClr val="00B050"/>
                </a:solidFill>
              </a:rPr>
              <a:t> </a:t>
            </a:r>
            <a:r>
              <a:rPr lang="es-ES_tradnl" dirty="0" err="1" smtClean="0">
                <a:solidFill>
                  <a:srgbClr val="00B050"/>
                </a:solidFill>
              </a:rPr>
              <a:t>Report</a:t>
            </a:r>
            <a:r>
              <a:rPr lang="es-ES_tradnl" dirty="0" smtClean="0">
                <a:solidFill>
                  <a:srgbClr val="00B050"/>
                </a:solidFill>
              </a:rPr>
              <a:t> of a </a:t>
            </a:r>
            <a:br>
              <a:rPr lang="es-ES_tradnl" dirty="0" smtClean="0">
                <a:solidFill>
                  <a:srgbClr val="00B050"/>
                </a:solidFill>
              </a:rPr>
            </a:br>
            <a:r>
              <a:rPr lang="es-ES_tradnl" dirty="0" smtClean="0">
                <a:solidFill>
                  <a:srgbClr val="00B050"/>
                </a:solidFill>
              </a:rPr>
              <a:t>Meta-</a:t>
            </a:r>
            <a:r>
              <a:rPr lang="es-ES_tradnl" dirty="0" err="1" smtClean="0">
                <a:solidFill>
                  <a:srgbClr val="00B050"/>
                </a:solidFill>
              </a:rPr>
              <a:t>Analysis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s-ES_tradnl" sz="2800" dirty="0" smtClean="0"/>
          </a:p>
          <a:p>
            <a:r>
              <a:rPr lang="es-ES_tradnl" sz="2800" dirty="0" smtClean="0"/>
              <a:t>Module: </a:t>
            </a:r>
            <a:r>
              <a:rPr lang="es-ES_tradnl" sz="2800" dirty="0" err="1" smtClean="0"/>
              <a:t>Best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Practice</a:t>
            </a:r>
            <a:r>
              <a:rPr lang="es-ES_tradnl" sz="2800" dirty="0" smtClean="0"/>
              <a:t> R</a:t>
            </a:r>
            <a:endParaRPr lang="en-GB" sz="2800" dirty="0" smtClean="0"/>
          </a:p>
          <a:p>
            <a:endParaRPr lang="es-ES_tradnl" sz="2800" dirty="0"/>
          </a:p>
          <a:p>
            <a:r>
              <a:rPr lang="es-ES_tradnl" sz="2800" dirty="0" err="1" smtClean="0"/>
              <a:t>Torfinn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Belbo</a:t>
            </a:r>
            <a:r>
              <a:rPr lang="es-ES_tradnl" sz="2800" dirty="0" smtClean="0"/>
              <a:t> &amp; Carolina </a:t>
            </a:r>
            <a:r>
              <a:rPr lang="es-ES_tradnl" sz="2800" dirty="0" err="1" smtClean="0"/>
              <a:t>Wackerhagen</a:t>
            </a:r>
            <a:endParaRPr lang="es-ES_tradnl" sz="2800" dirty="0" smtClean="0"/>
          </a:p>
          <a:p>
            <a:endParaRPr lang="es-ES_tradn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Meta-Analysis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50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dirty="0" smtClean="0"/>
              <a:t>Steps to include (</a:t>
            </a:r>
            <a:r>
              <a:rPr lang="en-US" sz="2100" dirty="0" smtClean="0"/>
              <a:t>according to </a:t>
            </a:r>
            <a:r>
              <a:rPr lang="en-US" sz="2100" dirty="0" err="1" smtClean="0"/>
              <a:t>Koricheva</a:t>
            </a:r>
            <a:r>
              <a:rPr lang="en-US" sz="2100" dirty="0" smtClean="0"/>
              <a:t> &amp; </a:t>
            </a:r>
            <a:r>
              <a:rPr lang="en-US" sz="2100" dirty="0" err="1" smtClean="0"/>
              <a:t>Gurevitch</a:t>
            </a:r>
            <a:r>
              <a:rPr lang="en-US" sz="2100" dirty="0" smtClean="0"/>
              <a:t>, 2014 *</a:t>
            </a:r>
            <a:r>
              <a:rPr lang="en-US" sz="2800" dirty="0" smtClean="0"/>
              <a:t>)</a:t>
            </a:r>
            <a:r>
              <a:rPr lang="en-US" sz="3300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Weighting of effect sizes across studies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Exploring the cause of heterogeneity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for publication bias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Sensitivity analysis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(Account for phylogeny)</a:t>
            </a:r>
            <a:endParaRPr lang="en-U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1417638"/>
            <a:ext cx="701977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457199" y="6485206"/>
            <a:ext cx="7462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* </a:t>
            </a:r>
            <a:r>
              <a:rPr lang="en-GB" sz="1100" dirty="0" err="1" smtClean="0"/>
              <a:t>Koricheva</a:t>
            </a:r>
            <a:r>
              <a:rPr lang="en-GB" sz="1100" dirty="0" smtClean="0"/>
              <a:t>, J., &amp; </a:t>
            </a:r>
            <a:r>
              <a:rPr lang="en-GB" sz="1100" dirty="0" err="1" smtClean="0"/>
              <a:t>Gurevitch</a:t>
            </a:r>
            <a:r>
              <a:rPr lang="en-GB" sz="1100" dirty="0" smtClean="0"/>
              <a:t>, J. (2014). Uses and misuses of meta‐analysis in plant ecology. </a:t>
            </a:r>
            <a:r>
              <a:rPr lang="en-GB" sz="1100" i="1" dirty="0" smtClean="0"/>
              <a:t>Journal of Ecology</a:t>
            </a:r>
            <a:r>
              <a:rPr lang="en-GB" sz="1100" dirty="0" smtClean="0"/>
              <a:t>, </a:t>
            </a:r>
            <a:r>
              <a:rPr lang="en-GB" sz="1100" i="1" dirty="0" smtClean="0"/>
              <a:t>102</a:t>
            </a:r>
            <a:r>
              <a:rPr lang="en-GB" sz="1100" dirty="0" smtClean="0"/>
              <a:t>(4), 828-844.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xmlns="" val="273422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 in R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08245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Weighting of effect sizes </a:t>
            </a:r>
          </a:p>
          <a:p>
            <a:pPr marL="914400" lvl="1" indent="-514350"/>
            <a:r>
              <a:rPr lang="en-US" dirty="0" smtClean="0"/>
              <a:t>Integrated in </a:t>
            </a:r>
            <a:r>
              <a:rPr lang="en-US" dirty="0" err="1" smtClean="0">
                <a:latin typeface="Lucida Console"/>
                <a:cs typeface="Lucida Console"/>
              </a:rPr>
              <a:t>rma</a:t>
            </a:r>
            <a:r>
              <a:rPr lang="en-US" dirty="0" smtClean="0"/>
              <a:t> function (in </a:t>
            </a:r>
            <a:r>
              <a:rPr lang="en-US" dirty="0" err="1" smtClean="0">
                <a:latin typeface="Lucida Console"/>
                <a:cs typeface="Lucida Console"/>
              </a:rPr>
              <a:t>metafor</a:t>
            </a:r>
            <a:r>
              <a:rPr lang="en-US" dirty="0" smtClean="0"/>
              <a:t> package) </a:t>
            </a: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Exploring the cause of heterogeneity</a:t>
            </a:r>
          </a:p>
          <a:p>
            <a:pPr marL="914400" lvl="1" indent="-514350"/>
            <a:r>
              <a:rPr lang="en-US" dirty="0" smtClean="0"/>
              <a:t>Adding </a:t>
            </a:r>
            <a:r>
              <a:rPr lang="en-US" smtClean="0"/>
              <a:t>moderators </a:t>
            </a:r>
            <a:r>
              <a:rPr lang="en-US" smtClean="0"/>
              <a:t>to</a:t>
            </a:r>
            <a:r>
              <a:rPr lang="en-US" smtClean="0"/>
              <a:t> </a:t>
            </a:r>
            <a:r>
              <a:rPr lang="en-US" dirty="0" err="1" smtClean="0">
                <a:latin typeface="Lucida Console"/>
                <a:cs typeface="Lucida Console"/>
              </a:rPr>
              <a:t>rma</a:t>
            </a:r>
            <a:r>
              <a:rPr lang="en-US" dirty="0" smtClean="0">
                <a:cs typeface="Lucida Console"/>
              </a:rPr>
              <a:t> function (meta regression)</a:t>
            </a: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for publication bias</a:t>
            </a:r>
          </a:p>
          <a:p>
            <a:pPr marL="914400" lvl="1" indent="-514350"/>
            <a:r>
              <a:rPr lang="en-US" dirty="0" smtClean="0">
                <a:latin typeface="Lucida Console"/>
                <a:cs typeface="Lucida Console"/>
              </a:rPr>
              <a:t>Funnel</a:t>
            </a:r>
            <a:r>
              <a:rPr lang="en-US" dirty="0" smtClean="0"/>
              <a:t> plot, </a:t>
            </a:r>
            <a:r>
              <a:rPr lang="en-US" dirty="0" smtClean="0"/>
              <a:t> </a:t>
            </a:r>
            <a:r>
              <a:rPr lang="en-US" dirty="0" smtClean="0">
                <a:latin typeface="Lucida Console" pitchFamily="49" charset="0"/>
              </a:rPr>
              <a:t>Fail-Safe N</a:t>
            </a:r>
            <a:r>
              <a:rPr lang="en-US" dirty="0" smtClean="0"/>
              <a:t> </a:t>
            </a:r>
            <a:r>
              <a:rPr lang="en-US" dirty="0" smtClean="0"/>
              <a:t>analysis</a:t>
            </a: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Sensitivity analysis</a:t>
            </a:r>
          </a:p>
          <a:p>
            <a:pPr marL="914400" lvl="1" indent="-514350"/>
            <a:r>
              <a:rPr lang="en-US" dirty="0" smtClean="0">
                <a:latin typeface="Lucida Console"/>
                <a:cs typeface="Lucida Console"/>
              </a:rPr>
              <a:t>Leave1out</a:t>
            </a:r>
            <a:r>
              <a:rPr lang="en-US" dirty="0" smtClean="0"/>
              <a:t> </a:t>
            </a:r>
            <a:r>
              <a:rPr lang="en-US" dirty="0" smtClean="0"/>
              <a:t>function and analysis</a:t>
            </a:r>
            <a:endParaRPr lang="en-US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0" y="1417638"/>
            <a:ext cx="701977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4834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5758"/>
            <a:ext cx="3008313" cy="696477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Meta-Analysis in one slide: 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153740"/>
            <a:ext cx="3008313" cy="5704260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sz="1850" dirty="0" smtClean="0"/>
              <a:t>Dataset: Gibson et. al 2011</a:t>
            </a:r>
          </a:p>
          <a:p>
            <a:pPr marL="285750" indent="-285750">
              <a:buFontTx/>
              <a:buChar char="-"/>
            </a:pPr>
            <a:endParaRPr lang="en-US" sz="1850" dirty="0" smtClean="0"/>
          </a:p>
          <a:p>
            <a:pPr marL="285750" indent="-285750">
              <a:buFontTx/>
              <a:buChar char="-"/>
            </a:pPr>
            <a:r>
              <a:rPr lang="en-US" sz="1850" dirty="0" smtClean="0"/>
              <a:t>Subset with only bird </a:t>
            </a:r>
            <a:r>
              <a:rPr lang="en-US" sz="1850" dirty="0" err="1" smtClean="0"/>
              <a:t>taxon</a:t>
            </a:r>
            <a:endParaRPr lang="en-US" sz="1850" dirty="0" smtClean="0"/>
          </a:p>
          <a:p>
            <a:pPr marL="285750" indent="-285750">
              <a:buFontTx/>
              <a:buChar char="-"/>
            </a:pPr>
            <a:endParaRPr lang="en-US" sz="1850" dirty="0" smtClean="0"/>
          </a:p>
          <a:p>
            <a:pPr marL="285750" indent="-285750">
              <a:buFontTx/>
              <a:buChar char="-"/>
            </a:pPr>
            <a:r>
              <a:rPr lang="en-US" sz="1850" dirty="0" smtClean="0"/>
              <a:t>Only 1 species per study selected (randomly)</a:t>
            </a:r>
          </a:p>
          <a:p>
            <a:pPr marL="285750" indent="-285750">
              <a:buFontTx/>
              <a:buChar char="-"/>
            </a:pPr>
            <a:endParaRPr lang="en-US" sz="1850" dirty="0" smtClean="0"/>
          </a:p>
          <a:p>
            <a:pPr marL="285750" indent="-285750">
              <a:buFontTx/>
              <a:buChar char="-"/>
            </a:pPr>
            <a:r>
              <a:rPr lang="en-US" sz="1850" dirty="0" smtClean="0"/>
              <a:t>From n=2220 to n=38, so extremely simplified</a:t>
            </a:r>
          </a:p>
          <a:p>
            <a:pPr marL="285750" indent="-285750">
              <a:buFontTx/>
              <a:buChar char="-"/>
            </a:pPr>
            <a:endParaRPr lang="en-US" sz="1850" dirty="0" smtClean="0"/>
          </a:p>
          <a:p>
            <a:pPr marL="285750" indent="-285750">
              <a:buFontTx/>
              <a:buChar char="-"/>
            </a:pPr>
            <a:r>
              <a:rPr lang="en-US" sz="1850" dirty="0" smtClean="0"/>
              <a:t>The steps presented in the slide before implemented</a:t>
            </a:r>
          </a:p>
          <a:p>
            <a:pPr marL="285750" indent="-285750">
              <a:buFontTx/>
              <a:buChar char="-"/>
            </a:pPr>
            <a:endParaRPr lang="en-US" sz="1850" dirty="0" smtClean="0"/>
          </a:p>
          <a:p>
            <a:pPr marL="285750" indent="-285750">
              <a:buFontTx/>
              <a:buChar char="-"/>
            </a:pPr>
            <a:r>
              <a:rPr lang="en-US" sz="1850" dirty="0" smtClean="0"/>
              <a:t>And voila! Here’s our result!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98275" y="239152"/>
            <a:ext cx="5304521" cy="657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6 Conector recto"/>
          <p:cNvCxnSpPr/>
          <p:nvPr/>
        </p:nvCxnSpPr>
        <p:spPr>
          <a:xfrm>
            <a:off x="0" y="1178482"/>
            <a:ext cx="346551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Sylinder 2"/>
          <p:cNvSpPr txBox="1"/>
          <p:nvPr/>
        </p:nvSpPr>
        <p:spPr>
          <a:xfrm>
            <a:off x="666377" y="654110"/>
            <a:ext cx="2510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Forest plot!</a:t>
            </a:r>
            <a:endParaRPr lang="nb-NO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626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Next Two Weeks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97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What we should do: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Finalize R-script</a:t>
            </a:r>
          </a:p>
          <a:p>
            <a:endParaRPr lang="en-US" dirty="0" smtClean="0"/>
          </a:p>
          <a:p>
            <a:r>
              <a:rPr lang="en-US" dirty="0" err="1" smtClean="0"/>
              <a:t>Automize</a:t>
            </a:r>
            <a:r>
              <a:rPr lang="en-US" dirty="0" smtClean="0"/>
              <a:t> the meta analysis/diagnostic report</a:t>
            </a:r>
          </a:p>
          <a:p>
            <a:endParaRPr lang="en-US" dirty="0" smtClean="0"/>
          </a:p>
          <a:p>
            <a:r>
              <a:rPr lang="en-US" dirty="0" smtClean="0"/>
              <a:t>Include more fancy stuff if we have time (make an R function)</a:t>
            </a:r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97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Questions we have: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Where to start?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to make an automated appendix? 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Meta-analysis is not a standardized procedure!</a:t>
            </a:r>
            <a:endParaRPr lang="en-U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1417638"/>
            <a:ext cx="701977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3849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225</Words>
  <Application>Microsoft Office PowerPoint</Application>
  <PresentationFormat>Presentación en pantalla (4:3)</PresentationFormat>
  <Paragraphs>60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Diagnostic Report of a  Meta-Analysis</vt:lpstr>
      <vt:lpstr>Meta-Analysis</vt:lpstr>
      <vt:lpstr>What We Did in R</vt:lpstr>
      <vt:lpstr>Meta-Analysis in one slide: </vt:lpstr>
      <vt:lpstr>The Next Two Weeks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Torfinn Belbo</dc:creator>
  <cp:lastModifiedBy>ICI-ADIC</cp:lastModifiedBy>
  <cp:revision>35</cp:revision>
  <dcterms:created xsi:type="dcterms:W3CDTF">2014-11-17T14:13:57Z</dcterms:created>
  <dcterms:modified xsi:type="dcterms:W3CDTF">2014-11-17T21:40:39Z</dcterms:modified>
</cp:coreProperties>
</file>