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322" r:id="rId7"/>
    <p:sldId id="323" r:id="rId8"/>
    <p:sldId id="326" r:id="rId9"/>
    <p:sldId id="325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62" d="100"/>
          <a:sy n="62" d="100"/>
        </p:scale>
        <p:origin x="100" y="56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oline.wamuhu\Music\Sleep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oline.wamuhu\Music\Sleep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oline.wamuhu\Music\Sleep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013998250218729E-2"/>
          <c:y val="0.17171296296296298"/>
          <c:w val="0.89665266841644797"/>
          <c:h val="0.62308654126567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'Average SQ by Day of the Week'!$I$2</c:f>
              <c:strCache>
                <c:ptCount val="1"/>
                <c:pt idx="0">
                  <c:v>Average Sleep Quality by day of the week 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'Average SQ by Day of the Week'!$H$3:$H$9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'Average SQ by Day of the Week'!$I$3:$I$9</c:f>
              <c:numCache>
                <c:formatCode>0%</c:formatCode>
                <c:ptCount val="7"/>
                <c:pt idx="0">
                  <c:v>0.8175</c:v>
                </c:pt>
                <c:pt idx="1">
                  <c:v>0.64250000000000007</c:v>
                </c:pt>
                <c:pt idx="2">
                  <c:v>0.83000000000000007</c:v>
                </c:pt>
                <c:pt idx="3">
                  <c:v>0.78500000000000003</c:v>
                </c:pt>
                <c:pt idx="4">
                  <c:v>0.77</c:v>
                </c:pt>
                <c:pt idx="5">
                  <c:v>0.88200000000000001</c:v>
                </c:pt>
                <c:pt idx="6">
                  <c:v>0.75250000000000006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69-435F-AE5B-0B65E14DE7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27"/>
        <c:axId val="1592739072"/>
        <c:axId val="1592735712"/>
      </c:barChart>
      <c:catAx>
        <c:axId val="1592739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ysClr val="windowText" lastClr="000000"/>
                    </a:solidFill>
                  </a:rPr>
                  <a:t>Day</a:t>
                </a:r>
                <a:r>
                  <a:rPr lang="en-US" sz="1200" b="1" baseline="0" dirty="0">
                    <a:solidFill>
                      <a:sysClr val="windowText" lastClr="000000"/>
                    </a:solidFill>
                  </a:rPr>
                  <a:t> of the Week</a:t>
                </a:r>
                <a:endParaRPr lang="en-US" sz="1200" b="1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1827805728480372"/>
              <c:y val="0.881435389369121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735712"/>
        <c:crosses val="autoZero"/>
        <c:auto val="1"/>
        <c:lblAlgn val="ctr"/>
        <c:lblOffset val="100"/>
        <c:noMultiLvlLbl val="0"/>
      </c:catAx>
      <c:valAx>
        <c:axId val="15927357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</a:rPr>
                  <a:t>Sleep</a:t>
                </a:r>
                <a:r>
                  <a:rPr lang="en-US" sz="1200" b="1" baseline="0">
                    <a:solidFill>
                      <a:sysClr val="windowText" lastClr="000000"/>
                    </a:solidFill>
                  </a:rPr>
                  <a:t> Quality</a:t>
                </a:r>
                <a:endParaRPr lang="en-US" sz="1200" b="1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6.5703913239001698E-3"/>
              <c:y val="0.347237541930902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159273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[Splint I Workbook - Sleep Data.xlsx]SQ by sleep notes!PivotTable15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solidFill>
                  <a:schemeClr val="tx1"/>
                </a:solidFill>
              </a:rPr>
              <a:t>Average</a:t>
            </a:r>
            <a:r>
              <a:rPr lang="en-US" b="1" i="0" baseline="0" dirty="0">
                <a:solidFill>
                  <a:schemeClr val="tx1"/>
                </a:solidFill>
              </a:rPr>
              <a:t> Sleep Quality by Sleep Notes</a:t>
            </a:r>
            <a:endParaRPr lang="en-US" b="1" i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5019386013303813"/>
          <c:y val="4.05785690475648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489123225859095"/>
          <c:y val="0.18874850763172654"/>
          <c:w val="0.86510879391914663"/>
          <c:h val="0.35744224043422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'SQ by sleep notes'!$B$3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'SQ by sleep notes'!$A$4:$A$12</c:f>
              <c:strCache>
                <c:ptCount val="8"/>
                <c:pt idx="0">
                  <c:v>Ate late:Drank coffee</c:v>
                </c:pt>
                <c:pt idx="1">
                  <c:v>Drank coffee</c:v>
                </c:pt>
                <c:pt idx="2">
                  <c:v>Drank coffee:Drank tea</c:v>
                </c:pt>
                <c:pt idx="3">
                  <c:v>Drank coffee:Drank tea:Stressful day</c:v>
                </c:pt>
                <c:pt idx="4">
                  <c:v>Drank coffee:Drank tea:Worked out</c:v>
                </c:pt>
                <c:pt idx="5">
                  <c:v>Drank tea</c:v>
                </c:pt>
                <c:pt idx="6">
                  <c:v>Drank tea:Worked out</c:v>
                </c:pt>
                <c:pt idx="7">
                  <c:v>Stressful day</c:v>
                </c:pt>
              </c:strCache>
            </c:strRef>
          </c:cat>
          <c:val>
            <c:numRef>
              <c:f>'SQ by sleep notes'!$B$4:$B$12</c:f>
              <c:numCache>
                <c:formatCode>General</c:formatCode>
                <c:ptCount val="8"/>
                <c:pt idx="0">
                  <c:v>0.78</c:v>
                </c:pt>
                <c:pt idx="1">
                  <c:v>0.72499999999999998</c:v>
                </c:pt>
                <c:pt idx="2">
                  <c:v>0.85624999999999996</c:v>
                </c:pt>
                <c:pt idx="3">
                  <c:v>0.83250000000000013</c:v>
                </c:pt>
                <c:pt idx="4">
                  <c:v>0.77666666666666673</c:v>
                </c:pt>
                <c:pt idx="5">
                  <c:v>0.82499999999999996</c:v>
                </c:pt>
                <c:pt idx="6">
                  <c:v>0.87</c:v>
                </c:pt>
                <c:pt idx="7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52-438F-BF09-363525E779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27"/>
        <c:axId val="1585288592"/>
        <c:axId val="1585285712"/>
      </c:barChart>
      <c:catAx>
        <c:axId val="158528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>
                    <a:solidFill>
                      <a:sysClr val="windowText" lastClr="000000"/>
                    </a:solidFill>
                  </a:rPr>
                  <a:t>Sleep</a:t>
                </a:r>
                <a:r>
                  <a:rPr lang="en-US" sz="1100" b="1" baseline="0">
                    <a:solidFill>
                      <a:sysClr val="windowText" lastClr="000000"/>
                    </a:solidFill>
                  </a:rPr>
                  <a:t> Notes</a:t>
                </a:r>
                <a:endParaRPr lang="en-US" sz="1100" b="1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285712"/>
        <c:crosses val="autoZero"/>
        <c:auto val="1"/>
        <c:lblAlgn val="ctr"/>
        <c:lblOffset val="100"/>
        <c:noMultiLvlLbl val="0"/>
      </c:catAx>
      <c:valAx>
        <c:axId val="15852857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</a:rPr>
                  <a:t>Sleep</a:t>
                </a:r>
                <a:r>
                  <a:rPr lang="en-US" sz="1200" b="1" baseline="0">
                    <a:solidFill>
                      <a:sysClr val="windowText" lastClr="000000"/>
                    </a:solidFill>
                  </a:rPr>
                  <a:t> Quality</a:t>
                </a:r>
                <a:endParaRPr lang="en-US" sz="1200" b="1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8528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Average time in bed by day</a:t>
            </a:r>
            <a:r>
              <a:rPr lang="en-US" b="1" baseline="0">
                <a:solidFill>
                  <a:schemeClr val="tx1"/>
                </a:solidFill>
              </a:rPr>
              <a:t> of the week</a:t>
            </a:r>
            <a:endParaRPr 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9.7700348432055745E-2"/>
          <c:y val="2.0343339062312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267763848204069E-2"/>
          <c:y val="0.1116350542015367"/>
          <c:w val="0.9294274121578554"/>
          <c:h val="0.80260714897469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'Average time in bed by weekday'!$G$2</c:f>
              <c:strCache>
                <c:ptCount val="1"/>
                <c:pt idx="0">
                  <c:v>Average time in bed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[$-F400]h:mm:ss\ AM/PM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'Average time in bed by weekday'!$F$3:$F$9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'Average time in bed by weekday'!$G$3:$G$9</c:f>
              <c:numCache>
                <c:formatCode>[$-F400]h:mm:ss\ AM/PM</c:formatCode>
                <c:ptCount val="7"/>
                <c:pt idx="0">
                  <c:v>0.33559027777777772</c:v>
                </c:pt>
                <c:pt idx="1">
                  <c:v>0.24982638888888886</c:v>
                </c:pt>
                <c:pt idx="2">
                  <c:v>0.33177083333333335</c:v>
                </c:pt>
                <c:pt idx="3">
                  <c:v>0.29635416666666664</c:v>
                </c:pt>
                <c:pt idx="4">
                  <c:v>0.37569444444444444</c:v>
                </c:pt>
                <c:pt idx="5">
                  <c:v>0.32319444444444445</c:v>
                </c:pt>
                <c:pt idx="6">
                  <c:v>0.33281250000000001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F-482E-8D91-E770ACEF0D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4"/>
        <c:overlap val="-27"/>
        <c:axId val="1455743072"/>
        <c:axId val="1455737312"/>
      </c:barChart>
      <c:catAx>
        <c:axId val="1455743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Day</a:t>
                </a:r>
                <a:r>
                  <a:rPr lang="en-US" b="1" baseline="0">
                    <a:solidFill>
                      <a:sysClr val="windowText" lastClr="000000"/>
                    </a:solidFill>
                  </a:rPr>
                  <a:t> of the Week</a:t>
                </a:r>
                <a:endParaRPr lang="en-US" b="1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737312"/>
        <c:crosses val="autoZero"/>
        <c:auto val="1"/>
        <c:lblAlgn val="ctr"/>
        <c:lblOffset val="100"/>
        <c:noMultiLvlLbl val="0"/>
      </c:catAx>
      <c:valAx>
        <c:axId val="14557373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</a:rPr>
                  <a:t> Time</a:t>
                </a:r>
                <a:r>
                  <a:rPr lang="en-US" b="1" baseline="0">
                    <a:solidFill>
                      <a:schemeClr val="tx1"/>
                    </a:solidFill>
                  </a:rPr>
                  <a:t> in Bed</a:t>
                </a:r>
                <a:endParaRPr 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crossAx val="145574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05/06/24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05/06/24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9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2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7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1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05/06/24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672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36" y="298564"/>
            <a:ext cx="4854587" cy="6260873"/>
          </a:xfrm>
        </p:spPr>
        <p:txBody>
          <a:bodyPr>
            <a:noAutofit/>
          </a:bodyPr>
          <a:lstStyle/>
          <a:p>
            <a:r>
              <a:rPr lang="en-US" dirty="0"/>
              <a:t>Improving Sleep Quality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By Caroline Wamuhu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10" y="164386"/>
            <a:ext cx="3389065" cy="130200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Analyzing Sleep Quality</a:t>
            </a:r>
          </a:p>
        </p:txBody>
      </p:sp>
      <p:pic>
        <p:nvPicPr>
          <p:cNvPr id="15" name="Picture Placeholder 14" descr="A person sleeping in bed&#10;&#10;Description automatically generated">
            <a:extLst>
              <a:ext uri="{FF2B5EF4-FFF2-40B4-BE49-F238E27FC236}">
                <a16:creationId xmlns:a16="http://schemas.microsoft.com/office/drawing/2014/main" id="{5B0418AC-795C-B83D-D361-41DE3659F2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954" b="4954"/>
          <a:stretch>
            <a:fillRect/>
          </a:stretch>
        </p:blipFill>
        <p:spPr>
          <a:xfrm>
            <a:off x="4428162" y="-11064"/>
            <a:ext cx="7763837" cy="693857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4112" y="1972638"/>
            <a:ext cx="4274049" cy="4272583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The average sleep quality, rated at </a:t>
            </a:r>
            <a:r>
              <a:rPr lang="en-US" sz="2300" b="1" dirty="0">
                <a:solidFill>
                  <a:schemeClr val="tx2">
                    <a:alpha val="60000"/>
                  </a:schemeClr>
                </a:solidFill>
              </a:rPr>
              <a:t>79%</a:t>
            </a: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On average the individual slept for approximately </a:t>
            </a:r>
            <a:r>
              <a:rPr lang="en-US" sz="2300" b="1" dirty="0"/>
              <a:t>7 hours, 32 minutes, and 53 seconds</a:t>
            </a:r>
            <a:r>
              <a:rPr lang="en-US" sz="2300" dirty="0"/>
              <a:t> each night. This falls under the recommended 7 to 9 hours.</a:t>
            </a:r>
            <a:endParaRPr lang="en-US" sz="2300" dirty="0">
              <a:solidFill>
                <a:schemeClr val="tx2">
                  <a:alpha val="6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The</a:t>
            </a:r>
            <a:r>
              <a:rPr lang="en-US" sz="2300" b="1" dirty="0">
                <a:solidFill>
                  <a:schemeClr val="tx2">
                    <a:alpha val="60000"/>
                  </a:schemeClr>
                </a:solidFill>
              </a:rPr>
              <a:t> range </a:t>
            </a: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 of sleep quality is </a:t>
            </a:r>
            <a:r>
              <a:rPr lang="en-US" sz="2300" b="1" dirty="0">
                <a:solidFill>
                  <a:schemeClr val="tx2">
                    <a:alpha val="60000"/>
                  </a:schemeClr>
                </a:solidFill>
              </a:rPr>
              <a:t>97%.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The individual had the lowest sleep quality of </a:t>
            </a:r>
            <a:r>
              <a:rPr lang="en-US" sz="2300" b="1" dirty="0">
                <a:solidFill>
                  <a:schemeClr val="tx2">
                    <a:alpha val="60000"/>
                  </a:schemeClr>
                </a:solidFill>
              </a:rPr>
              <a:t>3%, </a:t>
            </a: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after</a:t>
            </a:r>
            <a:r>
              <a:rPr lang="en-US" sz="2300" b="1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 he/she sleep for 16 minutes for that day.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The highest was </a:t>
            </a:r>
            <a:r>
              <a:rPr lang="en-US" sz="2300" b="1" dirty="0">
                <a:solidFill>
                  <a:schemeClr val="tx2">
                    <a:alpha val="60000"/>
                  </a:schemeClr>
                </a:solidFill>
              </a:rPr>
              <a:t>100% </a:t>
            </a:r>
            <a:r>
              <a:rPr lang="en-US" sz="2300" dirty="0">
                <a:solidFill>
                  <a:schemeClr val="tx2">
                    <a:alpha val="60000"/>
                  </a:schemeClr>
                </a:solidFill>
              </a:rPr>
              <a:t>where the staff for </a:t>
            </a:r>
            <a:r>
              <a:rPr lang="en-US" sz="2300" b="1" dirty="0">
                <a:solidFill>
                  <a:schemeClr val="tx2">
                    <a:alpha val="60000"/>
                  </a:schemeClr>
                </a:solidFill>
              </a:rPr>
              <a:t>9 hours.</a:t>
            </a:r>
          </a:p>
          <a:p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2779"/>
            <a:ext cx="4397339" cy="1127343"/>
          </a:xfrm>
        </p:spPr>
        <p:txBody>
          <a:bodyPr wrap="square" anchor="b">
            <a:normAutofit/>
          </a:bodyPr>
          <a:lstStyle/>
          <a:p>
            <a:r>
              <a:rPr lang="en-US" sz="3200" dirty="0"/>
              <a:t>Does the day of the week affect the quality of sleep?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1892855"/>
            <a:ext cx="4397339" cy="3499611"/>
          </a:xfrm>
        </p:spPr>
        <p:txBody>
          <a:bodyPr>
            <a:normAutofit/>
          </a:bodyPr>
          <a:lstStyle/>
          <a:p>
            <a:r>
              <a:rPr lang="en-US" dirty="0"/>
              <a:t>It was noted that on Saturday was the day of the week with the highest sleep quality with </a:t>
            </a:r>
            <a:r>
              <a:rPr lang="en-US" b="1" dirty="0"/>
              <a:t>88%.</a:t>
            </a:r>
          </a:p>
          <a:p>
            <a:r>
              <a:rPr lang="en-US" b="1" dirty="0"/>
              <a:t> </a:t>
            </a:r>
            <a:r>
              <a:rPr lang="en-US" dirty="0"/>
              <a:t>Tuesdays  recorded the lowest sleep quality of </a:t>
            </a:r>
            <a:r>
              <a:rPr lang="en-US" b="1" dirty="0"/>
              <a:t>64%.</a:t>
            </a:r>
          </a:p>
          <a:p>
            <a:endParaRPr lang="en-US" b="1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0351227-A038-FD0E-2741-B95865D3D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262027"/>
              </p:ext>
            </p:extLst>
          </p:nvPr>
        </p:nvGraphicFramePr>
        <p:xfrm>
          <a:off x="4695290" y="612779"/>
          <a:ext cx="6873411" cy="52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29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01" y="430521"/>
            <a:ext cx="3389065" cy="1847528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Does the activities done affect the quality of Sleep?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2373330"/>
            <a:ext cx="3389065" cy="3871891"/>
          </a:xfrm>
        </p:spPr>
        <p:txBody>
          <a:bodyPr>
            <a:normAutofit/>
          </a:bodyPr>
          <a:lstStyle/>
          <a:p>
            <a:r>
              <a:rPr lang="en-US" sz="1800" dirty="0"/>
              <a:t>It was noted that the average quality of sleep was highest when he/she drank tea and worked out.</a:t>
            </a:r>
          </a:p>
          <a:p>
            <a:r>
              <a:rPr lang="en-US" sz="1800" dirty="0"/>
              <a:t>The quality of sleep was extremely low when he/she had a stressful day.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EE83AA8-A7E0-1F7C-5232-B2525D9E7E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706400"/>
              </p:ext>
            </p:extLst>
          </p:nvPr>
        </p:nvGraphicFramePr>
        <p:xfrm>
          <a:off x="5251766" y="901557"/>
          <a:ext cx="6041727" cy="505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01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01" y="430521"/>
            <a:ext cx="3389065" cy="1847528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Does the activities done affect the quality of Sleep?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2373330"/>
            <a:ext cx="3389065" cy="3871891"/>
          </a:xfrm>
        </p:spPr>
        <p:txBody>
          <a:bodyPr>
            <a:normAutofit/>
          </a:bodyPr>
          <a:lstStyle/>
          <a:p>
            <a:r>
              <a:rPr lang="en-US" sz="1800" dirty="0"/>
              <a:t>It was noted that the average quality of sleep was highest when he/she drank tea and worked out.</a:t>
            </a:r>
          </a:p>
          <a:p>
            <a:r>
              <a:rPr lang="en-US" sz="1800" dirty="0"/>
              <a:t>The quality of sleep was extremely low when he/she had a stressful day.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Picture Placeholder 5">
            <a:extLst>
              <a:ext uri="{FF2B5EF4-FFF2-40B4-BE49-F238E27FC236}">
                <a16:creationId xmlns:a16="http://schemas.microsoft.com/office/drawing/2014/main" id="{036D3F1C-EED3-0D07-E49C-CF8755DD79CF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706030762"/>
              </p:ext>
            </p:extLst>
          </p:nvPr>
        </p:nvGraphicFramePr>
        <p:xfrm>
          <a:off x="4897712" y="1014373"/>
          <a:ext cx="6681787" cy="5230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390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3" y="400050"/>
            <a:ext cx="8647721" cy="843124"/>
          </a:xfrm>
        </p:spPr>
        <p:txBody>
          <a:bodyPr>
            <a:normAutofit/>
          </a:bodyPr>
          <a:lstStyle/>
          <a:p>
            <a:r>
              <a:rPr lang="en-US" dirty="0"/>
              <a:t>Recommendations for Improved Sleep Quality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 the individuals to maintain a consistent sleep schedule.</a:t>
            </a:r>
          </a:p>
          <a:p>
            <a:r>
              <a:rPr lang="en-US" dirty="0"/>
              <a:t>The quality of sleep was extremely low on stressful days, the individual could incorporate other things on such days. For example, if a day is stressful, the individual could do workouts, drink tea or even drink coffee</a:t>
            </a:r>
          </a:p>
          <a:p>
            <a:r>
              <a:rPr lang="en-US" dirty="0"/>
              <a:t>Since Tuesday recorded the lowest sleep quality it would be beneficial for the individual would incorporate relaxation before sleep.</a:t>
            </a:r>
          </a:p>
        </p:txBody>
      </p:sp>
    </p:spTree>
    <p:extLst>
      <p:ext uri="{BB962C8B-B14F-4D97-AF65-F5344CB8AC3E}">
        <p14:creationId xmlns:p14="http://schemas.microsoft.com/office/powerpoint/2010/main" val="120369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3C7C-4F2B-CE27-9B1F-1675BA08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69" y="1746607"/>
            <a:ext cx="9901207" cy="2373331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latin typeface="Edwardian Script ITC" panose="030303020407070D0804" pitchFamily="66" charset="0"/>
              </a:rPr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6963444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{C2AE3DE5-F17B-470B-AED1-1157A9BE02B6}tf11158769_win32</Template>
  <TotalTime>732</TotalTime>
  <Words>353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Calibri</vt:lpstr>
      <vt:lpstr>Edwardian Script ITC</vt:lpstr>
      <vt:lpstr>Goudy Old Style</vt:lpstr>
      <vt:lpstr>Wingdings</vt:lpstr>
      <vt:lpstr>FrostyVTI</vt:lpstr>
      <vt:lpstr>Improving Sleep Quality  By Caroline Wamuhu</vt:lpstr>
      <vt:lpstr>Analyzing Sleep Quality</vt:lpstr>
      <vt:lpstr>Does the day of the week affect the quality of sleep?</vt:lpstr>
      <vt:lpstr>Does the activities done affect the quality of Sleep?</vt:lpstr>
      <vt:lpstr>Does the activities done affect the quality of Sleep?</vt:lpstr>
      <vt:lpstr>Recommendations for Improved Sleep Quality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Sleep Patterns  By Caroline Wamuhu</dc:title>
  <dc:creator>Caroline Wanjiru Wamuhu</dc:creator>
  <cp:lastModifiedBy>Caroline Wanjiru Wamuhu</cp:lastModifiedBy>
  <cp:revision>15</cp:revision>
  <dcterms:created xsi:type="dcterms:W3CDTF">2024-06-04T13:26:05Z</dcterms:created>
  <dcterms:modified xsi:type="dcterms:W3CDTF">2024-06-05T15:34:54Z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