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6" r:id="rId10"/>
    <p:sldId id="275" r:id="rId11"/>
    <p:sldId id="274" r:id="rId12"/>
    <p:sldId id="267" r:id="rId13"/>
    <p:sldId id="276" r:id="rId14"/>
    <p:sldId id="280" r:id="rId15"/>
    <p:sldId id="301" r:id="rId16"/>
    <p:sldId id="300" r:id="rId17"/>
    <p:sldId id="303" r:id="rId18"/>
    <p:sldId id="297" r:id="rId19"/>
    <p:sldId id="304" r:id="rId20"/>
    <p:sldId id="302" r:id="rId21"/>
    <p:sldId id="308" r:id="rId22"/>
    <p:sldId id="269" r:id="rId23"/>
    <p:sldId id="292" r:id="rId24"/>
    <p:sldId id="291" r:id="rId25"/>
    <p:sldId id="293" r:id="rId26"/>
    <p:sldId id="305" r:id="rId27"/>
    <p:sldId id="306" r:id="rId28"/>
    <p:sldId id="307" r:id="rId29"/>
    <p:sldId id="290" r:id="rId30"/>
  </p:sldIdLst>
  <p:sldSz cx="18288000" cy="10287000"/>
  <p:notesSz cx="10287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8261"/>
    <a:srgbClr val="0033CC"/>
    <a:srgbClr val="1971A7"/>
    <a:srgbClr val="0D4253"/>
    <a:srgbClr val="2969B2"/>
    <a:srgbClr val="15364B"/>
    <a:srgbClr val="053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>
      <p:cViewPr varScale="1">
        <p:scale>
          <a:sx n="57" d="100"/>
          <a:sy n="57" d="100"/>
        </p:scale>
        <p:origin x="42" y="195"/>
      </p:cViewPr>
      <p:guideLst>
        <p:guide orient="horz" pos="2159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CAEDA818-7B13-4C50-9C70-C6E9689CB6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93349" y="1840290"/>
            <a:ext cx="12099593" cy="6604708"/>
            <a:chOff x="605510" y="2666092"/>
            <a:chExt cx="9074695" cy="4953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510" y="2666092"/>
              <a:ext cx="9074695" cy="49535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36898" y="535338"/>
            <a:ext cx="1347411" cy="2601179"/>
            <a:chOff x="8888173" y="1687378"/>
            <a:chExt cx="1010558" cy="19508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8888173" y="1687378"/>
              <a:ext cx="1010558" cy="19508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64167" y="1636090"/>
            <a:ext cx="1700609" cy="1700609"/>
            <a:chOff x="208624" y="2512941"/>
            <a:chExt cx="1275457" cy="1275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08624" y="2512941"/>
              <a:ext cx="1275457" cy="1275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71716" y="6771459"/>
            <a:ext cx="2269351" cy="3668745"/>
            <a:chOff x="64286" y="6364468"/>
            <a:chExt cx="1702013" cy="27515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4286" y="6364468"/>
              <a:ext cx="1702013" cy="2751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09401" y="6627844"/>
            <a:ext cx="1524661" cy="2786088"/>
            <a:chOff x="8942550" y="6256758"/>
            <a:chExt cx="1143496" cy="20895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942550" y="6256758"/>
              <a:ext cx="1143496" cy="208956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66606" y="5887848"/>
            <a:ext cx="7616108" cy="28821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A9C14-6E11-44D4-B679-4C08F8B3780C}"/>
              </a:ext>
            </a:extLst>
          </p:cNvPr>
          <p:cNvSpPr txBox="1"/>
          <p:nvPr/>
        </p:nvSpPr>
        <p:spPr>
          <a:xfrm>
            <a:off x="4064000" y="3136517"/>
            <a:ext cx="1026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2969B2"/>
                </a:solidFill>
                <a:latin typeface="+mj-ea"/>
                <a:ea typeface="+mj-ea"/>
              </a:rPr>
              <a:t>환율의 결정요인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79FDBA71-10DC-43BB-A76B-5F9840972E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6C9391-6246-459E-983F-9FD8BB4C7E89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31DEE-ECBA-48E7-8FD5-DC12528A5E6E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E2AE7A-F856-43B0-BA2C-7090957D2F5A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046C3F-2236-47F2-9969-99E012582F45}"/>
              </a:ext>
            </a:extLst>
          </p:cNvPr>
          <p:cNvGrpSpPr/>
          <p:nvPr/>
        </p:nvGrpSpPr>
        <p:grpSpPr>
          <a:xfrm>
            <a:off x="1143000" y="3223903"/>
            <a:ext cx="7064229" cy="5881995"/>
            <a:chOff x="731528" y="3137471"/>
            <a:chExt cx="12830175" cy="59448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857C01F-B537-48F3-8E27-128BB802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8" y="3137471"/>
              <a:ext cx="12830175" cy="5944872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37DC4D1-D0D2-4154-B786-07012F4EF671}"/>
                </a:ext>
              </a:extLst>
            </p:cNvPr>
            <p:cNvCxnSpPr/>
            <p:nvPr/>
          </p:nvCxnSpPr>
          <p:spPr>
            <a:xfrm flipV="1">
              <a:off x="1905000" y="3467100"/>
              <a:ext cx="10820400" cy="45686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87019B-4740-4C24-AACE-DBE2F3F633D1}"/>
              </a:ext>
            </a:extLst>
          </p:cNvPr>
          <p:cNvSpPr txBox="1"/>
          <p:nvPr/>
        </p:nvSpPr>
        <p:spPr>
          <a:xfrm>
            <a:off x="1095112" y="9214704"/>
            <a:ext cx="716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Consumer_Price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 err="1">
                <a:latin typeface="+mn-ea"/>
              </a:rPr>
              <a:t>Foreign_Exchange_Reserves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상관관계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C6DEB8-3924-4AD7-86F7-689327EE3F3C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회귀 분석 </a:t>
            </a:r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 err="1">
                <a:latin typeface="+mn-ea"/>
              </a:rPr>
              <a:t>다중공선성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EF6B61-9D68-4AEA-84C9-DCD0B02C04E8}"/>
              </a:ext>
            </a:extLst>
          </p:cNvPr>
          <p:cNvSpPr/>
          <p:nvPr/>
        </p:nvSpPr>
        <p:spPr>
          <a:xfrm>
            <a:off x="10891706" y="2790587"/>
            <a:ext cx="6629400" cy="2261514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실제로 선형성 분석 결과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Consumer_Price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Foreign_Exchange_Reserves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와의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강한 선형성이 있음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 확인됨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6EE7CD6-F0DD-4099-B4C2-1CE0AC760612}"/>
              </a:ext>
            </a:extLst>
          </p:cNvPr>
          <p:cNvSpPr/>
          <p:nvPr/>
        </p:nvSpPr>
        <p:spPr>
          <a:xfrm rot="5400000">
            <a:off x="13558706" y="5631200"/>
            <a:ext cx="1295400" cy="1143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EC3AB17-53DB-4155-9168-5CA258BBEC8F}"/>
              </a:ext>
            </a:extLst>
          </p:cNvPr>
          <p:cNvSpPr/>
          <p:nvPr/>
        </p:nvSpPr>
        <p:spPr>
          <a:xfrm>
            <a:off x="10896600" y="7353300"/>
            <a:ext cx="6629400" cy="2261514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Foreign_Exchange_Reserves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변수와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Consumer_Price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변수는 서로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충분히 설명하고 있음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을 알 수 있음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F5C7504-79E8-4E35-8AAC-31F63D3923B0}"/>
              </a:ext>
            </a:extLst>
          </p:cNvPr>
          <p:cNvSpPr/>
          <p:nvPr/>
        </p:nvSpPr>
        <p:spPr>
          <a:xfrm>
            <a:off x="9122678" y="5584103"/>
            <a:ext cx="1295400" cy="1143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2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79FDBA71-10DC-43BB-A76B-5F9840972E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6C9391-6246-459E-983F-9FD8BB4C7E89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31DEE-ECBA-48E7-8FD5-DC12528A5E6E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07FAA-701B-4D30-BD0A-104A65EC434A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88D81F-D71C-481A-9CD7-FA60D330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52331"/>
              </p:ext>
            </p:extLst>
          </p:nvPr>
        </p:nvGraphicFramePr>
        <p:xfrm>
          <a:off x="347187" y="3672927"/>
          <a:ext cx="17593626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1472848110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170304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SDR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Gold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Balance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5.117357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6.029447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7.772182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8.148034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2.722471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2.478130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C3D71D8-46DF-4AA3-B3DB-6E686DD5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72906"/>
              </p:ext>
            </p:extLst>
          </p:nvPr>
        </p:nvGraphicFramePr>
        <p:xfrm>
          <a:off x="347187" y="5840027"/>
          <a:ext cx="17593626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1472848110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170304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SDR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Gold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Balance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A8244B-7FDA-4186-824B-13A54A422BF1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회귀 분석 </a:t>
            </a:r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 err="1">
                <a:latin typeface="+mn-ea"/>
              </a:rPr>
              <a:t>다중공선성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0F9D54-0FDF-4BFA-8D24-263FB18ED6C3}"/>
              </a:ext>
            </a:extLst>
          </p:cNvPr>
          <p:cNvSpPr/>
          <p:nvPr/>
        </p:nvSpPr>
        <p:spPr>
          <a:xfrm>
            <a:off x="1219200" y="7737908"/>
            <a:ext cx="16029932" cy="1995888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분선팽창인자가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이상인 변수가 없기 때문에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더 이상 </a:t>
            </a:r>
            <a:r>
              <a:rPr lang="ko-KR" altLang="en-US" sz="2400" b="1" dirty="0" err="1">
                <a:solidFill>
                  <a:srgbClr val="FF0000"/>
                </a:solidFill>
                <a:latin typeface="+mn-ea"/>
              </a:rPr>
              <a:t>다중공선성이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없다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고 판단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872FF3-6AFC-4A6D-9708-D463DBF5DB71}"/>
              </a:ext>
            </a:extLst>
          </p:cNvPr>
          <p:cNvSpPr/>
          <p:nvPr/>
        </p:nvSpPr>
        <p:spPr>
          <a:xfrm>
            <a:off x="6331398" y="2092954"/>
            <a:ext cx="8305243" cy="1220565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VIF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가 가장 큰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Consumer_Price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를 제거 후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다중공선성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검정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23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AB43D9C-4D69-41D2-9AC0-CF2D06B72E55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20F9DFF-93AF-44BA-B936-DB7CEF6D7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71879"/>
              </p:ext>
            </p:extLst>
          </p:nvPr>
        </p:nvGraphicFramePr>
        <p:xfrm>
          <a:off x="237415" y="3713173"/>
          <a:ext cx="7915984" cy="36841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2194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527732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1296754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1037404">
                  <a:extLst>
                    <a:ext uri="{9D8B030D-6E8A-4147-A177-3AD203B41FA5}">
                      <a16:colId xmlns:a16="http://schemas.microsoft.com/office/drawing/2014/main" val="4172938896"/>
                    </a:ext>
                  </a:extLst>
                </a:gridCol>
              </a:tblGrid>
              <a:tr h="6951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AIC = 2223.47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Df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Sum of </a:t>
                      </a:r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Rss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Aic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6951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189049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2323355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2206.7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97728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2414676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2215.9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41580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&lt;none&gt;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2512404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2223.5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878251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+Balance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14819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2497585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2224.1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51590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+Gold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6896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2505508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2224.8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55090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5205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2507199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222.5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45132"/>
                  </a:ext>
                </a:extLst>
              </a:tr>
              <a:tr h="3823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+SDR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921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2511483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2225.4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104583"/>
                  </a:ext>
                </a:extLst>
              </a:tr>
            </a:tbl>
          </a:graphicData>
        </a:graphic>
      </p:graphicFrame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63F2F443-B8F3-4349-8FC9-ACD35F15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97809"/>
              </p:ext>
            </p:extLst>
          </p:nvPr>
        </p:nvGraphicFramePr>
        <p:xfrm>
          <a:off x="10001902" y="3713165"/>
          <a:ext cx="7915984" cy="36841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2194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527732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1296754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1037404">
                  <a:extLst>
                    <a:ext uri="{9D8B030D-6E8A-4147-A177-3AD203B41FA5}">
                      <a16:colId xmlns:a16="http://schemas.microsoft.com/office/drawing/2014/main" val="4172938896"/>
                    </a:ext>
                  </a:extLst>
                </a:gridCol>
              </a:tblGrid>
              <a:tr h="6530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AIC = 2086.7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Df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Sum of </a:t>
                      </a:r>
                      <a:r>
                        <a:rPr lang="en-US" altLang="ko-KR" sz="2000" dirty="0" err="1">
                          <a:latin typeface="+mn-ea"/>
                          <a:ea typeface="+mn-ea"/>
                        </a:rPr>
                        <a:t>sq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Rss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Aic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653005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&lt;none&gt;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1363040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2086.7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+Gold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10076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1352964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2086.9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41580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-Balance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33253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1396292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2090.5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878251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60159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1423198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2095.1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51590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-SDR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83434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1446474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2099.0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55090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372567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1735607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2142.7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45132"/>
                  </a:ext>
                </a:extLst>
              </a:tr>
              <a:tr h="396362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1001624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2364664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2216.9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10458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60B629-4F73-407E-9BFC-CA7CB798C5F2}"/>
              </a:ext>
            </a:extLst>
          </p:cNvPr>
          <p:cNvSpPr/>
          <p:nvPr/>
        </p:nvSpPr>
        <p:spPr>
          <a:xfrm>
            <a:off x="237415" y="4400692"/>
            <a:ext cx="7926869" cy="667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5B29D-1AEE-49B0-91CE-044C33F89347}"/>
              </a:ext>
            </a:extLst>
          </p:cNvPr>
          <p:cNvSpPr/>
          <p:nvPr/>
        </p:nvSpPr>
        <p:spPr>
          <a:xfrm>
            <a:off x="9991017" y="4885801"/>
            <a:ext cx="7926869" cy="669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8E3FC3-EA29-489D-BE4B-EFA960CCDF89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회귀 분석 </a:t>
            </a:r>
            <a:r>
              <a:rPr lang="en-US" altLang="ko-KR" sz="3200" b="1" dirty="0">
                <a:latin typeface="+mn-ea"/>
              </a:rPr>
              <a:t>– </a:t>
            </a:r>
            <a:r>
              <a:rPr lang="ko-KR" altLang="en-US" sz="3200" b="1" dirty="0">
                <a:latin typeface="+mn-ea"/>
              </a:rPr>
              <a:t>설명변수 선택</a:t>
            </a:r>
            <a:r>
              <a:rPr lang="en-US" altLang="ko-KR" sz="3200" b="1" dirty="0">
                <a:latin typeface="+mn-ea"/>
              </a:rPr>
              <a:t> 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7A17A75-8410-4DC3-846A-059C86EA4CE8}"/>
              </a:ext>
            </a:extLst>
          </p:cNvPr>
          <p:cNvSpPr/>
          <p:nvPr/>
        </p:nvSpPr>
        <p:spPr>
          <a:xfrm>
            <a:off x="6332397" y="2153338"/>
            <a:ext cx="8305243" cy="1220565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Stepwise regression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을 통해 설명변수 선택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408291-3CAA-4959-9DCB-A0F4B362C86A}"/>
              </a:ext>
            </a:extLst>
          </p:cNvPr>
          <p:cNvSpPr/>
          <p:nvPr/>
        </p:nvSpPr>
        <p:spPr>
          <a:xfrm>
            <a:off x="1219200" y="8032562"/>
            <a:ext cx="16029932" cy="1701233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유의미한 설명변수를 추출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(AIC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가 작은 것을 기준으로 추출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 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Gold(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금 보유량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변수 탈락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CDA1D-BE8B-4440-AD17-B091F2B0E913}"/>
              </a:ext>
            </a:extLst>
          </p:cNvPr>
          <p:cNvSpPr txBox="1"/>
          <p:nvPr/>
        </p:nvSpPr>
        <p:spPr>
          <a:xfrm>
            <a:off x="8674246" y="4974755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+mn-ea"/>
              </a:rPr>
              <a:t>~</a:t>
            </a:r>
            <a:endParaRPr lang="ko-KR" altLang="en-US" sz="96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BF4CAB-D6DA-4F74-8270-B274079487E5}"/>
              </a:ext>
            </a:extLst>
          </p:cNvPr>
          <p:cNvGrpSpPr/>
          <p:nvPr/>
        </p:nvGrpSpPr>
        <p:grpSpPr>
          <a:xfrm>
            <a:off x="11155630" y="2449062"/>
            <a:ext cx="4039218" cy="1846090"/>
            <a:chOff x="9293540" y="2963491"/>
            <a:chExt cx="4039218" cy="18460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625A9B1-479B-4DEE-9E7E-4B99EC801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540" y="2963491"/>
              <a:ext cx="4039218" cy="18460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784B360-BF70-4509-8C43-C8825A32E824}"/>
                </a:ext>
              </a:extLst>
            </p:cNvPr>
            <p:cNvCxnSpPr>
              <a:cxnSpLocks/>
            </p:cNvCxnSpPr>
            <p:nvPr/>
          </p:nvCxnSpPr>
          <p:spPr>
            <a:xfrm>
              <a:off x="9829800" y="3608839"/>
              <a:ext cx="3031813" cy="4563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25C9A2-A0D9-4264-A798-C41F2024BE19}"/>
              </a:ext>
            </a:extLst>
          </p:cNvPr>
          <p:cNvGrpSpPr/>
          <p:nvPr/>
        </p:nvGrpSpPr>
        <p:grpSpPr>
          <a:xfrm>
            <a:off x="11572520" y="2763205"/>
            <a:ext cx="3788639" cy="1846092"/>
            <a:chOff x="13752694" y="4935694"/>
            <a:chExt cx="3788639" cy="184609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0A19A0-3A30-41A7-BADB-B10ADA7D5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52694" y="4935694"/>
              <a:ext cx="3788639" cy="18460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CC17107-7B71-4BEB-98DB-44B78F56E21B}"/>
                </a:ext>
              </a:extLst>
            </p:cNvPr>
            <p:cNvSpPr/>
            <p:nvPr/>
          </p:nvSpPr>
          <p:spPr>
            <a:xfrm>
              <a:off x="16611600" y="5295900"/>
              <a:ext cx="885094" cy="12003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EFC69CC-6DAF-4187-8A40-5F30C01664CC}"/>
                </a:ext>
              </a:extLst>
            </p:cNvPr>
            <p:cNvSpPr/>
            <p:nvPr/>
          </p:nvSpPr>
          <p:spPr>
            <a:xfrm>
              <a:off x="13752694" y="5295900"/>
              <a:ext cx="885094" cy="12003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332BA583-8F9B-4483-85B5-1B24CB835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63841"/>
              </p:ext>
            </p:extLst>
          </p:nvPr>
        </p:nvGraphicFramePr>
        <p:xfrm>
          <a:off x="383241" y="3503552"/>
          <a:ext cx="9500510" cy="5178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9569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1502872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1541578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1202596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1803895">
                  <a:extLst>
                    <a:ext uri="{9D8B030D-6E8A-4147-A177-3AD203B41FA5}">
                      <a16:colId xmlns:a16="http://schemas.microsoft.com/office/drawing/2014/main" val="4172938896"/>
                    </a:ext>
                  </a:extLst>
                </a:gridCol>
              </a:tblGrid>
              <a:tr h="512188">
                <a:tc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Estimate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Std. Error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t value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Pr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(&gt;|t|)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7398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(Intercept)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1.193e+03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2.270e+01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52.537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&lt; 2e-16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  <a:tr h="9674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-1.345e-03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1.026e-04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-13.113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&lt;2e-16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41580"/>
                  </a:ext>
                </a:extLst>
              </a:tr>
              <a:tr h="7398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1.579e-02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1.975e-03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7.998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5.84e-14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878251"/>
                  </a:ext>
                </a:extLst>
              </a:tr>
              <a:tr h="739827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4.157e-02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1.294e-02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3.214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0.001495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51590"/>
                  </a:ext>
                </a:extLst>
              </a:tr>
              <a:tr h="7398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SDR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2.564e-02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6.776e-03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3.785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0.000196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55090"/>
                  </a:ext>
                </a:extLst>
              </a:tr>
              <a:tr h="7398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Balance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4.772e-03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1.997e-03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2.389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0.017675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45132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33EB86-2986-4588-AC36-6A4169B65E28}"/>
              </a:ext>
            </a:extLst>
          </p:cNvPr>
          <p:cNvSpPr/>
          <p:nvPr/>
        </p:nvSpPr>
        <p:spPr>
          <a:xfrm>
            <a:off x="8109028" y="4000500"/>
            <a:ext cx="1720771" cy="46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CB7B86-55DD-4D0E-92E9-867866147B54}"/>
              </a:ext>
            </a:extLst>
          </p:cNvPr>
          <p:cNvGrpSpPr/>
          <p:nvPr/>
        </p:nvGrpSpPr>
        <p:grpSpPr>
          <a:xfrm>
            <a:off x="12046114" y="3176334"/>
            <a:ext cx="3744000" cy="1861643"/>
            <a:chOff x="13779958" y="2947937"/>
            <a:chExt cx="3744000" cy="186164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3B6581E-D3ED-4AE0-AEFE-DDDDF065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79958" y="2947937"/>
              <a:ext cx="3744000" cy="18616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9A7FF62-AB2D-4131-B275-5DC6BF3BE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7696" y="3759290"/>
              <a:ext cx="3063273" cy="2097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D79A9E-6C47-4237-9A1C-273B1B15B2B4}"/>
              </a:ext>
            </a:extLst>
          </p:cNvPr>
          <p:cNvGrpSpPr/>
          <p:nvPr/>
        </p:nvGrpSpPr>
        <p:grpSpPr>
          <a:xfrm>
            <a:off x="12478355" y="3543473"/>
            <a:ext cx="4039219" cy="1846091"/>
            <a:chOff x="9295780" y="4935694"/>
            <a:chExt cx="4039219" cy="184609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0B99E4F-FC65-4B38-BF86-0B9854EC1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5780" y="4935694"/>
              <a:ext cx="4039219" cy="18460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9BA1AC-C189-4C06-818F-17ABE54CE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042" y="5832788"/>
              <a:ext cx="2995951" cy="225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6DB1ED-5F5C-4350-AB51-4A5BB38AB71A}"/>
              </a:ext>
            </a:extLst>
          </p:cNvPr>
          <p:cNvGrpSpPr/>
          <p:nvPr/>
        </p:nvGrpSpPr>
        <p:grpSpPr>
          <a:xfrm>
            <a:off x="13019392" y="3987687"/>
            <a:ext cx="4036977" cy="1846091"/>
            <a:chOff x="9295780" y="6973536"/>
            <a:chExt cx="4036977" cy="184609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5F9E892-593B-4F84-82BA-5A640B747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95780" y="6973536"/>
              <a:ext cx="4036977" cy="18460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30DD38-8594-427E-8648-A37F21EB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042" y="7809285"/>
              <a:ext cx="2995951" cy="2251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0BAD64-FAAF-4715-8A65-61C506D68270}"/>
              </a:ext>
            </a:extLst>
          </p:cNvPr>
          <p:cNvSpPr/>
          <p:nvPr/>
        </p:nvSpPr>
        <p:spPr>
          <a:xfrm>
            <a:off x="10383427" y="6161654"/>
            <a:ext cx="7475904" cy="2261514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P-value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값이 금을 제외한 모든 변수가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0.05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이하에서 유의함을 알 수 있다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3B94027-6AF2-483F-9FF5-2E1231CCED53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회귀 분석 </a:t>
            </a:r>
            <a:r>
              <a:rPr lang="en-US" altLang="ko-KR" sz="3200" b="1" dirty="0">
                <a:latin typeface="+mn-ea"/>
              </a:rPr>
              <a:t>– </a:t>
            </a:r>
            <a:r>
              <a:rPr lang="ko-KR" altLang="en-US" sz="3200" b="1" dirty="0" err="1">
                <a:latin typeface="+mn-ea"/>
              </a:rPr>
              <a:t>회귀식</a:t>
            </a:r>
            <a:endParaRPr lang="ko-KR" altLang="en-US" sz="32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3F98048-AD4D-4877-BD07-1C0964621D91}"/>
                  </a:ext>
                </a:extLst>
              </p:cNvPr>
              <p:cNvSpPr/>
              <p:nvPr/>
            </p:nvSpPr>
            <p:spPr>
              <a:xfrm>
                <a:off x="772886" y="8816493"/>
                <a:ext cx="16764000" cy="1155938"/>
              </a:xfrm>
              <a:prstGeom prst="roundRect">
                <a:avLst>
                  <a:gd name="adj" fmla="val 2543"/>
                </a:avLst>
              </a:prstGeom>
              <a:noFill/>
              <a:ln w="38100">
                <a:solidFill>
                  <a:srgbClr val="8C8E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  <a:latin typeface="+mn-ea"/>
                  </a:rPr>
                  <a:t>=1193-0.001345Foreign_Exchange_Reserves+0.01579Won_Loan+0.04157IMF_Position+0.002564SDR+0.004772Balance 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+mn-ea"/>
                  </a:rPr>
                  <a:t>의 </a:t>
                </a:r>
                <a:r>
                  <a:rPr lang="ko-KR" altLang="en-US" sz="2000" b="1" dirty="0" err="1">
                    <a:solidFill>
                      <a:schemeClr val="tx1"/>
                    </a:solidFill>
                    <a:latin typeface="+mn-ea"/>
                  </a:rPr>
                  <a:t>회귀식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+mn-ea"/>
                  </a:rPr>
                  <a:t> 추정</a:t>
                </a:r>
                <a:endParaRPr lang="en-US" altLang="ko-KR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3F98048-AD4D-4877-BD07-1C0964621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6" y="8816493"/>
                <a:ext cx="16764000" cy="1155938"/>
              </a:xfrm>
              <a:prstGeom prst="roundRect">
                <a:avLst>
                  <a:gd name="adj" fmla="val 2543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8C8E8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1293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EEBF2F1-7940-4F44-85CD-5F8B4E17E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40720"/>
              </p:ext>
            </p:extLst>
          </p:nvPr>
        </p:nvGraphicFramePr>
        <p:xfrm>
          <a:off x="553674" y="3195163"/>
          <a:ext cx="9351409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7648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160736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2160736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3262289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</a:tblGrid>
              <a:tr h="41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+mn-ea"/>
                          <a:ea typeface="+mn-ea"/>
                        </a:rPr>
                        <a:t>fit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+mn-ea"/>
                          <a:ea typeface="+mn-ea"/>
                        </a:rPr>
                        <a:t>lwr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+mn-ea"/>
                          <a:ea typeface="+mn-ea"/>
                        </a:rPr>
                        <a:t>upr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+mn-ea"/>
                          <a:ea typeface="+mn-ea"/>
                        </a:rPr>
                        <a:t>df_exchangerate$Exchange_Rate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1244.0919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1220.8534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1267.3304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1130.320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1238.1081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1215.5192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1260.6970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1129.290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52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1235.6872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1213.6570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1257.7174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1110.750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4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1229.0997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1206.6625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1251.5369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1110.010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87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515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A4BCA6-DB6E-4335-B44A-26826BC6198A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회귀 분석 </a:t>
            </a:r>
            <a:r>
              <a:rPr lang="en-US" altLang="ko-KR" sz="3200" b="1" dirty="0">
                <a:latin typeface="+mn-ea"/>
              </a:rPr>
              <a:t>– </a:t>
            </a:r>
            <a:r>
              <a:rPr lang="ko-KR" altLang="en-US" sz="3200" b="1" dirty="0">
                <a:latin typeface="+mn-ea"/>
              </a:rPr>
              <a:t>정확도 검정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04ADB5E7-5AC9-425D-90B8-6D0D7D0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04832"/>
              </p:ext>
            </p:extLst>
          </p:nvPr>
        </p:nvGraphicFramePr>
        <p:xfrm>
          <a:off x="10544284" y="3195162"/>
          <a:ext cx="7467600" cy="1719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</a:tblGrid>
              <a:tr h="859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mse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mae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859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75.36134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5679.331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54.20886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0.04794912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6B32E07-A533-48BE-83A2-1225E583DCC9}"/>
              </a:ext>
            </a:extLst>
          </p:cNvPr>
          <p:cNvSpPr/>
          <p:nvPr/>
        </p:nvSpPr>
        <p:spPr>
          <a:xfrm>
            <a:off x="10544284" y="5110515"/>
            <a:ext cx="7467600" cy="1589848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평균오차가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75.36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 발생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평균 백분위 오차가 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4.8%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정도 발생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15D7ACB-1E56-4ADB-9DF3-315D8D80592D}"/>
              </a:ext>
            </a:extLst>
          </p:cNvPr>
          <p:cNvSpPr/>
          <p:nvPr/>
        </p:nvSpPr>
        <p:spPr>
          <a:xfrm>
            <a:off x="1219200" y="7514221"/>
            <a:ext cx="16029932" cy="1701233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구간 추정을 통해 환율을 예측하고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실측값과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비교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종속변수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환율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예측 정확도 비교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41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43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F47085-7792-41EB-B81A-184EE8B086A6}"/>
              </a:ext>
            </a:extLst>
          </p:cNvPr>
          <p:cNvSpPr/>
          <p:nvPr/>
        </p:nvSpPr>
        <p:spPr>
          <a:xfrm>
            <a:off x="555771" y="2254438"/>
            <a:ext cx="3330429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n-ea"/>
              </a:rPr>
              <a:t> </a:t>
            </a:r>
            <a:r>
              <a:rPr lang="ko-KR" altLang="en-US" sz="3200" b="1" dirty="0">
                <a:latin typeface="+mn-ea"/>
              </a:rPr>
              <a:t>의사결정나무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045625-04DA-4575-8CE9-7B04826CBA5A}"/>
              </a:ext>
            </a:extLst>
          </p:cNvPr>
          <p:cNvSpPr/>
          <p:nvPr/>
        </p:nvSpPr>
        <p:spPr>
          <a:xfrm>
            <a:off x="10206772" y="2637901"/>
            <a:ext cx="7537220" cy="2277000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목표 변수와 설명 변수 모두 수치형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-&gt; CART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회귀나무모형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최적의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Complexity parameter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B28172E-3B8C-4240-93A0-98AC8D00A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99637"/>
              </p:ext>
            </p:extLst>
          </p:nvPr>
        </p:nvGraphicFramePr>
        <p:xfrm>
          <a:off x="694375" y="3267013"/>
          <a:ext cx="8818022" cy="63719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2941">
                  <a:extLst>
                    <a:ext uri="{9D8B030D-6E8A-4147-A177-3AD203B41FA5}">
                      <a16:colId xmlns:a16="http://schemas.microsoft.com/office/drawing/2014/main" val="2491378461"/>
                    </a:ext>
                  </a:extLst>
                </a:gridCol>
                <a:gridCol w="1938503">
                  <a:extLst>
                    <a:ext uri="{9D8B030D-6E8A-4147-A177-3AD203B41FA5}">
                      <a16:colId xmlns:a16="http://schemas.microsoft.com/office/drawing/2014/main" val="3328849264"/>
                    </a:ext>
                  </a:extLst>
                </a:gridCol>
                <a:gridCol w="1318182">
                  <a:extLst>
                    <a:ext uri="{9D8B030D-6E8A-4147-A177-3AD203B41FA5}">
                      <a16:colId xmlns:a16="http://schemas.microsoft.com/office/drawing/2014/main" val="2267785205"/>
                    </a:ext>
                  </a:extLst>
                </a:gridCol>
                <a:gridCol w="1705882">
                  <a:extLst>
                    <a:ext uri="{9D8B030D-6E8A-4147-A177-3AD203B41FA5}">
                      <a16:colId xmlns:a16="http://schemas.microsoft.com/office/drawing/2014/main" val="2400204896"/>
                    </a:ext>
                  </a:extLst>
                </a:gridCol>
                <a:gridCol w="1473262">
                  <a:extLst>
                    <a:ext uri="{9D8B030D-6E8A-4147-A177-3AD203B41FA5}">
                      <a16:colId xmlns:a16="http://schemas.microsoft.com/office/drawing/2014/main" val="1178049319"/>
                    </a:ext>
                  </a:extLst>
                </a:gridCol>
                <a:gridCol w="1529252">
                  <a:extLst>
                    <a:ext uri="{9D8B030D-6E8A-4147-A177-3AD203B41FA5}">
                      <a16:colId xmlns:a16="http://schemas.microsoft.com/office/drawing/2014/main" val="1887471984"/>
                    </a:ext>
                  </a:extLst>
                </a:gridCol>
              </a:tblGrid>
              <a:tr h="614874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CP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nsplit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Rel error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xerror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latin typeface="+mn-ea"/>
                          <a:ea typeface="+mn-ea"/>
                        </a:rPr>
                        <a:t>xstd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909231"/>
                  </a:ext>
                </a:extLst>
              </a:tr>
              <a:tr h="65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0.2821562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1.00000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1.00937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0.10056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27482"/>
                  </a:ext>
                </a:extLst>
              </a:tr>
              <a:tr h="614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0.0507401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0.43569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0.56296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0.11917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675148"/>
                  </a:ext>
                </a:extLst>
              </a:tr>
              <a:tr h="614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0.0389126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0.33421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0.58079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0.12218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495335"/>
                  </a:ext>
                </a:extLst>
              </a:tr>
              <a:tr h="65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0.0201961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0.29529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0.55635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0.12304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279963"/>
                  </a:ext>
                </a:extLst>
              </a:tr>
              <a:tr h="65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0.0131378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0.27510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0.54753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0.12289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77824"/>
                  </a:ext>
                </a:extLst>
              </a:tr>
              <a:tr h="65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0.0091289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0.26196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0.50545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0.10556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72418"/>
                  </a:ext>
                </a:extLst>
              </a:tr>
              <a:tr h="65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0.0085737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0.25283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0.48542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0.10524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636866"/>
                  </a:ext>
                </a:extLst>
              </a:tr>
              <a:tr h="65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0.0079631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0.22711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0.48531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0.10524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050637"/>
                  </a:ext>
                </a:extLst>
              </a:tr>
              <a:tr h="614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0.0000000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0.21915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0.47641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0.10534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79295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2FD973-DFE8-4DFF-86BD-F4A9B72C2806}"/>
              </a:ext>
            </a:extLst>
          </p:cNvPr>
          <p:cNvSpPr/>
          <p:nvPr/>
        </p:nvSpPr>
        <p:spPr>
          <a:xfrm>
            <a:off x="694374" y="9029700"/>
            <a:ext cx="8818022" cy="533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6AE225A-6E2B-4ED6-95B7-74A64830BE0B}"/>
              </a:ext>
            </a:extLst>
          </p:cNvPr>
          <p:cNvSpPr/>
          <p:nvPr/>
        </p:nvSpPr>
        <p:spPr>
          <a:xfrm>
            <a:off x="13365781" y="5530416"/>
            <a:ext cx="1219200" cy="1219200"/>
          </a:xfrm>
          <a:prstGeom prst="downArrow">
            <a:avLst/>
          </a:prstGeom>
          <a:solidFill>
            <a:srgbClr val="C1826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CF3DD9-8772-459E-BD2D-DC743A040AEC}"/>
              </a:ext>
            </a:extLst>
          </p:cNvPr>
          <p:cNvSpPr/>
          <p:nvPr/>
        </p:nvSpPr>
        <p:spPr>
          <a:xfrm>
            <a:off x="10206771" y="7361937"/>
            <a:ext cx="7537220" cy="2277000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rgbClr val="FF0000"/>
                </a:solidFill>
                <a:latin typeface="+mn-ea"/>
              </a:rPr>
              <a:t>Xerror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가 가장 작은 행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을 찾아서 그 행의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CP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값 사용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번째 행의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CP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값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(0.0000000)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69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1293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DD353D7-B376-4160-A156-0C6528FCE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50442"/>
              </p:ext>
            </p:extLst>
          </p:nvPr>
        </p:nvGraphicFramePr>
        <p:xfrm>
          <a:off x="555770" y="3803743"/>
          <a:ext cx="16693361" cy="19260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83784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493561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3338672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3338672">
                  <a:extLst>
                    <a:ext uri="{9D8B030D-6E8A-4147-A177-3AD203B41FA5}">
                      <a16:colId xmlns:a16="http://schemas.microsoft.com/office/drawing/2014/main" val="1472848110"/>
                    </a:ext>
                  </a:extLst>
                </a:gridCol>
                <a:gridCol w="3338672">
                  <a:extLst>
                    <a:ext uri="{9D8B030D-6E8A-4147-A177-3AD203B41FA5}">
                      <a16:colId xmlns:a16="http://schemas.microsoft.com/office/drawing/2014/main" val="1703043846"/>
                    </a:ext>
                  </a:extLst>
                </a:gridCol>
              </a:tblGrid>
              <a:tr h="123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SDR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Balance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687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1597078.6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1562909.2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1050021.4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286177.4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147988.4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16699C-56FD-4E43-8FF6-347A650FD6A1}"/>
              </a:ext>
            </a:extLst>
          </p:cNvPr>
          <p:cNvSpPr/>
          <p:nvPr/>
        </p:nvSpPr>
        <p:spPr>
          <a:xfrm>
            <a:off x="555771" y="2254438"/>
            <a:ext cx="6149829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n-ea"/>
              </a:rPr>
              <a:t> </a:t>
            </a:r>
            <a:r>
              <a:rPr lang="ko-KR" altLang="en-US" sz="3200" b="1" dirty="0">
                <a:latin typeface="+mn-ea"/>
              </a:rPr>
              <a:t>의사결정나무</a:t>
            </a:r>
            <a:r>
              <a:rPr lang="en-US" altLang="ko-KR" sz="3200" b="1" dirty="0">
                <a:latin typeface="+mn-ea"/>
              </a:rPr>
              <a:t> – </a:t>
            </a:r>
            <a:r>
              <a:rPr lang="en-US" altLang="ko-KR" sz="3200" b="1" dirty="0" err="1">
                <a:latin typeface="+mn-ea"/>
              </a:rPr>
              <a:t>Prunning</a:t>
            </a:r>
            <a:r>
              <a:rPr lang="en-US" altLang="ko-KR" sz="3200" b="1" dirty="0">
                <a:latin typeface="+mn-ea"/>
              </a:rPr>
              <a:t> </a:t>
            </a:r>
            <a:r>
              <a:rPr lang="ko-KR" altLang="en-US" sz="3200" b="1" dirty="0">
                <a:latin typeface="+mn-ea"/>
              </a:rPr>
              <a:t>수행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928906-9E6D-44A4-AADE-6D76AD936CE0}"/>
              </a:ext>
            </a:extLst>
          </p:cNvPr>
          <p:cNvCxnSpPr>
            <a:cxnSpLocks/>
          </p:cNvCxnSpPr>
          <p:nvPr/>
        </p:nvCxnSpPr>
        <p:spPr>
          <a:xfrm>
            <a:off x="555771" y="6210300"/>
            <a:ext cx="14227029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EDF985-8FA5-4EAB-8A84-3AA6570E06F0}"/>
              </a:ext>
            </a:extLst>
          </p:cNvPr>
          <p:cNvSpPr txBox="1"/>
          <p:nvPr/>
        </p:nvSpPr>
        <p:spPr>
          <a:xfrm>
            <a:off x="14861097" y="594869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중요도 순서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DD9727-A72F-4AD8-85C2-029C348AC05C}"/>
              </a:ext>
            </a:extLst>
          </p:cNvPr>
          <p:cNvSpPr/>
          <p:nvPr/>
        </p:nvSpPr>
        <p:spPr>
          <a:xfrm>
            <a:off x="1219199" y="7319634"/>
            <a:ext cx="16029932" cy="2147268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Prunning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수행 결과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Foreign_Exchange_Reserves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변수가 상대적으로 중요하고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Balance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변수가 상대적으로 덜 중요한 변수임을 알 수 있음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Foreign_Exchange_Reserves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로 첫마디가 나누어 진다는 것을 알 수 있음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05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193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CB7553C-A2C2-4936-8333-BF93A46BD7C6}"/>
              </a:ext>
            </a:extLst>
          </p:cNvPr>
          <p:cNvGrpSpPr/>
          <p:nvPr/>
        </p:nvGrpSpPr>
        <p:grpSpPr>
          <a:xfrm>
            <a:off x="329204" y="2409637"/>
            <a:ext cx="17629592" cy="7305863"/>
            <a:chOff x="70640" y="895037"/>
            <a:chExt cx="18114723" cy="8024955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E43C21B6-0DA9-4EA3-B6DD-6A64EC4AE574}"/>
                </a:ext>
              </a:extLst>
            </p:cNvPr>
            <p:cNvSpPr/>
            <p:nvPr/>
          </p:nvSpPr>
          <p:spPr>
            <a:xfrm>
              <a:off x="8113122" y="895037"/>
              <a:ext cx="2137956" cy="908912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1126.18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102.53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240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8CB008A-DFBF-4ACB-BD3C-24A0C1D1E50D}"/>
                </a:ext>
              </a:extLst>
            </p:cNvPr>
            <p:cNvSpPr txBox="1"/>
            <p:nvPr/>
          </p:nvSpPr>
          <p:spPr>
            <a:xfrm>
              <a:off x="7238999" y="1726192"/>
              <a:ext cx="4419595" cy="40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+mn-ea"/>
                </a:rPr>
                <a:t>Foreign_Exchange_Reserves</a:t>
              </a:r>
              <a:r>
                <a:rPr lang="en-US" altLang="ko-KR" dirty="0">
                  <a:latin typeface="+mn-ea"/>
                </a:rPr>
                <a:t> &gt;= 202000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E4BC2200-5CDE-463F-8C19-D891564241B7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>
              <a:off x="5905499" y="1929033"/>
              <a:ext cx="133350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D75F70E-50C1-44E0-BCD4-3B1DC5B0E128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11658594" y="1929034"/>
              <a:ext cx="41957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06B45FBF-AAC5-466C-9AB1-B5C0D8ADF0DF}"/>
                </a:ext>
              </a:extLst>
            </p:cNvPr>
            <p:cNvSpPr/>
            <p:nvPr/>
          </p:nvSpPr>
          <p:spPr>
            <a:xfrm>
              <a:off x="4910150" y="2300383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1101.26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99.37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175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C70E8537-FBF4-4E68-B01C-83CD64F41050}"/>
                </a:ext>
              </a:extLst>
            </p:cNvPr>
            <p:cNvCxnSpPr>
              <a:cxnSpLocks/>
              <a:endCxn id="157" idx="0"/>
            </p:cNvCxnSpPr>
            <p:nvPr/>
          </p:nvCxnSpPr>
          <p:spPr>
            <a:xfrm>
              <a:off x="5905500" y="1929033"/>
              <a:ext cx="0" cy="371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5A8A3622-EC9D-402B-B3BE-4EFC63D09782}"/>
                </a:ext>
              </a:extLst>
            </p:cNvPr>
            <p:cNvSpPr/>
            <p:nvPr/>
          </p:nvSpPr>
          <p:spPr>
            <a:xfrm>
              <a:off x="14859000" y="2295993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1118.52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136.98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65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F9B7115-C778-4756-9A8A-52C7FE4C9FE4}"/>
                </a:ext>
              </a:extLst>
            </p:cNvPr>
            <p:cNvCxnSpPr>
              <a:cxnSpLocks/>
            </p:cNvCxnSpPr>
            <p:nvPr/>
          </p:nvCxnSpPr>
          <p:spPr>
            <a:xfrm>
              <a:off x="15854349" y="1929033"/>
              <a:ext cx="0" cy="381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6AA5BD1-0EB3-4098-84AB-05D09E631A47}"/>
                </a:ext>
              </a:extLst>
            </p:cNvPr>
            <p:cNvSpPr txBox="1"/>
            <p:nvPr/>
          </p:nvSpPr>
          <p:spPr>
            <a:xfrm>
              <a:off x="5391148" y="3181249"/>
              <a:ext cx="1142722" cy="40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SDR &lt; 76</a:t>
              </a:r>
              <a:endParaRPr lang="ko-KR" altLang="en-US" dirty="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68BA0DE-783D-466B-93A5-AFECDB2FE097}"/>
                </a:ext>
              </a:extLst>
            </p:cNvPr>
            <p:cNvCxnSpPr>
              <a:cxnSpLocks/>
              <a:endCxn id="161" idx="1"/>
            </p:cNvCxnSpPr>
            <p:nvPr/>
          </p:nvCxnSpPr>
          <p:spPr>
            <a:xfrm>
              <a:off x="2513790" y="3366169"/>
              <a:ext cx="2877358" cy="17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85C49142-F62C-43C4-BD6D-4FECE4E6A907}"/>
                </a:ext>
              </a:extLst>
            </p:cNvPr>
            <p:cNvSpPr/>
            <p:nvPr/>
          </p:nvSpPr>
          <p:spPr>
            <a:xfrm>
              <a:off x="1518440" y="3866837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966.13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40.36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37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CF9BB82D-3D76-49A3-950A-7714F25B9508}"/>
                </a:ext>
              </a:extLst>
            </p:cNvPr>
            <p:cNvCxnSpPr>
              <a:cxnSpLocks/>
              <a:endCxn id="163" idx="0"/>
            </p:cNvCxnSpPr>
            <p:nvPr/>
          </p:nvCxnSpPr>
          <p:spPr>
            <a:xfrm flipH="1">
              <a:off x="2513789" y="3366169"/>
              <a:ext cx="10334" cy="500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A8F2C0A-7A7A-4C01-B587-FE0C45CCD776}"/>
                </a:ext>
              </a:extLst>
            </p:cNvPr>
            <p:cNvSpPr txBox="1"/>
            <p:nvPr/>
          </p:nvSpPr>
          <p:spPr>
            <a:xfrm>
              <a:off x="1896283" y="4752091"/>
              <a:ext cx="125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SDR &gt;= 46</a:t>
              </a:r>
              <a:endParaRPr lang="ko-KR" altLang="en-US" dirty="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7AB4B30E-BA2D-4570-9011-68AE5A9EBF50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1065990" y="4936757"/>
              <a:ext cx="8302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5B33D0A6-F67F-4021-9CCC-F08C3A3327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5990" y="4936757"/>
              <a:ext cx="0" cy="3097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28E46F5A-0F57-4A8A-9603-A7781A6B684B}"/>
                </a:ext>
              </a:extLst>
            </p:cNvPr>
            <p:cNvSpPr/>
            <p:nvPr/>
          </p:nvSpPr>
          <p:spPr>
            <a:xfrm>
              <a:off x="70640" y="8034738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966.13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40.86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25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5E309FFF-5D2D-4D59-BD4E-E716DD6CAD2F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3151965" y="4936757"/>
              <a:ext cx="8104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D55FBECE-897D-4A41-9A7A-FDA52B99E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4936757"/>
              <a:ext cx="0" cy="3097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BC0E1EC8-FD35-4816-A88D-C03AF6525191}"/>
                </a:ext>
              </a:extLst>
            </p:cNvPr>
            <p:cNvSpPr/>
            <p:nvPr/>
          </p:nvSpPr>
          <p:spPr>
            <a:xfrm>
              <a:off x="2967050" y="8034738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1019.59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17.71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9ED6AE3-0FB2-41DB-8067-C2D06DEADC83}"/>
                </a:ext>
              </a:extLst>
            </p:cNvPr>
            <p:cNvCxnSpPr>
              <a:cxnSpLocks/>
              <a:stCxn id="161" idx="3"/>
            </p:cNvCxnSpPr>
            <p:nvPr/>
          </p:nvCxnSpPr>
          <p:spPr>
            <a:xfrm flipV="1">
              <a:off x="6533870" y="3378748"/>
              <a:ext cx="2914930" cy="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8838D4C7-7F14-44E0-868D-D2327DB075F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342648"/>
              <a:ext cx="1" cy="524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0A7ECE5-BD65-4D14-AFF5-9EAD99474E65}"/>
                </a:ext>
              </a:extLst>
            </p:cNvPr>
            <p:cNvSpPr/>
            <p:nvPr/>
          </p:nvSpPr>
          <p:spPr>
            <a:xfrm>
              <a:off x="8453450" y="3879076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1136.47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77.45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138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2CD6279-3EEB-4D82-9741-3DA0DF57EF77}"/>
                </a:ext>
              </a:extLst>
            </p:cNvPr>
            <p:cNvSpPr txBox="1"/>
            <p:nvPr/>
          </p:nvSpPr>
          <p:spPr>
            <a:xfrm>
              <a:off x="7516033" y="4764331"/>
              <a:ext cx="4005104" cy="40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Foreign_Exchange_Reserves</a:t>
              </a:r>
              <a:r>
                <a:rPr lang="en-US" altLang="ko-KR" dirty="0"/>
                <a:t> &gt;= 268000</a:t>
              </a:r>
              <a:endParaRPr lang="ko-KR" altLang="en-US" dirty="0"/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BE2EF21-6B77-48C7-AF19-EB9EF30314B1}"/>
                </a:ext>
              </a:extLst>
            </p:cNvPr>
            <p:cNvCxnSpPr>
              <a:cxnSpLocks/>
              <a:endCxn id="175" idx="1"/>
            </p:cNvCxnSpPr>
            <p:nvPr/>
          </p:nvCxnSpPr>
          <p:spPr>
            <a:xfrm>
              <a:off x="7096933" y="4967173"/>
              <a:ext cx="419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9F5F9CEA-4519-4FAF-9DD8-4A1538D1A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025" y="4964042"/>
              <a:ext cx="10334" cy="544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E8310612-F52E-47B2-AEE8-6DA45E79BCFA}"/>
                </a:ext>
              </a:extLst>
            </p:cNvPr>
            <p:cNvSpPr/>
            <p:nvPr/>
          </p:nvSpPr>
          <p:spPr>
            <a:xfrm>
              <a:off x="6062675" y="5474522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평균 </a:t>
              </a:r>
              <a:r>
                <a:rPr lang="en-US" altLang="ko-KR" dirty="0">
                  <a:solidFill>
                    <a:schemeClr val="tx1"/>
                  </a:solidFill>
                </a:rPr>
                <a:t>: 1129.09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표준편차 </a:t>
              </a:r>
              <a:r>
                <a:rPr lang="en-US" altLang="ko-KR" dirty="0">
                  <a:solidFill>
                    <a:schemeClr val="tx1"/>
                  </a:solidFill>
                </a:rPr>
                <a:t>: 64.76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관측치 </a:t>
              </a:r>
              <a:r>
                <a:rPr lang="en-US" altLang="ko-KR" dirty="0">
                  <a:solidFill>
                    <a:schemeClr val="tx1"/>
                  </a:solidFill>
                </a:rPr>
                <a:t>: 122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16B2FB6-25E5-42FF-BBA6-E21B272A47F7}"/>
                </a:ext>
              </a:extLst>
            </p:cNvPr>
            <p:cNvSpPr txBox="1"/>
            <p:nvPr/>
          </p:nvSpPr>
          <p:spPr>
            <a:xfrm>
              <a:off x="6090402" y="6345028"/>
              <a:ext cx="2079759" cy="40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Won_Loan</a:t>
              </a:r>
              <a:r>
                <a:rPr lang="en-US" altLang="ko-KR" dirty="0"/>
                <a:t> &lt; 13000</a:t>
              </a:r>
              <a:endParaRPr lang="ko-KR" altLang="en-US" dirty="0"/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082D884-A2AA-4C77-ABF6-1A2EAB933B2F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>
              <a:off x="11521137" y="4967173"/>
              <a:ext cx="1374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028FA205-2876-4289-9A6E-F0A0FF69A1FB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1658600" y="4964042"/>
              <a:ext cx="0" cy="3067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2671D1DE-6BD2-47C6-84C8-2540F34FD34B}"/>
                </a:ext>
              </a:extLst>
            </p:cNvPr>
            <p:cNvSpPr/>
            <p:nvPr/>
          </p:nvSpPr>
          <p:spPr>
            <a:xfrm>
              <a:off x="10663250" y="8031091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1172.92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143.32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16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E293406-8714-4426-993A-7C1947F651B8}"/>
                </a:ext>
              </a:extLst>
            </p:cNvPr>
            <p:cNvSpPr/>
            <p:nvPr/>
          </p:nvSpPr>
          <p:spPr>
            <a:xfrm>
              <a:off x="7003065" y="7140243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E6B71778-0018-48EE-A55D-D09CEE8FB20D}"/>
                </a:ext>
              </a:extLst>
            </p:cNvPr>
            <p:cNvSpPr/>
            <p:nvPr/>
          </p:nvSpPr>
          <p:spPr>
            <a:xfrm>
              <a:off x="7003065" y="7334690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0CB734D9-2B4E-4337-8171-BD1FD98E8DE3}"/>
                </a:ext>
              </a:extLst>
            </p:cNvPr>
            <p:cNvSpPr/>
            <p:nvPr/>
          </p:nvSpPr>
          <p:spPr>
            <a:xfrm>
              <a:off x="7003065" y="7527045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4DDB04F-3DAF-468B-876A-C6142AF8F991}"/>
                </a:ext>
              </a:extLst>
            </p:cNvPr>
            <p:cNvSpPr/>
            <p:nvPr/>
          </p:nvSpPr>
          <p:spPr>
            <a:xfrm>
              <a:off x="7003065" y="7723262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B83EE35-A5B9-490D-B8A7-7D7E286F9B9E}"/>
                </a:ext>
              </a:extLst>
            </p:cNvPr>
            <p:cNvSpPr txBox="1"/>
            <p:nvPr/>
          </p:nvSpPr>
          <p:spPr>
            <a:xfrm>
              <a:off x="14849474" y="3203484"/>
              <a:ext cx="2280575" cy="40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IMF_Position</a:t>
              </a:r>
              <a:r>
                <a:rPr lang="ko-KR" altLang="en-US" dirty="0"/>
                <a:t> </a:t>
              </a:r>
              <a:r>
                <a:rPr lang="en-US" altLang="ko-KR" dirty="0"/>
                <a:t>&gt;=</a:t>
              </a:r>
              <a:r>
                <a:rPr lang="ko-KR" altLang="en-US" dirty="0"/>
                <a:t> </a:t>
              </a:r>
              <a:r>
                <a:rPr lang="en-US" altLang="ko-KR" dirty="0"/>
                <a:t>630</a:t>
              </a:r>
              <a:endParaRPr lang="ko-KR" altLang="en-US" dirty="0"/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32AB84A-C5EA-4248-A7BA-520147EB98B2}"/>
                </a:ext>
              </a:extLst>
            </p:cNvPr>
            <p:cNvCxnSpPr>
              <a:cxnSpLocks/>
              <a:endCxn id="187" idx="1"/>
            </p:cNvCxnSpPr>
            <p:nvPr/>
          </p:nvCxnSpPr>
          <p:spPr>
            <a:xfrm>
              <a:off x="14325597" y="3406326"/>
              <a:ext cx="5238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643D771-53BB-45BA-AC8F-33F1C291C15A}"/>
                </a:ext>
              </a:extLst>
            </p:cNvPr>
            <p:cNvCxnSpPr>
              <a:cxnSpLocks/>
              <a:endCxn id="190" idx="0"/>
            </p:cNvCxnSpPr>
            <p:nvPr/>
          </p:nvCxnSpPr>
          <p:spPr>
            <a:xfrm>
              <a:off x="14325600" y="3406326"/>
              <a:ext cx="0" cy="4624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AC44EA7A-9D5F-41E7-ADEB-D34C931C1C58}"/>
                </a:ext>
              </a:extLst>
            </p:cNvPr>
            <p:cNvSpPr/>
            <p:nvPr/>
          </p:nvSpPr>
          <p:spPr>
            <a:xfrm>
              <a:off x="13330250" y="8031091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1152.21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43.51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20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E52AA95-1F22-4059-9F7D-DAE09F0D4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2600" y="3366169"/>
              <a:ext cx="19741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1EBE5ED9-CAF1-44BB-A71A-487FFE048BA7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17190013" y="3366169"/>
              <a:ext cx="1" cy="1257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69DD1F0A-AC3E-4687-A041-191AC909EA28}"/>
                </a:ext>
              </a:extLst>
            </p:cNvPr>
            <p:cNvSpPr/>
            <p:nvPr/>
          </p:nvSpPr>
          <p:spPr>
            <a:xfrm>
              <a:off x="16194664" y="4623659"/>
              <a:ext cx="1990699" cy="885254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평균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1118.52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표준편차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136.98</a:t>
              </a: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관측치 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: 45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33D83C3-3DED-4E75-AA64-EEECB1FD259C}"/>
                </a:ext>
              </a:extLst>
            </p:cNvPr>
            <p:cNvSpPr/>
            <p:nvPr/>
          </p:nvSpPr>
          <p:spPr>
            <a:xfrm>
              <a:off x="17161438" y="5919453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583B7AD9-A626-4067-9C8E-54913845A682}"/>
                </a:ext>
              </a:extLst>
            </p:cNvPr>
            <p:cNvSpPr/>
            <p:nvPr/>
          </p:nvSpPr>
          <p:spPr>
            <a:xfrm>
              <a:off x="17161438" y="6113900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2341420-D388-4B03-A1BE-0A25D23B42A8}"/>
                </a:ext>
              </a:extLst>
            </p:cNvPr>
            <p:cNvSpPr/>
            <p:nvPr/>
          </p:nvSpPr>
          <p:spPr>
            <a:xfrm>
              <a:off x="17161438" y="6306255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A2385545-616B-4397-8B01-C6E8A754DE91}"/>
                </a:ext>
              </a:extLst>
            </p:cNvPr>
            <p:cNvSpPr/>
            <p:nvPr/>
          </p:nvSpPr>
          <p:spPr>
            <a:xfrm>
              <a:off x="17161438" y="6502472"/>
              <a:ext cx="167069" cy="114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619D367-5156-4C04-85B1-F3BECD6AE26F}"/>
              </a:ext>
            </a:extLst>
          </p:cNvPr>
          <p:cNvSpPr/>
          <p:nvPr/>
        </p:nvSpPr>
        <p:spPr>
          <a:xfrm>
            <a:off x="555771" y="2254438"/>
            <a:ext cx="3853495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n-ea"/>
              </a:rPr>
              <a:t> </a:t>
            </a:r>
            <a:r>
              <a:rPr lang="ko-KR" altLang="en-US" sz="3200" b="1" dirty="0">
                <a:latin typeface="+mn-ea"/>
              </a:rPr>
              <a:t>의사결정나무</a:t>
            </a:r>
            <a:r>
              <a:rPr lang="en-US" altLang="ko-KR" sz="3200" b="1" dirty="0">
                <a:latin typeface="+mn-ea"/>
              </a:rPr>
              <a:t> </a:t>
            </a:r>
            <a:r>
              <a:rPr lang="ko-KR" altLang="en-US" sz="3200" b="1" dirty="0">
                <a:latin typeface="+mn-ea"/>
              </a:rPr>
              <a:t>모형</a:t>
            </a:r>
          </a:p>
        </p:txBody>
      </p:sp>
    </p:spTree>
    <p:extLst>
      <p:ext uri="{BB962C8B-B14F-4D97-AF65-F5344CB8AC3E}">
        <p14:creationId xmlns:p14="http://schemas.microsoft.com/office/powerpoint/2010/main" val="131182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22DD83-C8C7-42A7-BA3E-F06CB3FE0054}"/>
              </a:ext>
            </a:extLst>
          </p:cNvPr>
          <p:cNvSpPr/>
          <p:nvPr/>
        </p:nvSpPr>
        <p:spPr>
          <a:xfrm>
            <a:off x="1219200" y="5453744"/>
            <a:ext cx="4876800" cy="2432956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Foreign_Exchange_Reserves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SDR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IMF_Position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Won loan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Balance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A31332-C1C2-49B4-9D13-DEDF514BD02E}"/>
              </a:ext>
            </a:extLst>
          </p:cNvPr>
          <p:cNvSpPr/>
          <p:nvPr/>
        </p:nvSpPr>
        <p:spPr>
          <a:xfrm>
            <a:off x="2332875" y="5038041"/>
            <a:ext cx="2595021" cy="5765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INPUT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5583B2-B6AC-41A6-9C59-1F76708F8914}"/>
              </a:ext>
            </a:extLst>
          </p:cNvPr>
          <p:cNvSpPr/>
          <p:nvPr/>
        </p:nvSpPr>
        <p:spPr>
          <a:xfrm>
            <a:off x="13563600" y="5628699"/>
            <a:ext cx="3048000" cy="2181802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1B11E52-C245-41FC-A9FB-4CABF63F252A}"/>
              </a:ext>
            </a:extLst>
          </p:cNvPr>
          <p:cNvSpPr/>
          <p:nvPr/>
        </p:nvSpPr>
        <p:spPr>
          <a:xfrm>
            <a:off x="14285389" y="5299089"/>
            <a:ext cx="1604421" cy="5764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OUTPUT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7E367-2CED-4FE8-8CC6-30CB695D1841}"/>
              </a:ext>
            </a:extLst>
          </p:cNvPr>
          <p:cNvSpPr txBox="1"/>
          <p:nvPr/>
        </p:nvSpPr>
        <p:spPr>
          <a:xfrm>
            <a:off x="13631636" y="6242546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+mn-ea"/>
              </a:rPr>
              <a:t>Exchanged_Rate</a:t>
            </a:r>
            <a:r>
              <a:rPr lang="en-US" altLang="ko-KR" sz="2800" b="1" dirty="0">
                <a:latin typeface="+mn-ea"/>
              </a:rPr>
              <a:t>  (</a:t>
            </a:r>
            <a:r>
              <a:rPr lang="ko-KR" altLang="en-US" sz="2800" b="1" dirty="0">
                <a:latin typeface="+mn-ea"/>
              </a:rPr>
              <a:t>환율</a:t>
            </a:r>
            <a:r>
              <a:rPr lang="en-US" altLang="ko-KR" sz="2800" b="1" dirty="0">
                <a:latin typeface="+mn-ea"/>
              </a:rPr>
              <a:t>)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5E8F30-DED4-4AA0-95D7-BA30EFDE38B5}"/>
              </a:ext>
            </a:extLst>
          </p:cNvPr>
          <p:cNvSpPr/>
          <p:nvPr/>
        </p:nvSpPr>
        <p:spPr>
          <a:xfrm>
            <a:off x="7772400" y="5740009"/>
            <a:ext cx="3733800" cy="1805388"/>
          </a:xfrm>
          <a:prstGeom prst="roundRect">
            <a:avLst/>
          </a:prstGeom>
          <a:solidFill>
            <a:srgbClr val="59595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n-ea"/>
              </a:rPr>
              <a:t>Hidden Layer</a:t>
            </a:r>
            <a:endParaRPr lang="ko-KR" altLang="en-US" sz="3600" dirty="0"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2328A64-0365-49E8-AB6F-657AA195B6DB}"/>
              </a:ext>
            </a:extLst>
          </p:cNvPr>
          <p:cNvSpPr/>
          <p:nvPr/>
        </p:nvSpPr>
        <p:spPr>
          <a:xfrm>
            <a:off x="6700157" y="6228834"/>
            <a:ext cx="753836" cy="820225"/>
          </a:xfrm>
          <a:prstGeom prst="rightArrow">
            <a:avLst/>
          </a:prstGeom>
          <a:solidFill>
            <a:srgbClr val="C1826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7FD507-6E4A-43ED-AD0A-A7AAC1CF58E6}"/>
              </a:ext>
            </a:extLst>
          </p:cNvPr>
          <p:cNvSpPr/>
          <p:nvPr/>
        </p:nvSpPr>
        <p:spPr>
          <a:xfrm>
            <a:off x="12192000" y="6228834"/>
            <a:ext cx="753836" cy="820225"/>
          </a:xfrm>
          <a:prstGeom prst="rightArrow">
            <a:avLst/>
          </a:prstGeom>
          <a:solidFill>
            <a:srgbClr val="C1826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64725-C341-4326-AF2B-BC22B06462F8}"/>
              </a:ext>
            </a:extLst>
          </p:cNvPr>
          <p:cNvSpPr txBox="1"/>
          <p:nvPr/>
        </p:nvSpPr>
        <p:spPr>
          <a:xfrm>
            <a:off x="1219200" y="3294879"/>
            <a:ext cx="1306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선정한 독립변수 </a:t>
            </a:r>
            <a:r>
              <a:rPr lang="en-US" altLang="ko-KR" sz="3200" b="1" dirty="0">
                <a:latin typeface="+mn-ea"/>
              </a:rPr>
              <a:t>5</a:t>
            </a:r>
            <a:r>
              <a:rPr lang="ko-KR" altLang="en-US" sz="3200" b="1" dirty="0">
                <a:latin typeface="+mn-ea"/>
              </a:rPr>
              <a:t>개를 </a:t>
            </a:r>
            <a:r>
              <a:rPr lang="en-US" altLang="ko-KR" sz="3200" b="1" dirty="0">
                <a:latin typeface="+mn-ea"/>
              </a:rPr>
              <a:t>INPUT</a:t>
            </a:r>
            <a:r>
              <a:rPr lang="ko-KR" altLang="en-US" sz="3200" b="1" dirty="0">
                <a:latin typeface="+mn-ea"/>
              </a:rPr>
              <a:t>에 넣어 은닉층을 거쳐 </a:t>
            </a:r>
            <a:r>
              <a:rPr lang="en-US" altLang="ko-KR" sz="3200" b="1" dirty="0">
                <a:latin typeface="+mn-ea"/>
              </a:rPr>
              <a:t>OUTPUT</a:t>
            </a:r>
            <a:r>
              <a:rPr lang="ko-KR" altLang="en-US" sz="3200" b="1" dirty="0">
                <a:latin typeface="+mn-ea"/>
              </a:rPr>
              <a:t>을 산출</a:t>
            </a:r>
            <a:endParaRPr lang="en-US" altLang="ko-KR" sz="3200" b="1" dirty="0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A96950-DF1A-49F2-B847-A330181F6E04}"/>
              </a:ext>
            </a:extLst>
          </p:cNvPr>
          <p:cNvSpPr/>
          <p:nvPr/>
        </p:nvSpPr>
        <p:spPr>
          <a:xfrm>
            <a:off x="555771" y="2254438"/>
            <a:ext cx="3101829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atin typeface="+mn-ea"/>
              </a:rPr>
              <a:t>인공신경망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79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03997ED-9C1C-438C-8A47-C6FFA20E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1" y="3124775"/>
            <a:ext cx="7597630" cy="658063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7F93E3-FD7C-412A-BAFD-978A0236E627}"/>
              </a:ext>
            </a:extLst>
          </p:cNvPr>
          <p:cNvSpPr/>
          <p:nvPr/>
        </p:nvSpPr>
        <p:spPr>
          <a:xfrm>
            <a:off x="555771" y="2254438"/>
            <a:ext cx="5311629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인공신경망 </a:t>
            </a:r>
            <a:r>
              <a:rPr lang="en-US" altLang="ko-KR" sz="3200" b="1" dirty="0">
                <a:latin typeface="+mn-ea"/>
              </a:rPr>
              <a:t>- Hidden =1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DC6E2E-A4CE-4DC6-87E4-7871DCCDE9DC}"/>
              </a:ext>
            </a:extLst>
          </p:cNvPr>
          <p:cNvSpPr/>
          <p:nvPr/>
        </p:nvSpPr>
        <p:spPr>
          <a:xfrm>
            <a:off x="9144000" y="3743238"/>
            <a:ext cx="6942975" cy="2246769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3B6C-CFBA-43E8-86AE-53907AF47C38}"/>
              </a:ext>
            </a:extLst>
          </p:cNvPr>
          <p:cNvSpPr txBox="1"/>
          <p:nvPr/>
        </p:nvSpPr>
        <p:spPr>
          <a:xfrm>
            <a:off x="9453186" y="4037710"/>
            <a:ext cx="6472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Hidden Layer</a:t>
            </a:r>
            <a:r>
              <a:rPr lang="ko-KR" altLang="en-US" sz="2400" b="1" dirty="0">
                <a:latin typeface="+mn-ea"/>
              </a:rPr>
              <a:t>를 하나의 층으로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개 설정하여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인공신경망을 구성했을 때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Error</a:t>
            </a:r>
            <a:r>
              <a:rPr lang="ko-KR" altLang="en-US" sz="2400" b="1" dirty="0">
                <a:latin typeface="+mn-ea"/>
              </a:rPr>
              <a:t>는 </a:t>
            </a:r>
            <a:r>
              <a:rPr lang="en-US" altLang="ko-KR" sz="2400" b="1" dirty="0">
                <a:latin typeface="+mn-ea"/>
              </a:rPr>
              <a:t>1.86</a:t>
            </a:r>
            <a:r>
              <a:rPr lang="ko-KR" altLang="en-US" sz="2400" b="1" dirty="0">
                <a:latin typeface="+mn-ea"/>
              </a:rPr>
              <a:t>에 총 </a:t>
            </a:r>
            <a:r>
              <a:rPr lang="en-US" altLang="ko-KR" sz="2400" b="1" dirty="0">
                <a:latin typeface="+mn-ea"/>
              </a:rPr>
              <a:t>698</a:t>
            </a:r>
            <a:r>
              <a:rPr lang="ko-KR" altLang="en-US" sz="2400" b="1" dirty="0">
                <a:latin typeface="+mn-ea"/>
              </a:rPr>
              <a:t>번의 </a:t>
            </a:r>
            <a:r>
              <a:rPr lang="en-US" altLang="ko-KR" sz="2400" b="1" dirty="0">
                <a:latin typeface="+mn-ea"/>
              </a:rPr>
              <a:t>Step</a:t>
            </a:r>
            <a:r>
              <a:rPr lang="ko-KR" altLang="en-US" sz="2400" b="1" dirty="0">
                <a:latin typeface="+mn-ea"/>
              </a:rPr>
              <a:t>을 진행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실제 오차와 결과를 확인해고자 </a:t>
            </a:r>
            <a:r>
              <a:rPr lang="en-US" altLang="ko-KR" sz="2400" b="1" dirty="0">
                <a:latin typeface="+mn-ea"/>
              </a:rPr>
              <a:t>RMSE</a:t>
            </a:r>
            <a:r>
              <a:rPr lang="ko-KR" altLang="en-US" sz="2400" b="1" dirty="0">
                <a:latin typeface="+mn-ea"/>
              </a:rPr>
              <a:t>를 산출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16D4F9-EA48-43FA-AF37-63F8D990CEB9}"/>
              </a:ext>
            </a:extLst>
          </p:cNvPr>
          <p:cNvSpPr/>
          <p:nvPr/>
        </p:nvSpPr>
        <p:spPr>
          <a:xfrm>
            <a:off x="9144000" y="6149285"/>
            <a:ext cx="6942975" cy="2347015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2250B-7D9C-47E3-9D4F-88FC9FF04474}"/>
              </a:ext>
            </a:extLst>
          </p:cNvPr>
          <p:cNvSpPr txBox="1"/>
          <p:nvPr/>
        </p:nvSpPr>
        <p:spPr>
          <a:xfrm>
            <a:off x="9453187" y="6489428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Hidden Layer = 1</a:t>
            </a:r>
          </a:p>
          <a:p>
            <a:r>
              <a:rPr lang="en-US" altLang="ko-KR" sz="2400" b="1" dirty="0">
                <a:latin typeface="+mn-ea"/>
              </a:rPr>
              <a:t>Error = 1.86</a:t>
            </a:r>
          </a:p>
          <a:p>
            <a:r>
              <a:rPr lang="en-US" altLang="ko-KR" sz="2400" b="1" dirty="0">
                <a:latin typeface="+mn-ea"/>
              </a:rPr>
              <a:t>Step = 698</a:t>
            </a:r>
          </a:p>
          <a:p>
            <a:r>
              <a:rPr lang="en-US" altLang="ko-KR" sz="2400" b="1" dirty="0">
                <a:latin typeface="+mn-ea"/>
              </a:rPr>
              <a:t>RMSE = 0.2450901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8759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">
            <a:extLst>
              <a:ext uri="{FF2B5EF4-FFF2-40B4-BE49-F238E27FC236}">
                <a16:creationId xmlns:a16="http://schemas.microsoft.com/office/drawing/2014/main" id="{C7355BAC-9B1B-4E65-AD0E-CFFC3C3EBC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70107" y="3294142"/>
            <a:ext cx="670525" cy="1225284"/>
            <a:chOff x="8013079" y="3756481"/>
            <a:chExt cx="502894" cy="9189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013079" y="3756481"/>
              <a:ext cx="502894" cy="9189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01751" y="3378619"/>
            <a:ext cx="631756" cy="912828"/>
            <a:chOff x="5636813" y="3819839"/>
            <a:chExt cx="473817" cy="6846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6813" y="3819839"/>
              <a:ext cx="473817" cy="6846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01722" y="3436355"/>
            <a:ext cx="797359" cy="797359"/>
            <a:chOff x="836790" y="3863140"/>
            <a:chExt cx="598019" cy="5980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36790" y="3863140"/>
              <a:ext cx="598019" cy="5980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8839" y="3414375"/>
            <a:ext cx="745959" cy="850111"/>
            <a:chOff x="3227128" y="3846655"/>
            <a:chExt cx="559469" cy="6375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227128" y="3846655"/>
              <a:ext cx="559469" cy="6375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19293" y="2706665"/>
            <a:ext cx="3441708" cy="324894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53666" y="2706665"/>
            <a:ext cx="3690195" cy="32489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24053" y="2706665"/>
            <a:ext cx="4203427" cy="32489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66864" y="2706665"/>
            <a:ext cx="4203427" cy="3248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A6454F-8DF7-41C2-B4C8-D1E542CFC1D8}"/>
              </a:ext>
            </a:extLst>
          </p:cNvPr>
          <p:cNvSpPr txBox="1"/>
          <p:nvPr/>
        </p:nvSpPr>
        <p:spPr>
          <a:xfrm>
            <a:off x="9085929" y="5561699"/>
            <a:ext cx="303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971A7"/>
                </a:solidFill>
              </a:rPr>
              <a:t>데이터분석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DF544-A5B0-4260-B0AA-AD71BDF803A8}"/>
              </a:ext>
            </a:extLst>
          </p:cNvPr>
          <p:cNvSpPr txBox="1"/>
          <p:nvPr/>
        </p:nvSpPr>
        <p:spPr>
          <a:xfrm>
            <a:off x="2772516" y="5417000"/>
            <a:ext cx="3034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971A7"/>
                </a:solidFill>
              </a:rPr>
              <a:t>주제선정동기</a:t>
            </a:r>
            <a:endParaRPr lang="en-US" altLang="ko-KR" sz="3200" b="1" dirty="0">
              <a:solidFill>
                <a:srgbClr val="1971A7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1971A7"/>
                </a:solidFill>
              </a:rPr>
              <a:t>연구목표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512A1-BC42-4562-9822-65CE5D77E476}"/>
              </a:ext>
            </a:extLst>
          </p:cNvPr>
          <p:cNvSpPr txBox="1"/>
          <p:nvPr/>
        </p:nvSpPr>
        <p:spPr>
          <a:xfrm>
            <a:off x="5953803" y="5561699"/>
            <a:ext cx="303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971A7"/>
                </a:solidFill>
              </a:rPr>
              <a:t>데이터설명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7DE897-A166-4BFB-8F42-81760AC2F503}"/>
              </a:ext>
            </a:extLst>
          </p:cNvPr>
          <p:cNvSpPr txBox="1"/>
          <p:nvPr/>
        </p:nvSpPr>
        <p:spPr>
          <a:xfrm>
            <a:off x="12399548" y="5561698"/>
            <a:ext cx="303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1971A7"/>
                </a:solidFill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7F93E3-FD7C-412A-BAFD-978A0236E627}"/>
              </a:ext>
            </a:extLst>
          </p:cNvPr>
          <p:cNvSpPr/>
          <p:nvPr/>
        </p:nvSpPr>
        <p:spPr>
          <a:xfrm>
            <a:off x="555771" y="2254438"/>
            <a:ext cx="5006829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인공신경망 </a:t>
            </a:r>
            <a:r>
              <a:rPr lang="en-US" altLang="ko-KR" sz="3200" b="1" dirty="0">
                <a:latin typeface="+mn-ea"/>
              </a:rPr>
              <a:t>- Hidden=5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DC6E2E-A4CE-4DC6-87E4-7871DCCDE9DC}"/>
              </a:ext>
            </a:extLst>
          </p:cNvPr>
          <p:cNvSpPr/>
          <p:nvPr/>
        </p:nvSpPr>
        <p:spPr>
          <a:xfrm>
            <a:off x="9144000" y="3743238"/>
            <a:ext cx="6942975" cy="2246769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3B6C-CFBA-43E8-86AE-53907AF47C38}"/>
              </a:ext>
            </a:extLst>
          </p:cNvPr>
          <p:cNvSpPr txBox="1"/>
          <p:nvPr/>
        </p:nvSpPr>
        <p:spPr>
          <a:xfrm>
            <a:off x="9453186" y="4037710"/>
            <a:ext cx="6472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Hidden Layer</a:t>
            </a:r>
            <a:r>
              <a:rPr lang="ko-KR" altLang="en-US" sz="2400" b="1" dirty="0">
                <a:latin typeface="+mn-ea"/>
              </a:rPr>
              <a:t>를 하나의 층으로 </a:t>
            </a:r>
            <a:r>
              <a:rPr lang="en-US" altLang="ko-KR" sz="2400" b="1" dirty="0">
                <a:latin typeface="+mn-ea"/>
              </a:rPr>
              <a:t>5</a:t>
            </a:r>
            <a:r>
              <a:rPr lang="ko-KR" altLang="en-US" sz="2400" b="1" dirty="0">
                <a:latin typeface="+mn-ea"/>
              </a:rPr>
              <a:t>개 설정하여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인공신경망을 구성했을 때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Error</a:t>
            </a:r>
            <a:r>
              <a:rPr lang="ko-KR" altLang="en-US" sz="2400" b="1" dirty="0">
                <a:latin typeface="+mn-ea"/>
              </a:rPr>
              <a:t>는 </a:t>
            </a:r>
            <a:r>
              <a:rPr lang="en-US" altLang="ko-KR" sz="2400" b="1" dirty="0">
                <a:latin typeface="+mn-ea"/>
              </a:rPr>
              <a:t>0.19</a:t>
            </a:r>
            <a:r>
              <a:rPr lang="ko-KR" altLang="en-US" sz="2400" b="1" dirty="0">
                <a:latin typeface="+mn-ea"/>
              </a:rPr>
              <a:t>에 총 </a:t>
            </a:r>
            <a:r>
              <a:rPr lang="en-US" altLang="ko-KR" sz="2400" b="1" dirty="0">
                <a:latin typeface="+mn-ea"/>
              </a:rPr>
              <a:t>6595</a:t>
            </a:r>
            <a:r>
              <a:rPr lang="ko-KR" altLang="en-US" sz="2400" b="1" dirty="0">
                <a:latin typeface="+mn-ea"/>
              </a:rPr>
              <a:t>번의 </a:t>
            </a:r>
            <a:r>
              <a:rPr lang="en-US" altLang="ko-KR" sz="2400" b="1" dirty="0">
                <a:latin typeface="+mn-ea"/>
              </a:rPr>
              <a:t>Step</a:t>
            </a:r>
            <a:r>
              <a:rPr lang="ko-KR" altLang="en-US" sz="2400" b="1" dirty="0">
                <a:latin typeface="+mn-ea"/>
              </a:rPr>
              <a:t>을 진행</a:t>
            </a:r>
            <a:endParaRPr lang="en-US" altLang="ko-KR" sz="2400" b="1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실제 오차와 결과를 확인해고자 </a:t>
            </a:r>
            <a:r>
              <a:rPr lang="en-US" altLang="ko-KR" sz="2400" b="1" dirty="0">
                <a:latin typeface="+mn-ea"/>
              </a:rPr>
              <a:t>RMSE</a:t>
            </a:r>
            <a:r>
              <a:rPr lang="ko-KR" altLang="en-US" sz="2400" b="1" dirty="0">
                <a:latin typeface="+mn-ea"/>
              </a:rPr>
              <a:t>를 산출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16D4F9-EA48-43FA-AF37-63F8D990CEB9}"/>
              </a:ext>
            </a:extLst>
          </p:cNvPr>
          <p:cNvSpPr/>
          <p:nvPr/>
        </p:nvSpPr>
        <p:spPr>
          <a:xfrm>
            <a:off x="9144000" y="6149285"/>
            <a:ext cx="6942975" cy="2347015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2250B-7D9C-47E3-9D4F-88FC9FF04474}"/>
              </a:ext>
            </a:extLst>
          </p:cNvPr>
          <p:cNvSpPr txBox="1"/>
          <p:nvPr/>
        </p:nvSpPr>
        <p:spPr>
          <a:xfrm>
            <a:off x="9218005" y="6347254"/>
            <a:ext cx="6942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Hidden Layer = 5</a:t>
            </a:r>
          </a:p>
          <a:p>
            <a:r>
              <a:rPr lang="en-US" altLang="ko-KR" sz="2400" b="1" dirty="0">
                <a:latin typeface="+mn-ea"/>
              </a:rPr>
              <a:t>Error = 0.19</a:t>
            </a:r>
          </a:p>
          <a:p>
            <a:r>
              <a:rPr lang="en-US" altLang="ko-KR" sz="2400" b="1" dirty="0">
                <a:latin typeface="+mn-ea"/>
              </a:rPr>
              <a:t>Step = 6595</a:t>
            </a:r>
          </a:p>
          <a:p>
            <a:r>
              <a:rPr lang="en-US" altLang="ko-KR" sz="2400" b="1" dirty="0">
                <a:latin typeface="+mn-ea"/>
              </a:rPr>
              <a:t>RMSE = 0.07372491</a:t>
            </a:r>
          </a:p>
          <a:p>
            <a:r>
              <a:rPr lang="en-US" altLang="ko-KR" sz="2400" b="1" dirty="0">
                <a:latin typeface="+mn-ea"/>
              </a:rPr>
              <a:t>Hidden</a:t>
            </a:r>
            <a:r>
              <a:rPr lang="ko-KR" altLang="en-US" sz="2400" b="1" dirty="0">
                <a:latin typeface="+mn-ea"/>
              </a:rPr>
              <a:t>을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개로 </a:t>
            </a:r>
            <a:r>
              <a:rPr lang="ko-KR" altLang="en-US" sz="2400" b="1" dirty="0" err="1">
                <a:latin typeface="+mn-ea"/>
              </a:rPr>
              <a:t>했을때보다</a:t>
            </a:r>
            <a:r>
              <a:rPr lang="ko-KR" altLang="en-US" sz="2400" b="1" dirty="0">
                <a:latin typeface="+mn-ea"/>
              </a:rPr>
              <a:t> 훨씬 정확한 값 도출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29853F-892C-499B-A3F5-614B9DEF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1" y="3017039"/>
            <a:ext cx="7586663" cy="65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0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결론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04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F9979C-E805-4AB7-84F7-433F922C9FC8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7F93E3-FD7C-412A-BAFD-978A0236E627}"/>
              </a:ext>
            </a:extLst>
          </p:cNvPr>
          <p:cNvSpPr/>
          <p:nvPr/>
        </p:nvSpPr>
        <p:spPr>
          <a:xfrm>
            <a:off x="555771" y="2254438"/>
            <a:ext cx="3635229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atin typeface="+mn-ea"/>
              </a:rPr>
              <a:t>모형비교 및 결론</a:t>
            </a:r>
            <a:endParaRPr lang="ko-KR" altLang="en-US" sz="3200" b="1" dirty="0">
              <a:latin typeface="+mn-ea"/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27025B2-BF20-4A72-822A-0D341006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78921"/>
              </p:ext>
            </p:extLst>
          </p:nvPr>
        </p:nvGraphicFramePr>
        <p:xfrm>
          <a:off x="570452" y="6441654"/>
          <a:ext cx="6389615" cy="1457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815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72848110"/>
                    </a:ext>
                  </a:extLst>
                </a:gridCol>
              </a:tblGrid>
              <a:tr h="77006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회귀분석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인공신경망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687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75.36134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latin typeface="+mn-ea"/>
                        </a:rPr>
                        <a:t>0.07372491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8FC8D0-B47B-4F65-B627-E85E6A991340}"/>
              </a:ext>
            </a:extLst>
          </p:cNvPr>
          <p:cNvSpPr/>
          <p:nvPr/>
        </p:nvSpPr>
        <p:spPr>
          <a:xfrm>
            <a:off x="555771" y="3124774"/>
            <a:ext cx="16764000" cy="1713925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전처리된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240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개의 데이터로 회귀분석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의사결정나무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인공신경망 모형을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만듬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회귀분석을 통해 종속변수와 독립변수간 선형성을 찾아내어 회귀식을 예측함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의사결정나무분석을 통해 예측 모형을 만들어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비모수적으로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단순하고 쉽게 예측 가능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인공신경망분석을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통해 입력변수와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예측변수간의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복잡한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</a:rPr>
              <a:t>비선형적인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모델을 추정할 수 있음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BE236-B585-4244-8BF9-875DD7684ADF}"/>
              </a:ext>
            </a:extLst>
          </p:cNvPr>
          <p:cNvSpPr txBox="1"/>
          <p:nvPr/>
        </p:nvSpPr>
        <p:spPr>
          <a:xfrm>
            <a:off x="555771" y="58293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분석간 </a:t>
            </a:r>
            <a:r>
              <a:rPr lang="en-US" altLang="ko-KR" sz="2400" b="1" dirty="0">
                <a:latin typeface="+mn-ea"/>
              </a:rPr>
              <a:t>RMSE </a:t>
            </a:r>
            <a:r>
              <a:rPr lang="ko-KR" altLang="en-US" sz="2400" b="1" dirty="0">
                <a:latin typeface="+mn-ea"/>
              </a:rPr>
              <a:t>비교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4304C3A-B2AE-4E8C-9796-5FAB2C07BF2B}"/>
              </a:ext>
            </a:extLst>
          </p:cNvPr>
          <p:cNvSpPr/>
          <p:nvPr/>
        </p:nvSpPr>
        <p:spPr>
          <a:xfrm>
            <a:off x="7979915" y="6760510"/>
            <a:ext cx="753836" cy="820225"/>
          </a:xfrm>
          <a:prstGeom prst="rightArrow">
            <a:avLst/>
          </a:prstGeom>
          <a:solidFill>
            <a:srgbClr val="C1826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399A345-6029-4E6B-9491-F5E04D96A0F2}"/>
              </a:ext>
            </a:extLst>
          </p:cNvPr>
          <p:cNvSpPr/>
          <p:nvPr/>
        </p:nvSpPr>
        <p:spPr>
          <a:xfrm>
            <a:off x="9753600" y="5824057"/>
            <a:ext cx="8223020" cy="2277000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인공신경망의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RMSE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가 더 적은 값을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갖는것을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알 수 있음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2400" b="1">
                <a:solidFill>
                  <a:schemeClr val="tx1"/>
                </a:solidFill>
                <a:latin typeface="+mn-ea"/>
              </a:rPr>
              <a:t>인공신경망의 예측력이 더 뛰어남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079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3" y="1714500"/>
            <a:ext cx="9144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readxl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readxl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df_exchangerate</a:t>
            </a:r>
            <a:r>
              <a:rPr lang="en-US" altLang="ko-KR" dirty="0"/>
              <a:t>&lt;-</a:t>
            </a:r>
            <a:r>
              <a:rPr lang="en-US" altLang="ko-KR" dirty="0" err="1"/>
              <a:t>read_excel</a:t>
            </a:r>
            <a:r>
              <a:rPr lang="en-US" altLang="ko-KR" dirty="0"/>
              <a:t>("exchange rate.xlsx")</a:t>
            </a:r>
          </a:p>
          <a:p>
            <a:r>
              <a:rPr lang="en-US" altLang="ko-KR" dirty="0" err="1"/>
              <a:t>df_exchangerate</a:t>
            </a:r>
            <a:r>
              <a:rPr lang="en-US" altLang="ko-KR" dirty="0"/>
              <a:t>&lt;-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str(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head(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tail(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df_exchangerate$Exchange_Rate,co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"Exchange Rate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df_exchangerate$Foreign_Exchange_Reserve,co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</a:t>
            </a:r>
            <a:r>
              <a:rPr lang="en-US" altLang="ko-KR" dirty="0" err="1"/>
              <a:t>Forign</a:t>
            </a:r>
            <a:r>
              <a:rPr lang="en-US" altLang="ko-KR" dirty="0"/>
              <a:t> Exchange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df_exchangerate$SDR,co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"SDR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df_exchangerate$IMF_Position,co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</a:t>
            </a:r>
            <a:r>
              <a:rPr lang="en-US" altLang="ko-KR" dirty="0" err="1"/>
              <a:t>IMF_Position</a:t>
            </a:r>
            <a:r>
              <a:rPr lang="en-US" altLang="ko-KR" dirty="0"/>
              <a:t>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df_exchangerate$Gold,co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"Gold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df_exchangerate$Won_Loan,co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"Won Loan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df_exchangerate$Balance,co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"Balance histogram")</a:t>
            </a:r>
          </a:p>
          <a:p>
            <a:r>
              <a:rPr lang="en-US" altLang="ko-KR" dirty="0"/>
              <a:t>hist(</a:t>
            </a:r>
            <a:r>
              <a:rPr lang="en-US" altLang="ko-KR" dirty="0" err="1"/>
              <a:t>df_exchangerate$Consumer_Price,co</a:t>
            </a:r>
            <a:r>
              <a:rPr lang="en-US" altLang="ko-KR" dirty="0"/>
              <a:t>="</a:t>
            </a:r>
            <a:r>
              <a:rPr lang="en-US" altLang="ko-KR" dirty="0" err="1"/>
              <a:t>yellow",main</a:t>
            </a:r>
            <a:r>
              <a:rPr lang="en-US" altLang="ko-KR" dirty="0"/>
              <a:t> = "Consumer Price histogram")</a:t>
            </a:r>
          </a:p>
          <a:p>
            <a:endParaRPr lang="en-US" altLang="ko-KR" dirty="0"/>
          </a:p>
          <a:p>
            <a:r>
              <a:rPr lang="en-US" altLang="ko-KR" dirty="0"/>
              <a:t>boxplot(</a:t>
            </a:r>
            <a:r>
              <a:rPr lang="en-US" altLang="ko-KR" dirty="0" err="1"/>
              <a:t>df_exchangerate$Exchange_Rate,col</a:t>
            </a:r>
            <a:r>
              <a:rPr lang="en-US" altLang="ko-KR" dirty="0"/>
              <a:t>="</a:t>
            </a:r>
            <a:r>
              <a:rPr lang="en-US" altLang="ko-KR" dirty="0" err="1"/>
              <a:t>lightgray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df_exchangerate$Foreign_Exchange_Reserve,y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df_exchangerate$SDR,y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df_exchangerate$IMF_Position,y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df_exchangerate$SDR,y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df_exchangerate$Gold,y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df_exchangerate$Won_Loan,y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df_exchangerate$Balance,y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df_exchangerate$Consumer_Price,y</a:t>
            </a:r>
            <a:r>
              <a:rPr lang="en-US" altLang="ko-KR" dirty="0"/>
              <a:t>=</a:t>
            </a:r>
            <a:r>
              <a:rPr lang="en-US" altLang="ko-KR" dirty="0" err="1"/>
              <a:t>df_exchangerate$Exchange_Rate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2" y="1714500"/>
            <a:ext cx="1694835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exchangerate_lm</a:t>
            </a:r>
            <a:r>
              <a:rPr lang="en-US" altLang="ko-KR" dirty="0"/>
              <a:t>&lt;-</a:t>
            </a:r>
            <a:r>
              <a:rPr lang="en-US" altLang="ko-KR" dirty="0" err="1"/>
              <a:t>lm</a:t>
            </a:r>
            <a:r>
              <a:rPr lang="en-US" altLang="ko-KR" dirty="0"/>
              <a:t>(Exchange_Rate~Foreign_Exchange_Reserves+SDR+IMF_Position+Gold+Won_Loan+Balance+Consumer_Price,data=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=c(2,2))</a:t>
            </a:r>
          </a:p>
          <a:p>
            <a:r>
              <a:rPr lang="en-US" altLang="ko-KR" dirty="0"/>
              <a:t>plot(Exchange_Rate~Foreign_Exchange_Reserves+SDR+IMF_Position+Gold+Won_Loan+Balance+Consumer_Price,data=</a:t>
            </a:r>
            <a:r>
              <a:rPr lang="en-US" altLang="ko-KR" dirty="0" err="1"/>
              <a:t>df_exchangerate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exchangerate_lm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("car")</a:t>
            </a:r>
          </a:p>
          <a:p>
            <a:r>
              <a:rPr lang="en-US" altLang="ko-KR" dirty="0"/>
              <a:t>library(car)</a:t>
            </a:r>
          </a:p>
          <a:p>
            <a:r>
              <a:rPr lang="en-US" altLang="ko-KR" dirty="0"/>
              <a:t>car::</a:t>
            </a:r>
            <a:r>
              <a:rPr lang="en-US" altLang="ko-KR" dirty="0" err="1"/>
              <a:t>vif</a:t>
            </a:r>
            <a:r>
              <a:rPr lang="en-US" altLang="ko-KR" dirty="0"/>
              <a:t>(</a:t>
            </a:r>
            <a:r>
              <a:rPr lang="en-US" altLang="ko-KR" dirty="0" err="1"/>
              <a:t>exchangerate_lm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(car::</a:t>
            </a:r>
            <a:r>
              <a:rPr lang="en-US" altLang="ko-KR" dirty="0" err="1"/>
              <a:t>vif</a:t>
            </a:r>
            <a:r>
              <a:rPr lang="en-US" altLang="ko-KR" dirty="0"/>
              <a:t>(</a:t>
            </a:r>
            <a:r>
              <a:rPr lang="en-US" altLang="ko-KR" dirty="0" err="1"/>
              <a:t>exchangerate_lm</a:t>
            </a:r>
            <a:r>
              <a:rPr lang="en-US" altLang="ko-KR" dirty="0"/>
              <a:t>))&gt;10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가장 큰 </a:t>
            </a:r>
            <a:r>
              <a:rPr lang="en-US" altLang="ko-KR" dirty="0"/>
              <a:t>VIF </a:t>
            </a:r>
            <a:r>
              <a:rPr lang="ko-KR" altLang="en-US" dirty="0"/>
              <a:t>변수 제거 </a:t>
            </a:r>
            <a:r>
              <a:rPr lang="en-US" altLang="ko-KR" dirty="0"/>
              <a:t>(</a:t>
            </a:r>
            <a:r>
              <a:rPr lang="en-US" altLang="ko-KR" dirty="0" err="1"/>
              <a:t>Consumer_Price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plot(x=</a:t>
            </a:r>
            <a:r>
              <a:rPr lang="en-US" altLang="ko-KR" dirty="0" err="1"/>
              <a:t>df_exchangerate$Foreign_Exchange_Reserves,y</a:t>
            </a:r>
            <a:r>
              <a:rPr lang="en-US" altLang="ko-KR" dirty="0"/>
              <a:t>=</a:t>
            </a:r>
            <a:r>
              <a:rPr lang="en-US" altLang="ko-KR" dirty="0" err="1"/>
              <a:t>df_exchangerate$Consumer_Price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df_exchangerate1&lt;-</a:t>
            </a:r>
            <a:r>
              <a:rPr lang="en-US" altLang="ko-KR" dirty="0" err="1"/>
              <a:t>df_exchangerate</a:t>
            </a:r>
            <a:r>
              <a:rPr lang="en-US" altLang="ko-KR" dirty="0"/>
              <a:t>[1:8]</a:t>
            </a:r>
          </a:p>
          <a:p>
            <a:r>
              <a:rPr lang="en-US" altLang="ko-KR" dirty="0"/>
              <a:t>df_exchangerate1</a:t>
            </a:r>
          </a:p>
          <a:p>
            <a:endParaRPr lang="en-US" altLang="ko-KR" dirty="0"/>
          </a:p>
          <a:p>
            <a:r>
              <a:rPr lang="en-US" altLang="ko-KR" dirty="0"/>
              <a:t>exchangerate_lm1&lt;-</a:t>
            </a:r>
            <a:r>
              <a:rPr lang="en-US" altLang="ko-KR" dirty="0" err="1"/>
              <a:t>lm</a:t>
            </a:r>
            <a:r>
              <a:rPr lang="en-US" altLang="ko-KR" dirty="0"/>
              <a:t>(Exchange_Rate~Foreign_Exchange_Reserves+SDR+IMF_Position+Gold+Won_Loan+Balance,data=df_exchangerate1)</a:t>
            </a:r>
          </a:p>
          <a:p>
            <a:endParaRPr lang="en-US" altLang="ko-KR" dirty="0"/>
          </a:p>
          <a:p>
            <a:r>
              <a:rPr lang="en-US" altLang="ko-KR" dirty="0"/>
              <a:t>summary(exchangerate_lm1)</a:t>
            </a:r>
          </a:p>
          <a:p>
            <a:r>
              <a:rPr lang="en-US" altLang="ko-KR" dirty="0"/>
              <a:t>car::</a:t>
            </a:r>
            <a:r>
              <a:rPr lang="en-US" altLang="ko-KR" dirty="0" err="1"/>
              <a:t>vif</a:t>
            </a:r>
            <a:r>
              <a:rPr lang="en-US" altLang="ko-KR" dirty="0"/>
              <a:t>(exchangerate_lm1)</a:t>
            </a:r>
          </a:p>
          <a:p>
            <a:r>
              <a:rPr lang="en-US" altLang="ko-KR" dirty="0"/>
              <a:t>(car::</a:t>
            </a:r>
            <a:r>
              <a:rPr lang="en-US" altLang="ko-KR" dirty="0" err="1"/>
              <a:t>vif</a:t>
            </a:r>
            <a:r>
              <a:rPr lang="en-US" altLang="ko-KR" dirty="0"/>
              <a:t>(exchangerate_lm1))&gt;10</a:t>
            </a:r>
          </a:p>
          <a:p>
            <a:endParaRPr lang="en-US" altLang="ko-KR" dirty="0"/>
          </a:p>
          <a:p>
            <a:r>
              <a:rPr lang="en-US" altLang="ko-KR" dirty="0" err="1"/>
              <a:t>exchangerate_con</a:t>
            </a:r>
            <a:r>
              <a:rPr lang="en-US" altLang="ko-KR" dirty="0"/>
              <a:t> &lt;-</a:t>
            </a:r>
            <a:r>
              <a:rPr lang="en-US" altLang="ko-KR" dirty="0" err="1"/>
              <a:t>lm</a:t>
            </a:r>
            <a:r>
              <a:rPr lang="en-US" altLang="ko-KR" dirty="0"/>
              <a:t>(Exchange_Rate~1,data=df_exchangerate1)</a:t>
            </a:r>
          </a:p>
          <a:p>
            <a:r>
              <a:rPr lang="en-US" altLang="ko-KR" dirty="0" err="1"/>
              <a:t>exchangerate_con</a:t>
            </a:r>
            <a:endParaRPr lang="en-US" altLang="ko-KR" dirty="0"/>
          </a:p>
          <a:p>
            <a:r>
              <a:rPr lang="en-US" altLang="ko-KR" dirty="0" err="1"/>
              <a:t>exchangerate_both</a:t>
            </a:r>
            <a:r>
              <a:rPr lang="en-US" altLang="ko-KR" dirty="0"/>
              <a:t>&lt;-step(</a:t>
            </a:r>
            <a:r>
              <a:rPr lang="en-US" altLang="ko-KR" dirty="0" err="1"/>
              <a:t>exchangerate_con,scope</a:t>
            </a:r>
            <a:r>
              <a:rPr lang="en-US" altLang="ko-KR" dirty="0"/>
              <a:t>=list(lower=</a:t>
            </a:r>
            <a:r>
              <a:rPr lang="en-US" altLang="ko-KR" dirty="0" err="1"/>
              <a:t>exchangerate_con,upper</a:t>
            </a:r>
            <a:r>
              <a:rPr lang="en-US" altLang="ko-KR" dirty="0"/>
              <a:t>=exchangerate_lm1),direction = "both")</a:t>
            </a:r>
          </a:p>
          <a:p>
            <a:r>
              <a:rPr lang="en-US" altLang="ko-KR" dirty="0" err="1"/>
              <a:t>exchangerate_both</a:t>
            </a:r>
            <a:endParaRPr lang="en-US" altLang="ko-KR" dirty="0"/>
          </a:p>
          <a:p>
            <a:r>
              <a:rPr lang="en-US" altLang="ko-KR" dirty="0"/>
              <a:t>summary(</a:t>
            </a:r>
            <a:r>
              <a:rPr lang="en-US" altLang="ko-KR" dirty="0" err="1"/>
              <a:t>exchangerate_both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52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3" y="1714500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exchangerate_lm2&lt;-</a:t>
            </a:r>
            <a:r>
              <a:rPr lang="en-US" altLang="ko-KR" dirty="0" err="1"/>
              <a:t>lm</a:t>
            </a:r>
            <a:r>
              <a:rPr lang="en-US" altLang="ko-KR" dirty="0"/>
              <a:t>(Exchange_Rate~Foreign_Exchange_Reserves+SDR+IMF_Position+Won_Loan+Balance,data=df_exchangerate1)</a:t>
            </a:r>
          </a:p>
          <a:p>
            <a:r>
              <a:rPr lang="en-US" altLang="ko-KR" dirty="0"/>
              <a:t>exchangerate_lm2</a:t>
            </a:r>
          </a:p>
          <a:p>
            <a:r>
              <a:rPr lang="en-US" altLang="ko-KR" dirty="0"/>
              <a:t>summary(exchangerate_lm2)</a:t>
            </a:r>
          </a:p>
          <a:p>
            <a:endParaRPr lang="en-US" altLang="ko-KR" dirty="0"/>
          </a:p>
          <a:p>
            <a:r>
              <a:rPr lang="en-US" altLang="ko-KR" dirty="0" err="1"/>
              <a:t>pre_exchangerate</a:t>
            </a:r>
            <a:r>
              <a:rPr lang="en-US" altLang="ko-KR" dirty="0"/>
              <a:t>&lt;-predict(</a:t>
            </a:r>
            <a:r>
              <a:rPr lang="en-US" altLang="ko-KR" dirty="0" err="1"/>
              <a:t>exchangerate_both,newdata</a:t>
            </a:r>
            <a:r>
              <a:rPr lang="en-US" altLang="ko-KR" dirty="0"/>
              <a:t> = df_exchangerate1,interval = "confidence")</a:t>
            </a:r>
          </a:p>
          <a:p>
            <a:r>
              <a:rPr lang="en-US" altLang="ko-KR" dirty="0" err="1"/>
              <a:t>pre_exchangerate</a:t>
            </a:r>
            <a:r>
              <a:rPr lang="en-US" altLang="ko-KR" dirty="0"/>
              <a:t>&lt;-</a:t>
            </a:r>
            <a:r>
              <a:rPr lang="en-US" altLang="ko-KR" dirty="0" err="1"/>
              <a:t>as.data.frame</a:t>
            </a:r>
            <a:r>
              <a:rPr lang="en-US" altLang="ko-KR" dirty="0"/>
              <a:t>(</a:t>
            </a:r>
            <a:r>
              <a:rPr lang="en-US" altLang="ko-KR" dirty="0" err="1"/>
              <a:t>pre_exchangerate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pre_exchangerate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exchangerate_lm3&lt;-</a:t>
            </a:r>
            <a:r>
              <a:rPr lang="en-US" altLang="ko-KR" dirty="0" err="1"/>
              <a:t>cbind</a:t>
            </a:r>
            <a:r>
              <a:rPr lang="en-US" altLang="ko-KR" dirty="0"/>
              <a:t>(pre_exchangerate,df_exchangerate1$Exchange_Rate)</a:t>
            </a:r>
          </a:p>
          <a:p>
            <a:r>
              <a:rPr lang="en-US" altLang="ko-KR" dirty="0"/>
              <a:t>exchangerate_lm3</a:t>
            </a:r>
          </a:p>
          <a:p>
            <a:endParaRPr lang="en-US" altLang="ko-KR" dirty="0"/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("Metrics")</a:t>
            </a:r>
          </a:p>
          <a:p>
            <a:r>
              <a:rPr lang="en-US" altLang="ko-KR" dirty="0"/>
              <a:t>library(Metrics)</a:t>
            </a:r>
          </a:p>
          <a:p>
            <a:r>
              <a:rPr lang="en-US" altLang="ko-KR" dirty="0" err="1"/>
              <a:t>rmse</a:t>
            </a:r>
            <a:r>
              <a:rPr lang="en-US" altLang="ko-KR" dirty="0"/>
              <a:t>(df_exchangerate1$Exchange_Rate,pre_exchangerate$fit)</a:t>
            </a:r>
          </a:p>
          <a:p>
            <a:r>
              <a:rPr lang="en-US" altLang="ko-KR" dirty="0" err="1"/>
              <a:t>mse</a:t>
            </a:r>
            <a:r>
              <a:rPr lang="en-US" altLang="ko-KR" dirty="0"/>
              <a:t>(df_exchangerate1$Exchange_Rate,pre_exchangerate$fit)</a:t>
            </a:r>
          </a:p>
          <a:p>
            <a:r>
              <a:rPr lang="en-US" altLang="ko-KR" dirty="0" err="1"/>
              <a:t>mae</a:t>
            </a:r>
            <a:r>
              <a:rPr lang="en-US" altLang="ko-KR" dirty="0"/>
              <a:t>(df_exchangerate1$Exchange_Rate,pre_exchangerate$fit)</a:t>
            </a:r>
          </a:p>
          <a:p>
            <a:r>
              <a:rPr lang="en-US" altLang="ko-KR" dirty="0" err="1"/>
              <a:t>mape</a:t>
            </a:r>
            <a:r>
              <a:rPr lang="en-US" altLang="ko-KR" dirty="0"/>
              <a:t>(df_exchangerate1$Exchange_Rate,pre_exchangerate$fit)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73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3" y="1714500"/>
            <a:ext cx="9144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df_exchangerate2&lt;-df_exchangerate1[,-6]</a:t>
            </a:r>
          </a:p>
          <a:p>
            <a:r>
              <a:rPr lang="en-US" altLang="ko-KR" dirty="0"/>
              <a:t>df_exchangerate2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rpart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rpart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library(MASS) </a:t>
            </a:r>
          </a:p>
          <a:p>
            <a:r>
              <a:rPr lang="en-US" altLang="ko-KR" dirty="0"/>
              <a:t>str(df_exchangerate2)</a:t>
            </a:r>
          </a:p>
          <a:p>
            <a:r>
              <a:rPr lang="en-US" altLang="ko-KR" dirty="0" err="1"/>
              <a:t>my_control</a:t>
            </a:r>
            <a:r>
              <a:rPr lang="en-US" altLang="ko-KR" dirty="0"/>
              <a:t>&lt;-</a:t>
            </a:r>
            <a:r>
              <a:rPr lang="en-US" altLang="ko-KR" dirty="0" err="1"/>
              <a:t>rpart.control</a:t>
            </a:r>
            <a:r>
              <a:rPr lang="en-US" altLang="ko-KR" dirty="0"/>
              <a:t>(</a:t>
            </a:r>
            <a:r>
              <a:rPr lang="en-US" altLang="ko-KR" dirty="0" err="1"/>
              <a:t>xval</a:t>
            </a:r>
            <a:r>
              <a:rPr lang="en-US" altLang="ko-KR" dirty="0"/>
              <a:t>=10,cp=0,minsplit = </a:t>
            </a:r>
            <a:r>
              <a:rPr lang="en-US" altLang="ko-KR" dirty="0" err="1"/>
              <a:t>nrow</a:t>
            </a:r>
            <a:r>
              <a:rPr lang="en-US" altLang="ko-KR" dirty="0"/>
              <a:t>(df_exchangerate2)*0.15)</a:t>
            </a:r>
          </a:p>
          <a:p>
            <a:endParaRPr lang="en-US" altLang="ko-KR" dirty="0"/>
          </a:p>
          <a:p>
            <a:r>
              <a:rPr lang="en-US" altLang="ko-KR" dirty="0"/>
              <a:t>fit_df_exchangerate2 = </a:t>
            </a:r>
            <a:r>
              <a:rPr lang="en-US" altLang="ko-KR" dirty="0" err="1"/>
              <a:t>rpart</a:t>
            </a:r>
            <a:r>
              <a:rPr lang="en-US" altLang="ko-KR" dirty="0"/>
              <a:t>(Exchange_Rate~Foreign_Exchange_Reserves+SDR+IMF_Position+Won_Loan+Balance,data = df_exchangerate2,method='</a:t>
            </a:r>
            <a:r>
              <a:rPr lang="en-US" altLang="ko-KR" dirty="0" err="1"/>
              <a:t>anova</a:t>
            </a:r>
            <a:r>
              <a:rPr lang="en-US" altLang="ko-KR" dirty="0"/>
              <a:t>',control=</a:t>
            </a:r>
            <a:r>
              <a:rPr lang="en-US" altLang="ko-KR" dirty="0" err="1"/>
              <a:t>my_control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fit_df_exchangerate2</a:t>
            </a:r>
          </a:p>
          <a:p>
            <a:endParaRPr lang="en-US" altLang="ko-KR" dirty="0"/>
          </a:p>
          <a:p>
            <a:r>
              <a:rPr lang="en-US" altLang="ko-KR" dirty="0" err="1"/>
              <a:t>printcp</a:t>
            </a:r>
            <a:r>
              <a:rPr lang="en-US" altLang="ko-KR" dirty="0"/>
              <a:t>(fit_df_exchangerate2)</a:t>
            </a:r>
          </a:p>
          <a:p>
            <a:r>
              <a:rPr lang="en-US" altLang="ko-KR" dirty="0" err="1"/>
              <a:t>which.min</a:t>
            </a:r>
            <a:r>
              <a:rPr lang="en-US" altLang="ko-KR" dirty="0"/>
              <a:t>(fit_df_exchangerate2$cptable[,'</a:t>
            </a:r>
            <a:r>
              <a:rPr lang="en-US" altLang="ko-KR" dirty="0" err="1"/>
              <a:t>xerror</a:t>
            </a:r>
            <a:r>
              <a:rPr lang="en-US" altLang="ko-KR" dirty="0"/>
              <a:t>'])</a:t>
            </a:r>
          </a:p>
          <a:p>
            <a:endParaRPr lang="en-US" altLang="ko-KR" dirty="0"/>
          </a:p>
          <a:p>
            <a:r>
              <a:rPr lang="en-US" altLang="ko-KR" dirty="0" err="1"/>
              <a:t>fit_prune_df_exchangerate</a:t>
            </a:r>
            <a:r>
              <a:rPr lang="en-US" altLang="ko-KR" dirty="0"/>
              <a:t>&lt;-prune(fit_df_exchangerate2,cp=fit_df_exchangerate2$cptable[</a:t>
            </a:r>
            <a:r>
              <a:rPr lang="en-US" altLang="ko-KR" dirty="0" err="1"/>
              <a:t>which.min</a:t>
            </a:r>
            <a:r>
              <a:rPr lang="en-US" altLang="ko-KR" dirty="0"/>
              <a:t>(fit_df_exchangerate2$cptable[,'</a:t>
            </a:r>
            <a:r>
              <a:rPr lang="en-US" altLang="ko-KR" dirty="0" err="1"/>
              <a:t>xerror</a:t>
            </a:r>
            <a:r>
              <a:rPr lang="en-US" altLang="ko-KR" dirty="0"/>
              <a:t>']),"CP"])</a:t>
            </a:r>
          </a:p>
          <a:p>
            <a:r>
              <a:rPr lang="en-US" altLang="ko-KR" dirty="0" err="1"/>
              <a:t>fit_prune_df_exchangerate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rpart.plot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rpart.plot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fit_prune_df_exchangerate$variable.importance</a:t>
            </a:r>
            <a:endParaRPr lang="en-US" altLang="ko-KR" dirty="0"/>
          </a:p>
          <a:p>
            <a:r>
              <a:rPr lang="en-US" altLang="ko-KR" dirty="0" err="1"/>
              <a:t>rpart.plot</a:t>
            </a:r>
            <a:r>
              <a:rPr lang="en-US" altLang="ko-KR" dirty="0"/>
              <a:t>(</a:t>
            </a:r>
            <a:r>
              <a:rPr lang="en-US" altLang="ko-KR" dirty="0" err="1"/>
              <a:t>fit_prune_df_exchangerate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3" y="17145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normalize&lt;-function(x){return((x-min(x))/(max(x)-min(x)))}</a:t>
            </a:r>
          </a:p>
          <a:p>
            <a:endParaRPr lang="en-US" altLang="ko-KR" dirty="0"/>
          </a:p>
          <a:p>
            <a:r>
              <a:rPr lang="en-US" altLang="ko-KR" dirty="0"/>
              <a:t>df_exchangerate2_norm&lt;-</a:t>
            </a:r>
            <a:r>
              <a:rPr lang="en-US" altLang="ko-KR" dirty="0" err="1"/>
              <a:t>as.data.frame</a:t>
            </a:r>
            <a:r>
              <a:rPr lang="en-US" altLang="ko-KR" dirty="0"/>
              <a:t>(</a:t>
            </a:r>
            <a:r>
              <a:rPr lang="en-US" altLang="ko-KR" dirty="0" err="1"/>
              <a:t>lapply</a:t>
            </a:r>
            <a:r>
              <a:rPr lang="en-US" altLang="ko-KR" dirty="0"/>
              <a:t>(df_exchangerate2[,-1],normalize))</a:t>
            </a:r>
          </a:p>
          <a:p>
            <a:r>
              <a:rPr lang="en-US" altLang="ko-KR" dirty="0"/>
              <a:t>summary(df_exchangerate2_norm)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df_exchangerate2_train&lt;-df_exchangerate2_norm[1:168,]</a:t>
            </a:r>
          </a:p>
          <a:p>
            <a:r>
              <a:rPr lang="en-US" altLang="ko-KR" dirty="0"/>
              <a:t>df_exchangerate2_test&lt;-df_exchangerate2_norm[169:240,]</a:t>
            </a:r>
          </a:p>
          <a:p>
            <a:endParaRPr lang="en-US" altLang="ko-KR" dirty="0"/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neuralnet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neuralnet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df_exchangerate2_model1&lt;-</a:t>
            </a:r>
            <a:r>
              <a:rPr lang="en-US" altLang="ko-KR" dirty="0" err="1"/>
              <a:t>neuralnet</a:t>
            </a:r>
            <a:r>
              <a:rPr lang="en-US" altLang="ko-KR" dirty="0"/>
              <a:t>(formula=</a:t>
            </a:r>
            <a:r>
              <a:rPr lang="en-US" altLang="ko-KR" dirty="0" err="1"/>
              <a:t>Exchange_Rate~.,data</a:t>
            </a:r>
            <a:r>
              <a:rPr lang="en-US" altLang="ko-KR" dirty="0"/>
              <a:t>=df_exchangerate2_train)</a:t>
            </a:r>
          </a:p>
          <a:p>
            <a:r>
              <a:rPr lang="en-US" altLang="ko-KR" dirty="0"/>
              <a:t>df_exchangerate2_model2&lt;-</a:t>
            </a:r>
            <a:r>
              <a:rPr lang="en-US" altLang="ko-KR" dirty="0" err="1"/>
              <a:t>neuralnet</a:t>
            </a:r>
            <a:r>
              <a:rPr lang="en-US" altLang="ko-KR" dirty="0"/>
              <a:t>(formula=</a:t>
            </a:r>
            <a:r>
              <a:rPr lang="en-US" altLang="ko-KR" dirty="0" err="1"/>
              <a:t>Exchange_Rate~.,data</a:t>
            </a:r>
            <a:r>
              <a:rPr lang="en-US" altLang="ko-KR" dirty="0"/>
              <a:t>=df_exchangerate2_train,hidden=5)</a:t>
            </a:r>
          </a:p>
          <a:p>
            <a:r>
              <a:rPr lang="en-US" altLang="ko-KR" dirty="0"/>
              <a:t>plot(df_exchangerate2_model1)</a:t>
            </a:r>
          </a:p>
          <a:p>
            <a:r>
              <a:rPr lang="en-US" altLang="ko-KR" dirty="0"/>
              <a:t>plot(df_exchangerate2_model2)</a:t>
            </a:r>
          </a:p>
          <a:p>
            <a:r>
              <a:rPr lang="en-US" altLang="ko-KR" dirty="0"/>
              <a:t>df_exchangerate2_test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55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3" y="17145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diff&lt;-function(</a:t>
            </a:r>
            <a:r>
              <a:rPr lang="en-US" altLang="ko-KR" dirty="0" err="1"/>
              <a:t>x,y</a:t>
            </a:r>
            <a:r>
              <a:rPr lang="en-US" altLang="ko-KR" dirty="0"/>
              <a:t>){(x-y)^2}</a:t>
            </a:r>
          </a:p>
          <a:p>
            <a:r>
              <a:rPr lang="en-US" altLang="ko-KR" dirty="0" err="1"/>
              <a:t>model_results</a:t>
            </a:r>
            <a:r>
              <a:rPr lang="en-US" altLang="ko-KR" dirty="0"/>
              <a:t>&lt;-compute(df_exchangerate2_model1,df_exchangerate2_test[1:6])</a:t>
            </a:r>
          </a:p>
          <a:p>
            <a:r>
              <a:rPr lang="en-US" altLang="ko-KR" dirty="0" err="1"/>
              <a:t>pre_str</a:t>
            </a:r>
            <a:r>
              <a:rPr lang="en-US" altLang="ko-KR" dirty="0"/>
              <a:t>&lt;-</a:t>
            </a:r>
            <a:r>
              <a:rPr lang="en-US" altLang="ko-KR" dirty="0" err="1"/>
              <a:t>model_results$net.result</a:t>
            </a:r>
            <a:endParaRPr lang="en-US" altLang="ko-KR" dirty="0"/>
          </a:p>
          <a:p>
            <a:r>
              <a:rPr lang="en-US" altLang="ko-KR" dirty="0" err="1"/>
              <a:t>cor</a:t>
            </a:r>
            <a:r>
              <a:rPr lang="en-US" altLang="ko-KR" dirty="0"/>
              <a:t>(pre_str,df_exchangerate2_test$Exchange_Rate)</a:t>
            </a:r>
          </a:p>
          <a:p>
            <a:endParaRPr lang="en-US" altLang="ko-KR" dirty="0"/>
          </a:p>
          <a:p>
            <a:r>
              <a:rPr lang="en-US" altLang="ko-KR" dirty="0"/>
              <a:t>d&lt;-diff(pre_str,df_exchangerate2_test$Exchange_Rate)</a:t>
            </a:r>
          </a:p>
          <a:p>
            <a:r>
              <a:rPr lang="en-US" altLang="ko-KR" dirty="0"/>
              <a:t>RMSE&lt;-(sum(d)/length(d))^(1/2)</a:t>
            </a:r>
          </a:p>
          <a:p>
            <a:r>
              <a:rPr lang="en-US" altLang="ko-KR" dirty="0"/>
              <a:t>RMSE</a:t>
            </a:r>
          </a:p>
          <a:p>
            <a:endParaRPr lang="en-US" altLang="ko-KR" dirty="0"/>
          </a:p>
          <a:p>
            <a:r>
              <a:rPr lang="en-US" altLang="ko-KR" dirty="0"/>
              <a:t>model_results2&lt;-compute(df_exchangerate2_model2,df_exchangerate2_test[1:6])</a:t>
            </a:r>
          </a:p>
          <a:p>
            <a:r>
              <a:rPr lang="en-US" altLang="ko-KR" dirty="0"/>
              <a:t>pre_str2&lt;-model_results2$net.result</a:t>
            </a:r>
          </a:p>
          <a:p>
            <a:r>
              <a:rPr lang="en-US" altLang="ko-KR" dirty="0" err="1"/>
              <a:t>cor</a:t>
            </a:r>
            <a:r>
              <a:rPr lang="en-US" altLang="ko-KR" dirty="0"/>
              <a:t>(pre_str2,df_exchangerate2_test$Exchange_Rate)</a:t>
            </a:r>
          </a:p>
          <a:p>
            <a:endParaRPr lang="en-US" altLang="ko-KR" dirty="0"/>
          </a:p>
          <a:p>
            <a:r>
              <a:rPr lang="en-US" altLang="ko-KR" dirty="0"/>
              <a:t>d2&lt;-diff(pre_str2,df_exchangerate2_test$Exchange_Rate)</a:t>
            </a:r>
          </a:p>
          <a:p>
            <a:r>
              <a:rPr lang="en-US" altLang="ko-KR" dirty="0"/>
              <a:t>RMSE2&lt;-(sum(d2)/length(d2)^(1/2))</a:t>
            </a:r>
          </a:p>
          <a:p>
            <a:r>
              <a:rPr lang="en-US" altLang="ko-KR" dirty="0"/>
              <a:t>RMSE2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816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pic>
        <p:nvPicPr>
          <p:cNvPr id="16" name="Object 7">
            <a:extLst>
              <a:ext uri="{FF2B5EF4-FFF2-40B4-BE49-F238E27FC236}">
                <a16:creationId xmlns:a16="http://schemas.microsoft.com/office/drawing/2014/main" id="{51794C56-56D8-4A0D-9D11-BBF357D0295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0600" y="-190500"/>
            <a:ext cx="6757455" cy="2493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47B6D-F71F-4712-81AB-CBC30502B5AC}"/>
              </a:ext>
            </a:extLst>
          </p:cNvPr>
          <p:cNvSpPr/>
          <p:nvPr/>
        </p:nvSpPr>
        <p:spPr>
          <a:xfrm>
            <a:off x="730043" y="17145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diff&lt;-function(</a:t>
            </a:r>
            <a:r>
              <a:rPr lang="en-US" altLang="ko-KR" dirty="0" err="1"/>
              <a:t>x,y</a:t>
            </a:r>
            <a:r>
              <a:rPr lang="en-US" altLang="ko-KR" dirty="0"/>
              <a:t>){(x-y)^2}</a:t>
            </a:r>
          </a:p>
          <a:p>
            <a:r>
              <a:rPr lang="en-US" altLang="ko-KR" dirty="0" err="1"/>
              <a:t>model_results</a:t>
            </a:r>
            <a:r>
              <a:rPr lang="en-US" altLang="ko-KR" dirty="0"/>
              <a:t>&lt;-compute(df_exchangerate2_model1,df_exchangerate2_test[1:6])</a:t>
            </a:r>
          </a:p>
          <a:p>
            <a:r>
              <a:rPr lang="en-US" altLang="ko-KR" dirty="0" err="1"/>
              <a:t>pre_str</a:t>
            </a:r>
            <a:r>
              <a:rPr lang="en-US" altLang="ko-KR" dirty="0"/>
              <a:t>&lt;-</a:t>
            </a:r>
            <a:r>
              <a:rPr lang="en-US" altLang="ko-KR" dirty="0" err="1"/>
              <a:t>model_results$net.result</a:t>
            </a:r>
            <a:endParaRPr lang="en-US" altLang="ko-KR" dirty="0"/>
          </a:p>
          <a:p>
            <a:r>
              <a:rPr lang="en-US" altLang="ko-KR" dirty="0" err="1"/>
              <a:t>cor</a:t>
            </a:r>
            <a:r>
              <a:rPr lang="en-US" altLang="ko-KR" dirty="0"/>
              <a:t>(pre_str,df_exchangerate2_test$Exchange_Rate)</a:t>
            </a:r>
          </a:p>
          <a:p>
            <a:endParaRPr lang="en-US" altLang="ko-KR" dirty="0"/>
          </a:p>
          <a:p>
            <a:r>
              <a:rPr lang="en-US" altLang="ko-KR" dirty="0"/>
              <a:t>d&lt;-diff(pre_str,df_exchangerate2_test$Exchange_Rate)</a:t>
            </a:r>
          </a:p>
          <a:p>
            <a:r>
              <a:rPr lang="en-US" altLang="ko-KR" dirty="0"/>
              <a:t>RMSE&lt;-(sum(d)/length(d))^(1/2)</a:t>
            </a:r>
          </a:p>
          <a:p>
            <a:r>
              <a:rPr lang="en-US" altLang="ko-KR" dirty="0"/>
              <a:t>RMSE</a:t>
            </a:r>
          </a:p>
          <a:p>
            <a:endParaRPr lang="en-US" altLang="ko-KR" dirty="0"/>
          </a:p>
          <a:p>
            <a:r>
              <a:rPr lang="en-US" altLang="ko-KR" dirty="0"/>
              <a:t>model_results2&lt;-compute(df_exchangerate2_model2,df_exchangerate2_test[1:6])</a:t>
            </a:r>
          </a:p>
          <a:p>
            <a:r>
              <a:rPr lang="en-US" altLang="ko-KR" dirty="0"/>
              <a:t>pre_str2&lt;-model_results2$net.result</a:t>
            </a:r>
          </a:p>
          <a:p>
            <a:r>
              <a:rPr lang="en-US" altLang="ko-KR" dirty="0" err="1"/>
              <a:t>cor</a:t>
            </a:r>
            <a:r>
              <a:rPr lang="en-US" altLang="ko-KR" dirty="0"/>
              <a:t>(pre_str2,df_exchangerate2_test$Exchange_Rate)</a:t>
            </a:r>
          </a:p>
          <a:p>
            <a:endParaRPr lang="en-US" altLang="ko-KR" dirty="0"/>
          </a:p>
          <a:p>
            <a:r>
              <a:rPr lang="en-US" altLang="ko-KR" dirty="0"/>
              <a:t>d2&lt;-diff(pre_str2,df_exchangerate2_test$Exchange_Rate)</a:t>
            </a:r>
          </a:p>
          <a:p>
            <a:r>
              <a:rPr lang="en-US" altLang="ko-KR" dirty="0"/>
              <a:t>RMSE2&lt;-(sum(d2)/length(d2)^(1/2))</a:t>
            </a:r>
          </a:p>
          <a:p>
            <a:r>
              <a:rPr lang="en-US" altLang="ko-KR" dirty="0"/>
              <a:t>RMSE2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12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B4603E5-BEA7-4607-A38A-4B9B9EA2EF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965" y="-20647"/>
            <a:ext cx="18288000" cy="10328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04033" y="2385268"/>
            <a:ext cx="1090213" cy="1575109"/>
            <a:chOff x="8638524" y="3074825"/>
            <a:chExt cx="817660" cy="1181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524" y="3074825"/>
              <a:ext cx="817660" cy="1181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170" y="1929257"/>
            <a:ext cx="800284" cy="912021"/>
            <a:chOff x="9255127" y="2732817"/>
            <a:chExt cx="600213" cy="6840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255127" y="2732817"/>
              <a:ext cx="600213" cy="684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641296" y="3579100"/>
            <a:ext cx="699837" cy="699837"/>
            <a:chOff x="9266471" y="3970199"/>
            <a:chExt cx="524878" cy="5248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266471" y="3970199"/>
              <a:ext cx="524878" cy="5248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52358" y="3458533"/>
            <a:ext cx="508332" cy="928899"/>
            <a:chOff x="8374768" y="3879774"/>
            <a:chExt cx="381249" cy="6966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374768" y="3879774"/>
              <a:ext cx="381249" cy="696674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3C667F-636B-4ECB-B7FE-77B69A02F5EB}"/>
              </a:ext>
            </a:extLst>
          </p:cNvPr>
          <p:cNvSpPr/>
          <p:nvPr/>
        </p:nvSpPr>
        <p:spPr>
          <a:xfrm>
            <a:off x="5257800" y="4308072"/>
            <a:ext cx="755847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500" b="1" dirty="0"/>
              <a:t>감사합니다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3268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/>
          </p:cNvGrpSpPr>
          <p:nvPr/>
        </p:nvGrpSpPr>
        <p:grpSpPr>
          <a:xfrm>
            <a:off x="1" y="0"/>
            <a:ext cx="18288000" cy="10328293"/>
            <a:chOff x="168714" y="2444394"/>
            <a:chExt cx="9948287" cy="53969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14" y="2444394"/>
              <a:ext cx="9948287" cy="539692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856000" y="4920704"/>
            <a:ext cx="4100255" cy="491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C53EA9-18E8-4FF9-98F1-2C5BE90C1E9F}"/>
              </a:ext>
            </a:extLst>
          </p:cNvPr>
          <p:cNvSpPr txBox="1"/>
          <p:nvPr/>
        </p:nvSpPr>
        <p:spPr>
          <a:xfrm>
            <a:off x="766287" y="2578181"/>
            <a:ext cx="16755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매일 변화하는 환율이 어떤 요인에 의해서 변화하는지 그 요인을 파악하기 위하여 주제를 선정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400" dirty="0"/>
              <a:t>                           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E18B49-540E-4527-8085-CED7871E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3467100"/>
            <a:ext cx="8230124" cy="524996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1A23C70-73FE-4D04-8DEB-86E9ABD71F93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126358-7507-4A7C-AB7D-AF2404A0EF45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주제선정동기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FAB1A3-A103-43E2-A319-166F647E761D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01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3ED70EC-B149-4E0C-BBA0-50C0A8A67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29" y="3467100"/>
            <a:ext cx="8721761" cy="5249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">
            <a:extLst>
              <a:ext uri="{FF2B5EF4-FFF2-40B4-BE49-F238E27FC236}">
                <a16:creationId xmlns:a16="http://schemas.microsoft.com/office/drawing/2014/main" id="{C5C5957F-5016-4820-98E3-76F6227119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856000" y="4920704"/>
            <a:ext cx="4100255" cy="4917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3489" y="3886005"/>
            <a:ext cx="8092125" cy="4968964"/>
            <a:chOff x="372894" y="4635804"/>
            <a:chExt cx="4547801" cy="28288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94" y="4635804"/>
              <a:ext cx="4547801" cy="28288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9D8927-6160-442D-AA96-429C73E5FEF7}"/>
              </a:ext>
            </a:extLst>
          </p:cNvPr>
          <p:cNvSpPr txBox="1"/>
          <p:nvPr/>
        </p:nvSpPr>
        <p:spPr>
          <a:xfrm>
            <a:off x="694375" y="2653725"/>
            <a:ext cx="16511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연구목표 </a:t>
            </a:r>
            <a:r>
              <a:rPr lang="en-US" altLang="ko-KR" sz="3200" b="1" dirty="0"/>
              <a:t>: R</a:t>
            </a:r>
            <a:r>
              <a:rPr lang="ko-KR" altLang="en-US" sz="3200" b="1" dirty="0"/>
              <a:t>프로그래밍을 통해 환율에 대한 데이터를 분석</a:t>
            </a:r>
            <a:r>
              <a:rPr lang="en-US" altLang="ko-KR" sz="3200" b="1" dirty="0"/>
              <a:t> </a:t>
            </a:r>
            <a:r>
              <a:rPr lang="ko-KR" altLang="en-US" sz="3200" b="1" dirty="0" err="1"/>
              <a:t>시각화하여</a:t>
            </a:r>
            <a:r>
              <a:rPr lang="ko-KR" altLang="en-US" sz="3200" b="1" dirty="0"/>
              <a:t>  주된 요인을 파악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836EC4-89AE-40CC-8FC4-BA03D7DA0087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주제선정동기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5194F2-06AA-4116-89FF-AFD99522C29A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01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F5C1A8-545D-4FBF-B976-5F64B4540F15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AC1B7F-A823-4AA4-9DF8-9A5CFB25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1" y="3886005"/>
            <a:ext cx="7909308" cy="4968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40E4EE7A-6053-4887-93F0-832043D367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C15FD9-A44E-47E5-AE6A-9B5548CB0C56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3AABB-BBC5-486C-AF9B-22523AEDC3CF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02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696894C-3D30-4055-BEE8-3620E253DA77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EB6944D-9080-43BD-846A-51DC58F3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5" y="2580832"/>
            <a:ext cx="9135425" cy="73632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C69A94-09DE-4F34-A35A-BF3E3B6508F6}"/>
              </a:ext>
            </a:extLst>
          </p:cNvPr>
          <p:cNvSpPr txBox="1"/>
          <p:nvPr/>
        </p:nvSpPr>
        <p:spPr>
          <a:xfrm>
            <a:off x="10058400" y="2356536"/>
            <a:ext cx="8678225" cy="1295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                         &lt;2000</a:t>
            </a:r>
            <a:r>
              <a:rPr lang="ko-KR" altLang="en-US" sz="2800" b="1" dirty="0"/>
              <a:t>년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~ 2019</a:t>
            </a:r>
            <a:r>
              <a:rPr lang="ko-KR" altLang="en-US" sz="2800" b="1" dirty="0"/>
              <a:t>년 </a:t>
            </a:r>
            <a:r>
              <a:rPr lang="en-US" altLang="ko-KR" sz="2800" b="1" dirty="0"/>
              <a:t>12</a:t>
            </a:r>
            <a:r>
              <a:rPr lang="ko-KR" altLang="en-US" sz="2800" b="1" dirty="0"/>
              <a:t>월</a:t>
            </a:r>
            <a:r>
              <a:rPr lang="en-US" altLang="ko-KR" sz="28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환율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외환보유액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SDR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IMF</a:t>
            </a:r>
            <a:r>
              <a:rPr lang="ko-KR" altLang="en-US" sz="2800" b="1" dirty="0"/>
              <a:t>위치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금 보유량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원화대출금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경상수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소비자물가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국가통계포털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(KOSIS)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:http://kosis.kr/index/index.do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                          </a:t>
            </a:r>
            <a:endParaRPr lang="ko-KR" altLang="en-US" sz="2800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3749DFC-78C2-4A9B-B763-561C281F8BF9}"/>
              </a:ext>
            </a:extLst>
          </p:cNvPr>
          <p:cNvSpPr/>
          <p:nvPr/>
        </p:nvSpPr>
        <p:spPr>
          <a:xfrm>
            <a:off x="12649200" y="3390900"/>
            <a:ext cx="1066800" cy="45719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F71BF2E-41E7-4D79-9E22-B3D7D20CEF5E}"/>
              </a:ext>
            </a:extLst>
          </p:cNvPr>
          <p:cNvSpPr/>
          <p:nvPr/>
        </p:nvSpPr>
        <p:spPr>
          <a:xfrm>
            <a:off x="14777357" y="4375837"/>
            <a:ext cx="2514600" cy="245947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">
            <a:extLst>
              <a:ext uri="{FF2B5EF4-FFF2-40B4-BE49-F238E27FC236}">
                <a16:creationId xmlns:a16="http://schemas.microsoft.com/office/drawing/2014/main" id="{65836A14-D4D3-4E64-9CD2-C54200C4A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412" y="-41293"/>
            <a:ext cx="18288000" cy="10328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E76DED-E77E-4827-80A4-BFC584E675C6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F8736-EDF8-41A5-A6CB-42AB5F8684BE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02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3CAA1E8-4E17-48B1-8695-C072DAD8D369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233364-8101-47C1-AA8D-08D37F698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17353"/>
              </p:ext>
            </p:extLst>
          </p:nvPr>
        </p:nvGraphicFramePr>
        <p:xfrm>
          <a:off x="1447800" y="3188058"/>
          <a:ext cx="15392400" cy="4526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170879570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750384262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545536984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3256400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Exchange_Rate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환율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Foreign_Exchange_Reserves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외환보유액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SDR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IMF</a:t>
                      </a:r>
                      <a:r>
                        <a:rPr lang="ko-KR" altLang="en-US" dirty="0"/>
                        <a:t> 특별 인출권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0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IMF_Position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IMF</a:t>
                      </a:r>
                      <a:r>
                        <a:rPr lang="ko-KR" altLang="en-US" dirty="0"/>
                        <a:t> 수시 인출권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79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 보유량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9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Won_Loan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원화대출금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84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Balance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경상수지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3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독립변수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Consumer_Price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소비자 물가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60536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CABD3F-E9DB-4AB9-95C3-2C5A0053F8AC}"/>
              </a:ext>
            </a:extLst>
          </p:cNvPr>
          <p:cNvSpPr/>
          <p:nvPr/>
        </p:nvSpPr>
        <p:spPr>
          <a:xfrm>
            <a:off x="1447800" y="7986214"/>
            <a:ext cx="15392400" cy="1793761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 통계 포털에서 가져온 환율 관련 데이터를 </a:t>
            </a:r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나눔</a:t>
            </a:r>
            <a:endParaRPr lang="en-US" altLang="ko-KR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 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4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종속변수와 독립변수 모두 </a:t>
            </a:r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2AA81F-A353-4D48-B4D7-40292DF7EB25}"/>
              </a:ext>
            </a:extLst>
          </p:cNvPr>
          <p:cNvSpPr/>
          <p:nvPr/>
        </p:nvSpPr>
        <p:spPr>
          <a:xfrm>
            <a:off x="718843" y="2240670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설명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2">
            <a:extLst>
              <a:ext uri="{FF2B5EF4-FFF2-40B4-BE49-F238E27FC236}">
                <a16:creationId xmlns:a16="http://schemas.microsoft.com/office/drawing/2014/main" id="{105BF2CC-424F-4075-A4AB-E318AD5DFC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3EE837-5F3B-43D1-8F54-CDCCC99FA3C4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359E59-AB92-4C62-AEB1-E10C36253A79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02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31FE79-D437-403F-997E-AE6F196D682D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A10EC0-AF6E-41C4-AD6C-131C6F1ACBB1}"/>
              </a:ext>
            </a:extLst>
          </p:cNvPr>
          <p:cNvSpPr txBox="1"/>
          <p:nvPr/>
        </p:nvSpPr>
        <p:spPr>
          <a:xfrm>
            <a:off x="6347690" y="623408"/>
            <a:ext cx="1661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2000</a:t>
            </a:r>
            <a:r>
              <a:rPr lang="ko-KR" altLang="en-US" sz="2400" b="1" dirty="0">
                <a:latin typeface="+mn-ea"/>
              </a:rPr>
              <a:t>년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월 </a:t>
            </a:r>
            <a:r>
              <a:rPr lang="en-US" altLang="ko-KR" sz="2400" b="1" dirty="0">
                <a:latin typeface="+mn-ea"/>
              </a:rPr>
              <a:t>~ 2019</a:t>
            </a:r>
            <a:r>
              <a:rPr lang="ko-KR" altLang="en-US" sz="2400" b="1" dirty="0">
                <a:latin typeface="+mn-ea"/>
              </a:rPr>
              <a:t>년 </a:t>
            </a:r>
            <a:r>
              <a:rPr lang="en-US" altLang="ko-KR" sz="2400" b="1" dirty="0">
                <a:latin typeface="+mn-ea"/>
              </a:rPr>
              <a:t>12</a:t>
            </a:r>
            <a:r>
              <a:rPr lang="ko-KR" altLang="en-US" sz="2400" b="1" dirty="0">
                <a:latin typeface="+mn-ea"/>
              </a:rPr>
              <a:t>월 까지의 데이터를 사용하여 </a:t>
            </a:r>
            <a:r>
              <a:rPr lang="en-US" altLang="ko-KR" sz="2400" b="1" dirty="0">
                <a:latin typeface="+mn-ea"/>
              </a:rPr>
              <a:t>240</a:t>
            </a:r>
            <a:r>
              <a:rPr lang="ko-KR" altLang="en-US" sz="2400" b="1" dirty="0">
                <a:latin typeface="+mn-ea"/>
              </a:rPr>
              <a:t>개의 관측치와 </a:t>
            </a:r>
            <a:r>
              <a:rPr lang="en-US" altLang="ko-KR" sz="2400" b="1" dirty="0">
                <a:latin typeface="+mn-ea"/>
              </a:rPr>
              <a:t>9</a:t>
            </a:r>
            <a:r>
              <a:rPr lang="ko-KR" altLang="en-US" sz="2400" b="1" dirty="0">
                <a:latin typeface="+mn-ea"/>
              </a:rPr>
              <a:t>개의 변수 중 </a:t>
            </a:r>
            <a:r>
              <a:rPr lang="en-US" altLang="ko-KR" sz="2400" b="1" dirty="0">
                <a:latin typeface="+mn-ea"/>
              </a:rPr>
              <a:t>8</a:t>
            </a:r>
            <a:r>
              <a:rPr lang="ko-KR" altLang="en-US" sz="2400" b="1" dirty="0">
                <a:latin typeface="+mn-ea"/>
              </a:rPr>
              <a:t>개의 변수를 얻어냄 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날짜는 변수에서 제거함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 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4D1ED242-13ED-40C9-91A7-639C6B667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56114"/>
              </p:ext>
            </p:extLst>
          </p:nvPr>
        </p:nvGraphicFramePr>
        <p:xfrm>
          <a:off x="454141" y="3189194"/>
          <a:ext cx="17379718" cy="45262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4930540"/>
                    </a:ext>
                  </a:extLst>
                </a:gridCol>
                <a:gridCol w="850833">
                  <a:extLst>
                    <a:ext uri="{9D8B030D-6E8A-4147-A177-3AD203B41FA5}">
                      <a16:colId xmlns:a16="http://schemas.microsoft.com/office/drawing/2014/main" val="1657144765"/>
                    </a:ext>
                  </a:extLst>
                </a:gridCol>
                <a:gridCol w="2482817">
                  <a:extLst>
                    <a:ext uri="{9D8B030D-6E8A-4147-A177-3AD203B41FA5}">
                      <a16:colId xmlns:a16="http://schemas.microsoft.com/office/drawing/2014/main" val="1439488023"/>
                    </a:ext>
                  </a:extLst>
                </a:gridCol>
                <a:gridCol w="2482817">
                  <a:extLst>
                    <a:ext uri="{9D8B030D-6E8A-4147-A177-3AD203B41FA5}">
                      <a16:colId xmlns:a16="http://schemas.microsoft.com/office/drawing/2014/main" val="1825782584"/>
                    </a:ext>
                  </a:extLst>
                </a:gridCol>
                <a:gridCol w="2482817">
                  <a:extLst>
                    <a:ext uri="{9D8B030D-6E8A-4147-A177-3AD203B41FA5}">
                      <a16:colId xmlns:a16="http://schemas.microsoft.com/office/drawing/2014/main" val="435507248"/>
                    </a:ext>
                  </a:extLst>
                </a:gridCol>
                <a:gridCol w="2482817">
                  <a:extLst>
                    <a:ext uri="{9D8B030D-6E8A-4147-A177-3AD203B41FA5}">
                      <a16:colId xmlns:a16="http://schemas.microsoft.com/office/drawing/2014/main" val="531974508"/>
                    </a:ext>
                  </a:extLst>
                </a:gridCol>
                <a:gridCol w="2482817">
                  <a:extLst>
                    <a:ext uri="{9D8B030D-6E8A-4147-A177-3AD203B41FA5}">
                      <a16:colId xmlns:a16="http://schemas.microsoft.com/office/drawing/2014/main" val="28371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Date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chr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2000.01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2000.02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2000.03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2000.04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2000.05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4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Exchange_Rate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1130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1129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1116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1110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1121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5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Foreign_exchange_Reserve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76721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79660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83581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84545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86751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6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SDR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68.32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1.35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1.36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73.88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4.02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9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IMF_Position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282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279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281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275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275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7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Gold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67.1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67.1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67.4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67.4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6.74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8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Won_Loan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9012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9032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907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9022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9001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8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Balance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218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324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275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1156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1536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3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Consumer_Price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num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72.3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72.5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72.9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72.6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72.2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09047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A614FD-2967-49FB-BDC0-722F5823E5A9}"/>
              </a:ext>
            </a:extLst>
          </p:cNvPr>
          <p:cNvSpPr/>
          <p:nvPr/>
        </p:nvSpPr>
        <p:spPr>
          <a:xfrm>
            <a:off x="718843" y="2240670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설명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B8DF43-30D7-4D67-8004-708A5BB83DDC}"/>
              </a:ext>
            </a:extLst>
          </p:cNvPr>
          <p:cNvSpPr/>
          <p:nvPr/>
        </p:nvSpPr>
        <p:spPr>
          <a:xfrm>
            <a:off x="454141" y="7986214"/>
            <a:ext cx="17379718" cy="1793761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2019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까지의 데이터를 사용하여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240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관측치와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 중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변수를 얻어냄</a:t>
            </a:r>
            <a:endParaRPr lang="en-US" altLang="ko-KR" sz="2400" b="1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날짜는 변수에서 제거함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F65FC154-2326-4FCC-80F8-4F35B778CF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0647"/>
            <a:ext cx="18288000" cy="10328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11FBA7-0B00-4D61-AC88-DD551C5288E3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50DAB-1ED7-4531-8A6C-C2F507F20A55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52492-A1C1-4EDE-95CA-4E0F618120FA}"/>
              </a:ext>
            </a:extLst>
          </p:cNvPr>
          <p:cNvSpPr txBox="1"/>
          <p:nvPr/>
        </p:nvSpPr>
        <p:spPr>
          <a:xfrm>
            <a:off x="9187543" y="567986"/>
            <a:ext cx="1407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BC9542-73EA-4B6D-99AA-9CD27973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6875"/>
            <a:ext cx="9133328" cy="582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E1857D-14D8-4B05-988E-5A7A0951C55A}"/>
              </a:ext>
            </a:extLst>
          </p:cNvPr>
          <p:cNvCxnSpPr>
            <a:cxnSpLocks/>
          </p:cNvCxnSpPr>
          <p:nvPr/>
        </p:nvCxnSpPr>
        <p:spPr>
          <a:xfrm>
            <a:off x="1" y="20193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A8CC79F-D58C-49EC-B3A6-A3F3A66372D4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 분석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A9B331-E5AD-45E6-98B2-6BFF130A35AE}"/>
              </a:ext>
            </a:extLst>
          </p:cNvPr>
          <p:cNvSpPr/>
          <p:nvPr/>
        </p:nvSpPr>
        <p:spPr>
          <a:xfrm>
            <a:off x="12409928" y="3664078"/>
            <a:ext cx="5507178" cy="1493189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회귀모형 적절성 평가를 위해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892A9E-1A0B-4914-BFF1-2A063C88AA10}"/>
              </a:ext>
            </a:extLst>
          </p:cNvPr>
          <p:cNvSpPr/>
          <p:nvPr/>
        </p:nvSpPr>
        <p:spPr>
          <a:xfrm>
            <a:off x="12409928" y="6909868"/>
            <a:ext cx="5507178" cy="1578719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등분산성 검정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정규성 검정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검출을 통해 선형회귀 모형의 적합성 진단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0568A1F-5AA7-405A-84A7-15940B3B9161}"/>
              </a:ext>
            </a:extLst>
          </p:cNvPr>
          <p:cNvSpPr/>
          <p:nvPr/>
        </p:nvSpPr>
        <p:spPr>
          <a:xfrm>
            <a:off x="10668000" y="5657815"/>
            <a:ext cx="1229872" cy="925386"/>
          </a:xfrm>
          <a:prstGeom prst="rightArrow">
            <a:avLst/>
          </a:prstGeom>
          <a:solidFill>
            <a:srgbClr val="C1826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21F69EB-AFFA-404B-A69D-3A12CB9D4795}"/>
              </a:ext>
            </a:extLst>
          </p:cNvPr>
          <p:cNvSpPr/>
          <p:nvPr/>
        </p:nvSpPr>
        <p:spPr>
          <a:xfrm rot="5400000">
            <a:off x="14543048" y="5461928"/>
            <a:ext cx="1240937" cy="1143280"/>
          </a:xfrm>
          <a:prstGeom prst="rightArrow">
            <a:avLst/>
          </a:prstGeom>
          <a:solidFill>
            <a:srgbClr val="C1826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79FDBA71-10DC-43BB-A76B-5F9840972E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8000" cy="103282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6C9391-6246-459E-983F-9FD8BB4C7E89}"/>
              </a:ext>
            </a:extLst>
          </p:cNvPr>
          <p:cNvSpPr txBox="1"/>
          <p:nvPr/>
        </p:nvSpPr>
        <p:spPr>
          <a:xfrm>
            <a:off x="2906127" y="820098"/>
            <a:ext cx="692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0D4253"/>
                </a:solidFill>
              </a:rPr>
              <a:t>데이터분석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31DEE-ECBA-48E7-8FD5-DC12528A5E6E}"/>
              </a:ext>
            </a:extLst>
          </p:cNvPr>
          <p:cNvSpPr txBox="1"/>
          <p:nvPr/>
        </p:nvSpPr>
        <p:spPr>
          <a:xfrm>
            <a:off x="694375" y="0"/>
            <a:ext cx="2525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0D4253"/>
                </a:solidFill>
              </a:rPr>
              <a:t>03</a:t>
            </a:r>
            <a:endParaRPr lang="ko-KR" altLang="en-US" sz="13800" b="1" dirty="0">
              <a:solidFill>
                <a:srgbClr val="0D4253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B20544-5BD4-43B7-9EAA-5488BB4A267C}"/>
              </a:ext>
            </a:extLst>
          </p:cNvPr>
          <p:cNvCxnSpPr>
            <a:cxnSpLocks/>
          </p:cNvCxnSpPr>
          <p:nvPr/>
        </p:nvCxnSpPr>
        <p:spPr>
          <a:xfrm>
            <a:off x="342705" y="1866900"/>
            <a:ext cx="18287999" cy="0"/>
          </a:xfrm>
          <a:prstGeom prst="line">
            <a:avLst/>
          </a:prstGeom>
          <a:ln w="63500">
            <a:solidFill>
              <a:srgbClr val="C1826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36D005D5-AAAA-4E57-A7B4-685BBE4D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84267"/>
              </p:ext>
            </p:extLst>
          </p:nvPr>
        </p:nvGraphicFramePr>
        <p:xfrm>
          <a:off x="366513" y="3707984"/>
          <a:ext cx="17589145" cy="132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2735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512735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2512735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2512735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2512735">
                  <a:extLst>
                    <a:ext uri="{9D8B030D-6E8A-4147-A177-3AD203B41FA5}">
                      <a16:colId xmlns:a16="http://schemas.microsoft.com/office/drawing/2014/main" val="1472848110"/>
                    </a:ext>
                  </a:extLst>
                </a:gridCol>
                <a:gridCol w="2512735">
                  <a:extLst>
                    <a:ext uri="{9D8B030D-6E8A-4147-A177-3AD203B41FA5}">
                      <a16:colId xmlns:a16="http://schemas.microsoft.com/office/drawing/2014/main" val="1703043846"/>
                    </a:ext>
                  </a:extLst>
                </a:gridCol>
                <a:gridCol w="2512735">
                  <a:extLst>
                    <a:ext uri="{9D8B030D-6E8A-4147-A177-3AD203B41FA5}">
                      <a16:colId xmlns:a16="http://schemas.microsoft.com/office/drawing/2014/main" val="69970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SDR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Gold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Balance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Consumer_Price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37.776503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6.296550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8.710904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8.251914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2.887089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2.500908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50.222330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A0B29077-6123-4F2D-8024-44C7A9C4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23470"/>
              </p:ext>
            </p:extLst>
          </p:nvPr>
        </p:nvGraphicFramePr>
        <p:xfrm>
          <a:off x="372394" y="5913112"/>
          <a:ext cx="17593625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3375">
                  <a:extLst>
                    <a:ext uri="{9D8B030D-6E8A-4147-A177-3AD203B41FA5}">
                      <a16:colId xmlns:a16="http://schemas.microsoft.com/office/drawing/2014/main" val="1401438278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793666040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2490340257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430235774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1472848110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1703043846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356574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Foreign_Exchange_Reserves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SDR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IMF_Position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Gold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Won_Loan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Balance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latin typeface="+mn-ea"/>
                          <a:ea typeface="+mn-ea"/>
                        </a:rPr>
                        <a:t>Consumer_Price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5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52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62BC4DC-24F1-4BFE-A1FC-84181106118E}"/>
              </a:ext>
            </a:extLst>
          </p:cNvPr>
          <p:cNvSpPr/>
          <p:nvPr/>
        </p:nvSpPr>
        <p:spPr>
          <a:xfrm>
            <a:off x="366390" y="5869904"/>
            <a:ext cx="2476695" cy="1417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68383-ED2B-4FE2-B6F6-73612C89EAFE}"/>
              </a:ext>
            </a:extLst>
          </p:cNvPr>
          <p:cNvSpPr/>
          <p:nvPr/>
        </p:nvSpPr>
        <p:spPr>
          <a:xfrm>
            <a:off x="15492286" y="5869904"/>
            <a:ext cx="2476694" cy="1417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560BC-BB33-4AEA-B557-69D851E87C1C}"/>
              </a:ext>
            </a:extLst>
          </p:cNvPr>
          <p:cNvSpPr/>
          <p:nvPr/>
        </p:nvSpPr>
        <p:spPr>
          <a:xfrm>
            <a:off x="356027" y="3664826"/>
            <a:ext cx="2476695" cy="1417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7000B0-BE11-4F62-8075-5876321E9AFB}"/>
              </a:ext>
            </a:extLst>
          </p:cNvPr>
          <p:cNvSpPr/>
          <p:nvPr/>
        </p:nvSpPr>
        <p:spPr>
          <a:xfrm>
            <a:off x="15481923" y="3664826"/>
            <a:ext cx="2476694" cy="1417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F1A3F7-17F4-4028-9C00-BD7496A6546D}"/>
              </a:ext>
            </a:extLst>
          </p:cNvPr>
          <p:cNvSpPr/>
          <p:nvPr/>
        </p:nvSpPr>
        <p:spPr>
          <a:xfrm>
            <a:off x="555771" y="2254438"/>
            <a:ext cx="5093137" cy="6352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회귀 분석 </a:t>
            </a:r>
            <a:r>
              <a:rPr lang="en-US" altLang="ko-KR" sz="3200" b="1" dirty="0">
                <a:latin typeface="+mn-ea"/>
              </a:rPr>
              <a:t>- </a:t>
            </a:r>
            <a:r>
              <a:rPr lang="ko-KR" altLang="en-US" sz="3200" b="1" dirty="0" err="1">
                <a:latin typeface="+mn-ea"/>
              </a:rPr>
              <a:t>다중공선성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268A8C-1B1F-49E7-B92B-880C01DB797D}"/>
              </a:ext>
            </a:extLst>
          </p:cNvPr>
          <p:cNvSpPr/>
          <p:nvPr/>
        </p:nvSpPr>
        <p:spPr>
          <a:xfrm>
            <a:off x="6286500" y="2008887"/>
            <a:ext cx="7086600" cy="1126302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다중공선성을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판단하기 위한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분산팽창인자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구하기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C2D749E-1DD1-4510-974E-3423EFDA7024}"/>
              </a:ext>
            </a:extLst>
          </p:cNvPr>
          <p:cNvSpPr/>
          <p:nvPr/>
        </p:nvSpPr>
        <p:spPr>
          <a:xfrm>
            <a:off x="1219200" y="7737908"/>
            <a:ext cx="16029932" cy="1995888"/>
          </a:xfrm>
          <a:prstGeom prst="roundRect">
            <a:avLst>
              <a:gd name="adj" fmla="val 2543"/>
            </a:avLst>
          </a:prstGeom>
          <a:noFill/>
          <a:ln w="38100">
            <a:solidFill>
              <a:srgbClr val="8C8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Foreign_Exchange_Reserves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Consumer_Price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분산팽창인자가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이상이므로 </a:t>
            </a:r>
            <a:r>
              <a:rPr lang="ko-KR" altLang="en-US" sz="2400" b="1" dirty="0" err="1">
                <a:solidFill>
                  <a:srgbClr val="FF0000"/>
                </a:solidFill>
                <a:latin typeface="+mn-ea"/>
              </a:rPr>
              <a:t>다중공선성이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있다고 판단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2174</TotalTime>
  <Words>2939</Words>
  <Application>Microsoft Office PowerPoint</Application>
  <PresentationFormat>사용자 지정</PresentationFormat>
  <Paragraphs>764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나눔바른고딕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남 승현</cp:lastModifiedBy>
  <cp:revision>125</cp:revision>
  <dcterms:created xsi:type="dcterms:W3CDTF">2020-05-02T21:32:27Z</dcterms:created>
  <dcterms:modified xsi:type="dcterms:W3CDTF">2020-06-14T09:16:53Z</dcterms:modified>
  <cp:version/>
</cp:coreProperties>
</file>