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C05F2-9ABD-4F1A-ACD8-7C5B550A50FD}" v="1" dt="2020-11-12T15:17:54.309"/>
    <p1510:client id="{5F688669-DF81-46F1-B0CB-1BF60F26EAA1}" v="736" dt="2020-12-21T17:03:50.357"/>
    <p1510:client id="{8CE93C67-0A50-4289-91EB-0CA2C4975E0A}" v="294" dt="2020-12-21T16:46:02.684"/>
    <p1510:client id="{CBB4A068-F3AB-4099-A06F-FD177993B75F}" v="2" dt="2020-11-18T09:08:04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3.xml" Id="rId8" /><Relationship Type="http://schemas.openxmlformats.org/officeDocument/2006/relationships/slide" Target="slides/slide8.xml" Id="rId13" /><Relationship Type="http://schemas.openxmlformats.org/officeDocument/2006/relationships/theme" Target="theme/theme1.xml" Id="rId18" /><Relationship Type="http://schemas.openxmlformats.org/officeDocument/2006/relationships/customXml" Target="../customXml/item3.xml" Id="rId3" /><Relationship Type="http://schemas.microsoft.com/office/2015/10/relationships/revisionInfo" Target="revisionInfo.xml" Id="rId21" /><Relationship Type="http://schemas.openxmlformats.org/officeDocument/2006/relationships/slide" Target="slides/slide2.xml" Id="rId7" /><Relationship Type="http://schemas.openxmlformats.org/officeDocument/2006/relationships/slide" Target="slides/slide7.xml" Id="rId12" /><Relationship Type="http://schemas.openxmlformats.org/officeDocument/2006/relationships/viewProps" Target="viewProps.xml" Id="rId17" /><Relationship Type="http://schemas.openxmlformats.org/officeDocument/2006/relationships/customXml" Target="../customXml/item2.xml" Id="rId2" /><Relationship Type="http://schemas.openxmlformats.org/officeDocument/2006/relationships/presProps" Target="presProps.xml" Id="rId16" /><Relationship Type="http://schemas.openxmlformats.org/officeDocument/2006/relationships/customXml" Target="../customXml/item1.xml" Id="rId1" /><Relationship Type="http://schemas.openxmlformats.org/officeDocument/2006/relationships/slide" Target="slides/slide1.xml" Id="rId6" /><Relationship Type="http://schemas.openxmlformats.org/officeDocument/2006/relationships/slide" Target="slides/slide6.xml" Id="rId11" /><Relationship Type="http://schemas.openxmlformats.org/officeDocument/2006/relationships/slideMaster" Target="slideMasters/slideMaster2.xml" Id="rId5" /><Relationship Type="http://schemas.openxmlformats.org/officeDocument/2006/relationships/slide" Target="slides/slide10.xml" Id="rId15" /><Relationship Type="http://schemas.openxmlformats.org/officeDocument/2006/relationships/slide" Target="slides/slide5.xml" Id="rId10" /><Relationship Type="http://schemas.openxmlformats.org/officeDocument/2006/relationships/tableStyles" Target="tableStyles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4.xml" Id="rId9" /><Relationship Type="http://schemas.openxmlformats.org/officeDocument/2006/relationships/slide" Target="slides/slide9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0C6D2"/>
            </a:gs>
            <a:gs pos="100000">
              <a:srgbClr val="353A47"/>
            </a:gs>
          </a:gsLst>
          <a:path path="circle">
            <a:fillToRect l="50000" t="10000" r="50000" b="9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 hidden="1"/>
          <p:cNvSpPr/>
          <p:nvPr/>
        </p:nvSpPr>
        <p:spPr>
          <a:xfrm>
            <a:off x="0" y="1436040"/>
            <a:ext cx="9143280" cy="45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08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 hidden="1"/>
          <p:cNvSpPr/>
          <p:nvPr/>
        </p:nvSpPr>
        <p:spPr>
          <a:xfrm>
            <a:off x="0" y="0"/>
            <a:ext cx="9143280" cy="1433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280" cy="5134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128200"/>
            <a:ext cx="9143280" cy="45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08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8880" cy="125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1436040"/>
            <a:ext cx="9143280" cy="45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08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9143280" cy="1433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85800" y="3355920"/>
            <a:ext cx="8076600" cy="167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4572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700" b="1" strike="noStrike" spc="-1">
                <a:solidFill>
                  <a:srgbClr val="F0AD00"/>
                </a:solidFill>
                <a:latin typeface="Corbel"/>
              </a:rPr>
              <a:t>COMMAND  ON CHEMISTRY</a:t>
            </a:r>
            <a:endParaRPr lang="en-IN" sz="47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83640" y="5157360"/>
            <a:ext cx="8076600" cy="149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800" tIns="0" rIns="4572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Team B12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Name i) K.Nikhil Reddy (1602-19-737-024)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              ii) G.Ganesh  (1602-19-737-012)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0AD00"/>
                </a:solidFill>
                <a:latin typeface="Corbel"/>
              </a:rPr>
              <a:t>                                                                                                 UC</a:t>
            </a:r>
            <a:r>
              <a:rPr lang="en-US" sz="3400" b="1" strike="noStrike" spc="-1">
                <a:solidFill>
                  <a:srgbClr val="F0AD00"/>
                </a:solidFill>
                <a:latin typeface="Corbel"/>
              </a:rPr>
              <a:t>07</a:t>
            </a:r>
            <a:endParaRPr lang="en-IN" sz="3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200" y="1775160"/>
            <a:ext cx="8228880" cy="46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 anchor="t">
            <a:normAutofit/>
          </a:bodyPr>
          <a:lstStyle/>
          <a:p>
            <a:pPr marL="438785" indent="-31877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rbel"/>
              </a:rPr>
              <a:t>Use Case ID : </a:t>
            </a:r>
            <a:r>
              <a:rPr lang="en-US" sz="1900" b="0" strike="noStrike" spc="-1" dirty="0">
                <a:solidFill>
                  <a:srgbClr val="000000"/>
                </a:solidFill>
                <a:latin typeface="Corbel"/>
              </a:rPr>
              <a:t>UC</a:t>
            </a:r>
            <a:r>
              <a:rPr lang="en-US" sz="2400" b="0" strike="noStrike" spc="-1" dirty="0">
                <a:solidFill>
                  <a:srgbClr val="000000"/>
                </a:solidFill>
                <a:latin typeface="Corbel"/>
              </a:rPr>
              <a:t>07</a:t>
            </a:r>
            <a:endParaRPr lang="en-IN" sz="2400" b="0" strike="noStrike" spc="-1" dirty="0">
              <a:latin typeface="Arial"/>
            </a:endParaRPr>
          </a:p>
          <a:p>
            <a:pPr marL="438785" indent="-318770"/>
            <a:r>
              <a:rPr lang="en-US" sz="2000" b="0" strike="noStrike" spc="-1" dirty="0">
                <a:solidFill>
                  <a:srgbClr val="000000"/>
                </a:solidFill>
                <a:latin typeface="Corbel"/>
              </a:rPr>
              <a:t>Name : </a:t>
            </a:r>
            <a:r>
              <a:rPr lang="en-US" sz="2000" spc="-1" dirty="0">
                <a:solidFill>
                  <a:srgbClr val="000000"/>
                </a:solidFill>
                <a:latin typeface="Corbel"/>
              </a:rPr>
              <a:t>View user information</a:t>
            </a:r>
            <a:r>
              <a:rPr lang="en-US" sz="1900" b="0" strike="noStrike" spc="-1" dirty="0">
                <a:solidFill>
                  <a:srgbClr val="000000"/>
                </a:solidFill>
                <a:latin typeface="Corbel"/>
              </a:rPr>
              <a:t>.</a:t>
            </a:r>
            <a:endParaRPr lang="en-IN" sz="1900" b="0" strike="noStrike" spc="-1" dirty="0">
              <a:latin typeface="Arial"/>
            </a:endParaRPr>
          </a:p>
          <a:p>
            <a:pPr marL="438785" indent="-31877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rbel"/>
              </a:rPr>
              <a:t>Actors : </a:t>
            </a:r>
            <a:r>
              <a:rPr lang="en-US" sz="1900" b="0" strike="noStrike" spc="-1" dirty="0">
                <a:solidFill>
                  <a:srgbClr val="000000"/>
                </a:solidFill>
                <a:latin typeface="Corbel"/>
              </a:rPr>
              <a:t>Developers</a:t>
            </a:r>
            <a:endParaRPr lang="en-IN" sz="1900" b="0" strike="noStrike" spc="-1" dirty="0">
              <a:latin typeface="Arial"/>
            </a:endParaRPr>
          </a:p>
          <a:p>
            <a:pPr marL="438785" indent="-318770"/>
            <a:r>
              <a:rPr lang="en-US" sz="2000" b="0" strike="noStrike" spc="-1" dirty="0">
                <a:solidFill>
                  <a:srgbClr val="000000"/>
                </a:solidFill>
                <a:latin typeface="Corbel"/>
              </a:rPr>
              <a:t>Description : </a:t>
            </a:r>
            <a:r>
              <a:rPr lang="en-US" sz="1900" b="0" strike="noStrike" spc="-1" dirty="0">
                <a:solidFill>
                  <a:srgbClr val="000000"/>
                </a:solidFill>
                <a:latin typeface="Corbel"/>
              </a:rPr>
              <a:t>Allows</a:t>
            </a:r>
            <a:r>
              <a:rPr lang="en-US" sz="1900" spc="-1" dirty="0">
                <a:solidFill>
                  <a:srgbClr val="000000"/>
                </a:solidFill>
                <a:latin typeface="Corbel"/>
              </a:rPr>
              <a:t> </a:t>
            </a:r>
            <a:r>
              <a:rPr lang="en-US" sz="1900" b="0" strike="noStrike" spc="-1" dirty="0">
                <a:solidFill>
                  <a:srgbClr val="000000"/>
                </a:solidFill>
                <a:latin typeface="Corbel"/>
              </a:rPr>
              <a:t> Developers to </a:t>
            </a:r>
            <a:r>
              <a:rPr lang="en-US" sz="1900" spc="-1" dirty="0">
                <a:solidFill>
                  <a:srgbClr val="000000"/>
                </a:solidFill>
                <a:latin typeface="Corbel"/>
              </a:rPr>
              <a:t>view the users information </a:t>
            </a:r>
            <a:r>
              <a:rPr lang="en-US" sz="1900" b="0" strike="noStrike" spc="-1" dirty="0">
                <a:solidFill>
                  <a:srgbClr val="000000"/>
                </a:solidFill>
                <a:latin typeface="Corbel"/>
              </a:rPr>
              <a:t>.</a:t>
            </a:r>
            <a:r>
              <a:rPr lang="en-US" sz="1900" spc="-1" dirty="0">
                <a:solidFill>
                  <a:srgbClr val="000000"/>
                </a:solidFill>
                <a:latin typeface="Corbel"/>
              </a:rPr>
              <a:t> </a:t>
            </a:r>
            <a:endParaRPr lang="en-IN" sz="1900" b="0" strike="noStrike" spc="-1" dirty="0">
              <a:latin typeface="Arial"/>
            </a:endParaRPr>
          </a:p>
          <a:p>
            <a:pPr marL="438785" indent="-31877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rbel"/>
              </a:rPr>
              <a:t>Pre-conditions : Developer should know his security password</a:t>
            </a:r>
            <a:r>
              <a:rPr lang="en-US" sz="1900" b="0" strike="noStrike" spc="-1" dirty="0">
                <a:solidFill>
                  <a:srgbClr val="000000"/>
                </a:solidFill>
                <a:latin typeface="Corbel"/>
              </a:rPr>
              <a:t>.</a:t>
            </a:r>
            <a:endParaRPr lang="en-IN" sz="1900" b="0" strike="noStrike" spc="-1" dirty="0">
              <a:latin typeface="Arial"/>
            </a:endParaRPr>
          </a:p>
          <a:p>
            <a:pPr marL="438785" indent="-318770"/>
            <a:r>
              <a:rPr lang="en-US" sz="2000" b="0" strike="noStrike" spc="-1" dirty="0">
                <a:solidFill>
                  <a:srgbClr val="000000"/>
                </a:solidFill>
                <a:latin typeface="Corbel"/>
              </a:rPr>
              <a:t>Post-Conditions : </a:t>
            </a:r>
            <a:r>
              <a:rPr lang="en-US" sz="1900" b="0" strike="noStrike" spc="-1" dirty="0">
                <a:solidFill>
                  <a:srgbClr val="000000"/>
                </a:solidFill>
                <a:latin typeface="Corbel"/>
              </a:rPr>
              <a:t>Shows the </a:t>
            </a:r>
            <a:r>
              <a:rPr lang="en-US" sz="1900" spc="-1" dirty="0">
                <a:solidFill>
                  <a:srgbClr val="000000"/>
                </a:solidFill>
                <a:latin typeface="Corbel"/>
              </a:rPr>
              <a:t>users </a:t>
            </a:r>
            <a:r>
              <a:rPr lang="en-US" sz="1900" b="0" strike="noStrike" spc="-1" dirty="0">
                <a:solidFill>
                  <a:srgbClr val="000000"/>
                </a:solidFill>
                <a:latin typeface="Corbel"/>
              </a:rPr>
              <a:t>options .</a:t>
            </a:r>
            <a:endParaRPr lang="en-IN" sz="1900" b="0" strike="noStrike" spc="-1" dirty="0">
              <a:latin typeface="Arial"/>
            </a:endParaRPr>
          </a:p>
          <a:p>
            <a:pPr marL="438785" indent="-318770"/>
            <a:r>
              <a:rPr lang="en-US" sz="2000" b="0" strike="noStrike" spc="-1" dirty="0">
                <a:solidFill>
                  <a:srgbClr val="000000"/>
                </a:solidFill>
                <a:latin typeface="Corbel"/>
              </a:rPr>
              <a:t>Main Flow :</a:t>
            </a:r>
            <a:r>
              <a:rPr lang="en-US" sz="2000" spc="-1" dirty="0">
                <a:solidFill>
                  <a:srgbClr val="000000"/>
                </a:solidFill>
                <a:latin typeface="Corbel"/>
              </a:rPr>
              <a:t> </a:t>
            </a:r>
            <a:endParaRPr lang="en-IN" sz="2000" b="0" strike="noStrike" spc="-1">
              <a:latin typeface="Arial"/>
            </a:endParaRPr>
          </a:p>
          <a:p>
            <a:pPr marL="438785" indent="-318770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graphicFrame>
        <p:nvGraphicFramePr>
          <p:cNvPr id="137" name="Table 3"/>
          <p:cNvGraphicFramePr/>
          <p:nvPr>
            <p:extLst>
              <p:ext uri="{D42A27DB-BD31-4B8C-83A1-F6EECF244321}">
                <p14:modId xmlns:p14="http://schemas.microsoft.com/office/powerpoint/2010/main" val="1548604222"/>
              </p:ext>
            </p:extLst>
          </p:nvPr>
        </p:nvGraphicFramePr>
        <p:xfrm>
          <a:off x="539640" y="4149000"/>
          <a:ext cx="8280720" cy="1944000"/>
        </p:xfrm>
        <a:graphic>
          <a:graphicData uri="http://schemas.openxmlformats.org/drawingml/2006/table">
            <a:tbl>
              <a:tblPr/>
              <a:tblGrid>
                <a:gridCol w="41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latin typeface="Corbel"/>
                        </a:rPr>
                        <a:t>Developer</a:t>
                      </a:r>
                      <a:endParaRPr lang="en-IN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D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latin typeface="Corbel"/>
                        </a:rPr>
                        <a:t>System</a:t>
                      </a:r>
                      <a:endParaRPr lang="en-IN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342900" indent="-342265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orbel"/>
                        </a:rPr>
                        <a:t> 1. Select the users option.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2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orbel"/>
                        </a:rPr>
                        <a:t>2. Displays the entire users username and        password.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0AD00"/>
                </a:solidFill>
                <a:latin typeface="Corbel"/>
              </a:rPr>
              <a:t>Actors Wise Use Cases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775160"/>
            <a:ext cx="7756497" cy="44899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 anchor="t">
            <a:normAutofit fontScale="80500" lnSpcReduction="10000"/>
          </a:bodyPr>
          <a:lstStyle/>
          <a:p>
            <a:pPr marL="438785" indent="-318770"/>
            <a:r>
              <a:rPr lang="en-US" sz="2400" b="0" strike="noStrike" spc="-1" dirty="0">
                <a:solidFill>
                  <a:srgbClr val="000000"/>
                </a:solidFill>
                <a:latin typeface="Corbel"/>
              </a:rPr>
              <a:t>Users</a:t>
            </a:r>
            <a:r>
              <a:rPr lang="en-US" sz="2400" spc="-1" dirty="0">
                <a:solidFill>
                  <a:srgbClr val="000000"/>
                </a:solidFill>
                <a:latin typeface="Corbel"/>
              </a:rPr>
              <a:t>                                                       </a:t>
            </a:r>
            <a:r>
              <a:rPr lang="en-US" sz="2400" b="0" strike="noStrike" spc="-1" dirty="0">
                <a:solidFill>
                  <a:srgbClr val="000000"/>
                </a:solidFill>
                <a:latin typeface="Corbel"/>
              </a:rPr>
              <a:t> Developer</a:t>
            </a:r>
            <a:endParaRPr lang="en-IN" sz="2400" b="0" strike="noStrike" spc="-1">
              <a:latin typeface="Arial"/>
            </a:endParaRPr>
          </a:p>
          <a:p>
            <a:pPr marL="438785" indent="-318770"/>
            <a:r>
              <a:rPr lang="en-US" sz="2000" spc="-1" dirty="0">
                <a:solidFill>
                  <a:srgbClr val="000000"/>
                </a:solidFill>
                <a:latin typeface="Arial"/>
                <a:ea typeface="Noto Sans CJK SC"/>
                <a:cs typeface="Arial"/>
              </a:rPr>
              <a:t>                                                    </a:t>
            </a:r>
            <a:r>
              <a:rPr lang="en-US" sz="2000" spc="-1" dirty="0">
                <a:solidFill>
                  <a:srgbClr val="000000"/>
                </a:solidFill>
                <a:latin typeface="Corbel"/>
                <a:ea typeface="Noto Sans CJK SC"/>
                <a:cs typeface="Arial"/>
              </a:rPr>
              <a:t>   </a:t>
            </a:r>
            <a:r>
              <a:rPr lang="en-US" sz="2000" spc="-1" dirty="0">
                <a:solidFill>
                  <a:srgbClr val="000000"/>
                </a:solidFill>
                <a:latin typeface="Corbel"/>
                <a:ea typeface="Noto Sans CJK SC"/>
              </a:rPr>
              <a:t>                                                                                                                                                                                        </a:t>
            </a:r>
            <a:endParaRPr lang="en-US" sz="2000" spc="-1">
              <a:ea typeface="+mn-lt"/>
              <a:cs typeface="+mn-lt"/>
            </a:endParaRPr>
          </a:p>
          <a:p>
            <a:pPr marL="438785" indent="-318770"/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Noto Sans CJK SC"/>
              </a:rPr>
              <a:t>• Sign up.</a:t>
            </a:r>
            <a:r>
              <a:rPr lang="en-US" sz="2000" spc="-1" dirty="0">
                <a:solidFill>
                  <a:srgbClr val="000000"/>
                </a:solidFill>
                <a:latin typeface="Corbel"/>
                <a:ea typeface="Noto Sans CJK SC"/>
              </a:rPr>
              <a:t>                                     </a:t>
            </a:r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Noto Sans CJK SC"/>
              </a:rPr>
              <a:t> </a:t>
            </a:r>
            <a:r>
              <a:rPr lang="en-US" sz="2000" spc="-1" dirty="0">
                <a:solidFill>
                  <a:srgbClr val="000000"/>
                </a:solidFill>
                <a:latin typeface="Corbel"/>
                <a:ea typeface="Noto Sans CJK SC"/>
              </a:rPr>
              <a:t>                      • Access the users info</a:t>
            </a:r>
            <a:endParaRPr lang="en-US" sz="2000" spc="-1" dirty="0">
              <a:latin typeface="Corbel"/>
              <a:ea typeface="+mn-lt"/>
              <a:cs typeface="+mn-lt"/>
            </a:endParaRPr>
          </a:p>
          <a:p>
            <a:pPr marL="438785" indent="-318770"/>
            <a:endParaRPr lang="en-US" sz="2000" spc="-1" dirty="0">
              <a:solidFill>
                <a:srgbClr val="000000"/>
              </a:solidFill>
              <a:latin typeface="Corbel"/>
              <a:ea typeface="Noto Sans CJK SC"/>
            </a:endParaRPr>
          </a:p>
          <a:p>
            <a:pPr marL="438785" indent="-318770"/>
            <a:r>
              <a:rPr lang="en-US" sz="2000" spc="-1" dirty="0">
                <a:solidFill>
                  <a:srgbClr val="000000"/>
                </a:solidFill>
                <a:latin typeface="Corbel"/>
                <a:ea typeface="Noto Sans CJK SC"/>
              </a:rPr>
              <a:t>                                                                                                           </a:t>
            </a:r>
            <a:endParaRPr lang="en-US" sz="2000" spc="-1">
              <a:ea typeface="+mn-lt"/>
              <a:cs typeface="+mn-lt"/>
            </a:endParaRPr>
          </a:p>
          <a:p>
            <a:pPr marL="438785" indent="-318770"/>
            <a:r>
              <a:rPr lang="en-US" sz="2000" spc="-1" dirty="0">
                <a:solidFill>
                  <a:srgbClr val="000000"/>
                </a:solidFill>
                <a:latin typeface="Corbel"/>
                <a:ea typeface="Noto Sans CJK SC"/>
              </a:rPr>
              <a:t>                                                                                  </a:t>
            </a:r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Noto Sans CJK SC"/>
              </a:rPr>
              <a:t> </a:t>
            </a:r>
            <a:r>
              <a:rPr lang="en-US" sz="2000" spc="-1" dirty="0">
                <a:solidFill>
                  <a:srgbClr val="000000"/>
                </a:solidFill>
                <a:latin typeface="Corbel"/>
                <a:ea typeface="Noto Sans CJK SC"/>
              </a:rPr>
              <a:t>         </a:t>
            </a:r>
            <a:endParaRPr lang="en-IN" sz="2000" spc="-1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438785" indent="-318770"/>
            <a:r>
              <a:rPr lang="en-US" sz="2000" spc="-1" dirty="0">
                <a:solidFill>
                  <a:srgbClr val="000000"/>
                </a:solidFill>
                <a:latin typeface="Corbel"/>
                <a:ea typeface="Noto Sans CJK SC"/>
              </a:rPr>
              <a:t>•</a:t>
            </a:r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Noto Sans CJK SC"/>
              </a:rPr>
              <a:t>Login.</a:t>
            </a:r>
            <a:endParaRPr lang="en-IN" sz="2000" spc="-1" dirty="0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438785" indent="-318770"/>
            <a:r>
              <a:rPr lang="en-US" sz="2000" spc="-1" dirty="0">
                <a:solidFill>
                  <a:srgbClr val="000000"/>
                </a:solidFill>
                <a:latin typeface="Corbel"/>
                <a:ea typeface="Noto Sans CJK SC"/>
              </a:rPr>
              <a:t>                                                                                    </a:t>
            </a:r>
            <a:endParaRPr lang="en-IN" sz="2000" b="0" strike="noStrike" spc="-1" dirty="0">
              <a:latin typeface="Arial"/>
            </a:endParaRPr>
          </a:p>
          <a:p>
            <a:pPr marL="438785" indent="-318770"/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Noto Sans CJK SC"/>
              </a:rPr>
              <a:t>• Information .</a:t>
            </a:r>
            <a:r>
              <a:rPr lang="en-US" sz="2000" spc="-1" dirty="0">
                <a:solidFill>
                  <a:srgbClr val="000000"/>
                </a:solidFill>
                <a:latin typeface="Corbel"/>
                <a:ea typeface="Noto Sans CJK SC"/>
              </a:rPr>
              <a:t>                                                   </a:t>
            </a:r>
            <a:endParaRPr lang="en-IN" sz="2000" b="0" strike="noStrike" spc="-1" dirty="0">
              <a:latin typeface="Arial"/>
            </a:endParaRPr>
          </a:p>
          <a:p>
            <a:pPr marL="438785" indent="-318770"/>
            <a:r>
              <a:rPr lang="en-US" sz="2000" spc="-1" dirty="0">
                <a:solidFill>
                  <a:srgbClr val="000000"/>
                </a:solidFill>
                <a:latin typeface="Corbel"/>
                <a:ea typeface="Noto Sans CJK SC"/>
              </a:rPr>
              <a:t> </a:t>
            </a:r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Noto Sans CJK SC"/>
              </a:rPr>
              <a:t> about Elements</a:t>
            </a:r>
            <a:r>
              <a:rPr lang="en-US" sz="2000" spc="-1" dirty="0">
                <a:solidFill>
                  <a:srgbClr val="000000"/>
                </a:solidFill>
                <a:latin typeface="Corbel"/>
                <a:ea typeface="Noto Sans CJK SC"/>
              </a:rPr>
              <a:t>                                                                                                                                                       </a:t>
            </a:r>
            <a:endParaRPr lang="en-IN" sz="2000" b="0" strike="noStrike" spc="-1" dirty="0">
              <a:latin typeface="Arial"/>
            </a:endParaRPr>
          </a:p>
          <a:p>
            <a:pPr marL="438785" indent="-318770"/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Noto Sans CJK SC"/>
              </a:rPr>
              <a:t>• Exam on Elements.</a:t>
            </a:r>
            <a:r>
              <a:rPr lang="en-US" sz="2000" spc="-1" dirty="0">
                <a:solidFill>
                  <a:srgbClr val="000000"/>
                </a:solidFill>
                <a:latin typeface="Corbel"/>
                <a:ea typeface="Noto Sans CJK SC"/>
              </a:rPr>
              <a:t> </a:t>
            </a:r>
            <a:endParaRPr lang="en-IN" sz="2000" b="0" strike="noStrike" spc="-1">
              <a:latin typeface="Arial"/>
            </a:endParaRPr>
          </a:p>
          <a:p>
            <a:pPr marL="438785" indent="-318770"/>
            <a:r>
              <a:rPr lang="en-US" sz="2000" spc="-1" dirty="0">
                <a:solidFill>
                  <a:srgbClr val="000000"/>
                </a:solidFill>
                <a:latin typeface="Corbel"/>
              </a:rPr>
              <a:t>                                               </a:t>
            </a:r>
            <a:endParaRPr lang="en-IN" sz="2000" b="0" strike="noStrike" spc="-1">
              <a:latin typeface="Arial"/>
            </a:endParaRPr>
          </a:p>
          <a:p>
            <a:pPr marL="438785" indent="-318770"/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Noto Sans CJK SC"/>
              </a:rPr>
              <a:t>• Giving information</a:t>
            </a:r>
            <a:r>
              <a:rPr lang="en-US" sz="2000" spc="-1" dirty="0">
                <a:solidFill>
                  <a:srgbClr val="000000"/>
                </a:solidFill>
                <a:latin typeface="Corbel"/>
                <a:ea typeface="Noto Sans CJK SC"/>
              </a:rPr>
              <a:t> </a:t>
            </a:r>
            <a:endParaRPr lang="en-IN" sz="2000" b="0" strike="noStrike" spc="-1">
              <a:latin typeface="Arial"/>
            </a:endParaRPr>
          </a:p>
          <a:p>
            <a:pPr marL="438785" indent="-318770"/>
            <a:r>
              <a:rPr lang="en-US" sz="2000" spc="-1" dirty="0">
                <a:solidFill>
                  <a:srgbClr val="000000"/>
                </a:solidFill>
                <a:latin typeface="Corbel"/>
                <a:ea typeface="Noto Sans CJK SC"/>
              </a:rPr>
              <a:t> </a:t>
            </a:r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Noto Sans CJK SC"/>
              </a:rPr>
              <a:t> whether given 2 elements</a:t>
            </a:r>
            <a:r>
              <a:rPr lang="en-US" sz="2000" spc="-1" dirty="0">
                <a:solidFill>
                  <a:srgbClr val="000000"/>
                </a:solidFill>
                <a:latin typeface="Corbel"/>
                <a:ea typeface="Noto Sans CJK SC"/>
              </a:rPr>
              <a:t> </a:t>
            </a:r>
            <a:endParaRPr lang="en-IN" sz="2000" b="0" strike="noStrike" spc="-1">
              <a:latin typeface="Arial"/>
            </a:endParaRPr>
          </a:p>
          <a:p>
            <a:pPr marL="438785" indent="-318770"/>
            <a:r>
              <a:rPr lang="en-US" sz="2000" spc="-1" dirty="0">
                <a:solidFill>
                  <a:srgbClr val="000000"/>
                </a:solidFill>
                <a:latin typeface="Corbel"/>
                <a:ea typeface="Noto Sans CJK SC"/>
              </a:rPr>
              <a:t> </a:t>
            </a:r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Noto Sans CJK SC"/>
              </a:rPr>
              <a:t> reactive or not.</a:t>
            </a:r>
            <a:endParaRPr lang="en-IN" sz="2000" b="0" strike="noStrike" spc="-1">
              <a:latin typeface="Arial"/>
            </a:endParaRPr>
          </a:p>
          <a:p>
            <a:pPr marL="438785" indent="-318770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  <a:p>
            <a:pPr marL="438785" indent="-31877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Noto Sans CJK SC"/>
              </a:rPr>
              <a:t>• Results.</a:t>
            </a:r>
            <a:endParaRPr lang="en-IN" sz="2000" b="0" strike="noStrike" spc="-1">
              <a:latin typeface="Arial"/>
            </a:endParaRPr>
          </a:p>
          <a:p>
            <a:pPr marL="438785" indent="-318770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86" name="Line 3"/>
          <p:cNvSpPr/>
          <p:nvPr/>
        </p:nvSpPr>
        <p:spPr>
          <a:xfrm>
            <a:off x="3686280" y="1718706"/>
            <a:ext cx="0" cy="3672360"/>
          </a:xfrm>
          <a:prstGeom prst="line">
            <a:avLst/>
          </a:prstGeom>
          <a:ln cap="rnd">
            <a:solidFill>
              <a:srgbClr val="EAA9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0AD00"/>
                </a:solidFill>
                <a:latin typeface="Corbel"/>
              </a:rPr>
              <a:t>Use –Case  Diagram </a:t>
            </a:r>
            <a:endParaRPr lang="en-IN" sz="2800" b="0" strike="noStrike" spc="-1">
              <a:latin typeface="Arial"/>
            </a:endParaRPr>
          </a:p>
        </p:txBody>
      </p:sp>
      <p:pic>
        <p:nvPicPr>
          <p:cNvPr id="88" name="Picture 3" descr="C:\Program Files (x86)\Microsoft Office\MEDIA\CAGCAT10\j0302953.jpg"/>
          <p:cNvPicPr/>
          <p:nvPr/>
        </p:nvPicPr>
        <p:blipFill>
          <a:blip r:embed="rId2"/>
          <a:stretch/>
        </p:blipFill>
        <p:spPr>
          <a:xfrm>
            <a:off x="1619640" y="3285000"/>
            <a:ext cx="439560" cy="935280"/>
          </a:xfrm>
          <a:prstGeom prst="rect">
            <a:avLst/>
          </a:prstGeom>
          <a:ln>
            <a:noFill/>
          </a:ln>
        </p:spPr>
      </p:pic>
      <p:pic>
        <p:nvPicPr>
          <p:cNvPr id="89" name="Picture 3" descr="C:\Program Files (x86)\Microsoft Office\MEDIA\CAGCAT10\j0302953.jpg"/>
          <p:cNvPicPr/>
          <p:nvPr/>
        </p:nvPicPr>
        <p:blipFill>
          <a:blip r:embed="rId2"/>
          <a:stretch/>
        </p:blipFill>
        <p:spPr>
          <a:xfrm>
            <a:off x="7812360" y="3357000"/>
            <a:ext cx="439560" cy="9352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1187640" y="4293360"/>
            <a:ext cx="935280" cy="359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  <a:ea typeface="DejaVu Sans"/>
              </a:rPr>
              <a:t>User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91" name="Picture 3" descr="C:\Program Files (x86)\Microsoft Office\MEDIA\CAGCAT10\j0302953.jpg"/>
          <p:cNvPicPr/>
          <p:nvPr/>
        </p:nvPicPr>
        <p:blipFill>
          <a:blip r:embed="rId2"/>
          <a:stretch/>
        </p:blipFill>
        <p:spPr>
          <a:xfrm>
            <a:off x="1547640" y="3285000"/>
            <a:ext cx="439560" cy="935280"/>
          </a:xfrm>
          <a:prstGeom prst="rect">
            <a:avLst/>
          </a:prstGeom>
          <a:ln>
            <a:noFill/>
          </a:ln>
        </p:spPr>
      </p:pic>
      <p:sp>
        <p:nvSpPr>
          <p:cNvPr id="92" name="Line 3"/>
          <p:cNvSpPr/>
          <p:nvPr/>
        </p:nvSpPr>
        <p:spPr>
          <a:xfrm flipV="1">
            <a:off x="2051640" y="3140640"/>
            <a:ext cx="792000" cy="432360"/>
          </a:xfrm>
          <a:prstGeom prst="line">
            <a:avLst/>
          </a:prstGeom>
          <a:ln cap="rnd">
            <a:solidFill>
              <a:srgbClr val="EAA9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4"/>
          <p:cNvSpPr/>
          <p:nvPr/>
        </p:nvSpPr>
        <p:spPr>
          <a:xfrm>
            <a:off x="1979640" y="3717000"/>
            <a:ext cx="1008000" cy="396000"/>
          </a:xfrm>
          <a:prstGeom prst="line">
            <a:avLst/>
          </a:prstGeom>
          <a:ln cap="rnd">
            <a:solidFill>
              <a:srgbClr val="EAA9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5"/>
          <p:cNvSpPr/>
          <p:nvPr/>
        </p:nvSpPr>
        <p:spPr>
          <a:xfrm>
            <a:off x="2051640" y="4005000"/>
            <a:ext cx="792000" cy="648000"/>
          </a:xfrm>
          <a:prstGeom prst="line">
            <a:avLst/>
          </a:prstGeom>
          <a:ln cap="rnd">
            <a:solidFill>
              <a:srgbClr val="EAA9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6"/>
          <p:cNvSpPr/>
          <p:nvPr/>
        </p:nvSpPr>
        <p:spPr>
          <a:xfrm>
            <a:off x="2915640" y="1700640"/>
            <a:ext cx="1511280" cy="359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  <a:ea typeface="DejaVu Sans"/>
              </a:rPr>
              <a:t>Sign up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3168360" y="2277000"/>
            <a:ext cx="1007280" cy="359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  <a:ea typeface="DejaVu Sans"/>
              </a:rPr>
              <a:t>Login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2915640" y="2853000"/>
            <a:ext cx="1439280" cy="647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latin typeface="Corbe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/>
            <a:r>
              <a:rPr lang="en-US" sz="1800" b="0" strike="noStrike" spc="-1" dirty="0">
                <a:solidFill>
                  <a:srgbClr val="FFFFFF"/>
                </a:solidFill>
                <a:latin typeface="Corbel"/>
                <a:ea typeface="DejaVu Sans"/>
              </a:rPr>
              <a:t>Info</a:t>
            </a:r>
            <a:r>
              <a:rPr lang="en-US" spc="-1" dirty="0">
                <a:solidFill>
                  <a:srgbClr val="FFFFFF"/>
                </a:solidFill>
                <a:latin typeface="Corbel"/>
                <a:ea typeface="DejaVu Sans"/>
              </a:rPr>
              <a:t> 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rbel"/>
                <a:ea typeface="DejaVu Sans"/>
              </a:rPr>
              <a:t>Info</a:t>
            </a:r>
            <a:endParaRPr lang="en-IN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rbel"/>
                <a:ea typeface="DejaVu Sans"/>
              </a:rPr>
              <a:t>Elements</a:t>
            </a:r>
            <a:endParaRPr lang="en-IN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rbel"/>
                <a:ea typeface="DejaVu Sans"/>
              </a:rPr>
              <a:t>Elements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>
            <a:off x="2988000" y="4653000"/>
            <a:ext cx="1331640" cy="359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  <a:ea typeface="DejaVu Sans"/>
              </a:rPr>
              <a:t>Reaction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9" name="Line 10"/>
          <p:cNvSpPr/>
          <p:nvPr/>
        </p:nvSpPr>
        <p:spPr>
          <a:xfrm>
            <a:off x="2051640" y="4221000"/>
            <a:ext cx="864000" cy="1152000"/>
          </a:xfrm>
          <a:prstGeom prst="line">
            <a:avLst/>
          </a:prstGeom>
          <a:ln cap="rnd">
            <a:solidFill>
              <a:srgbClr val="EAA9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1"/>
          <p:cNvSpPr/>
          <p:nvPr/>
        </p:nvSpPr>
        <p:spPr>
          <a:xfrm>
            <a:off x="2988000" y="5301360"/>
            <a:ext cx="1007280" cy="359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  <a:ea typeface="DejaVu Sans"/>
              </a:rPr>
              <a:t>Results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1" name="CustomShape 12"/>
          <p:cNvSpPr/>
          <p:nvPr/>
        </p:nvSpPr>
        <p:spPr>
          <a:xfrm>
            <a:off x="7164720" y="4392000"/>
            <a:ext cx="1834920" cy="359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  <a:ea typeface="DejaVu Sans"/>
              </a:rPr>
              <a:t>Developer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102" name="Line 13"/>
          <p:cNvSpPr/>
          <p:nvPr/>
        </p:nvSpPr>
        <p:spPr>
          <a:xfrm flipH="1" flipV="1">
            <a:off x="7092000" y="2924640"/>
            <a:ext cx="720360" cy="576360"/>
          </a:xfrm>
          <a:prstGeom prst="line">
            <a:avLst/>
          </a:prstGeom>
          <a:ln cap="rnd">
            <a:solidFill>
              <a:srgbClr val="EAA9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8"/>
          <p:cNvSpPr/>
          <p:nvPr/>
        </p:nvSpPr>
        <p:spPr>
          <a:xfrm>
            <a:off x="5724000" y="2565000"/>
            <a:ext cx="1367280" cy="503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pc="-1" dirty="0">
                <a:solidFill>
                  <a:srgbClr val="FFFFFF"/>
                </a:solidFill>
                <a:latin typeface="Corbel"/>
              </a:rPr>
              <a:t>Access user</a:t>
            </a:r>
            <a:endParaRPr lang="en-US" sz="1800" b="0" strike="noStrike" spc="-1" dirty="0">
              <a:solidFill>
                <a:srgbClr val="FFFFFF"/>
              </a:solidFill>
              <a:latin typeface="Corbe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rbel"/>
                <a:ea typeface="DejaVu Sans"/>
              </a:rPr>
              <a:t>Info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8" name="CustomShape 19"/>
          <p:cNvSpPr/>
          <p:nvPr/>
        </p:nvSpPr>
        <p:spPr>
          <a:xfrm>
            <a:off x="2928240" y="4043520"/>
            <a:ext cx="1007280" cy="359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  <a:ea typeface="DejaVu Sans"/>
              </a:rPr>
              <a:t>Exams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9" name="CustomShape 20"/>
          <p:cNvSpPr/>
          <p:nvPr/>
        </p:nvSpPr>
        <p:spPr>
          <a:xfrm flipH="1" flipV="1">
            <a:off x="4250137" y="2410317"/>
            <a:ext cx="1434165" cy="40894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EAA9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22"/>
          <p:cNvSpPr/>
          <p:nvPr/>
        </p:nvSpPr>
        <p:spPr>
          <a:xfrm flipV="1">
            <a:off x="1763640" y="1772640"/>
            <a:ext cx="1224000" cy="1440000"/>
          </a:xfrm>
          <a:prstGeom prst="line">
            <a:avLst/>
          </a:prstGeom>
          <a:ln cap="rnd">
            <a:solidFill>
              <a:srgbClr val="EAA9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23"/>
          <p:cNvSpPr/>
          <p:nvPr/>
        </p:nvSpPr>
        <p:spPr>
          <a:xfrm flipV="1">
            <a:off x="1979640" y="2456640"/>
            <a:ext cx="1008000" cy="828000"/>
          </a:xfrm>
          <a:prstGeom prst="line">
            <a:avLst/>
          </a:prstGeom>
          <a:ln cap="rnd">
            <a:solidFill>
              <a:srgbClr val="EAA9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24"/>
          <p:cNvSpPr/>
          <p:nvPr/>
        </p:nvSpPr>
        <p:spPr>
          <a:xfrm>
            <a:off x="2411640" y="1628640"/>
            <a:ext cx="72000" cy="4896360"/>
          </a:xfrm>
          <a:prstGeom prst="line">
            <a:avLst/>
          </a:prstGeom>
          <a:ln cap="rnd">
            <a:solidFill>
              <a:srgbClr val="EAA9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25"/>
          <p:cNvSpPr/>
          <p:nvPr/>
        </p:nvSpPr>
        <p:spPr>
          <a:xfrm>
            <a:off x="2411640" y="1556640"/>
            <a:ext cx="4896360" cy="0"/>
          </a:xfrm>
          <a:prstGeom prst="line">
            <a:avLst/>
          </a:prstGeom>
          <a:ln cap="rnd">
            <a:solidFill>
              <a:srgbClr val="EAA9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26"/>
          <p:cNvSpPr/>
          <p:nvPr/>
        </p:nvSpPr>
        <p:spPr>
          <a:xfrm>
            <a:off x="7308000" y="1556640"/>
            <a:ext cx="72000" cy="5040360"/>
          </a:xfrm>
          <a:prstGeom prst="line">
            <a:avLst/>
          </a:prstGeom>
          <a:ln cap="rnd">
            <a:solidFill>
              <a:srgbClr val="EAA9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27"/>
          <p:cNvSpPr/>
          <p:nvPr/>
        </p:nvSpPr>
        <p:spPr>
          <a:xfrm>
            <a:off x="2483640" y="6525000"/>
            <a:ext cx="4968360" cy="0"/>
          </a:xfrm>
          <a:prstGeom prst="line">
            <a:avLst/>
          </a:prstGeom>
          <a:ln cap="rnd">
            <a:solidFill>
              <a:srgbClr val="EAA9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96927" y="248309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0AD00"/>
                </a:solidFill>
                <a:latin typeface="Corbel"/>
              </a:rPr>
              <a:t>Use-Case Descriptions                                                    UC</a:t>
            </a:r>
            <a:r>
              <a:rPr lang="en-US" sz="3400" b="1" strike="noStrike" spc="-1">
                <a:solidFill>
                  <a:srgbClr val="F0AD00"/>
                </a:solidFill>
                <a:latin typeface="Corbel"/>
              </a:rPr>
              <a:t>01</a:t>
            </a:r>
            <a:endParaRPr lang="en-IN" sz="3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395566"/>
            <a:ext cx="8228880" cy="50045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>
            <a:normAutofit/>
          </a:bodyPr>
          <a:lstStyle/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Use Case ID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UC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01</a:t>
            </a:r>
            <a:endParaRPr lang="en-IN" sz="24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Name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Sign up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Actors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User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Description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Allows  new user to Sign up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Pre-conditions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None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Post-Conditions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An account is created to user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Main Flow : </a:t>
            </a:r>
            <a:endParaRPr lang="en-IN" sz="20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graphicFrame>
        <p:nvGraphicFramePr>
          <p:cNvPr id="119" name="Table 3"/>
          <p:cNvGraphicFramePr/>
          <p:nvPr>
            <p:extLst>
              <p:ext uri="{D42A27DB-BD31-4B8C-83A1-F6EECF244321}">
                <p14:modId xmlns:p14="http://schemas.microsoft.com/office/powerpoint/2010/main" val="1056690856"/>
              </p:ext>
            </p:extLst>
          </p:nvPr>
        </p:nvGraphicFramePr>
        <p:xfrm>
          <a:off x="657963" y="3669409"/>
          <a:ext cx="7838157" cy="3144972"/>
        </p:xfrm>
        <a:graphic>
          <a:graphicData uri="http://schemas.openxmlformats.org/drawingml/2006/table">
            <a:tbl>
              <a:tblPr/>
              <a:tblGrid>
                <a:gridCol w="3938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9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orbel"/>
                        </a:rPr>
                        <a:t>User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D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orbel"/>
                        </a:rPr>
                        <a:t>System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7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rbel"/>
                        </a:rPr>
                        <a:t>1.Choose the Sign up/ Register option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2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1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rbel"/>
                        </a:rPr>
                        <a:t>2. Prompts for data required for registration / Signing in.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7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rbel"/>
                        </a:rPr>
                        <a:t>3. Enter the data required for sign in. 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2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80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rbel"/>
                        </a:rPr>
                        <a:t>4. i) If information is correct , creates      new account. Else  shows error.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0AD00"/>
                </a:solidFill>
                <a:latin typeface="Corbel"/>
              </a:rPr>
              <a:t>                                                                                                 UC</a:t>
            </a:r>
            <a:r>
              <a:rPr lang="en-US" sz="3400" b="1" strike="noStrike" spc="-1">
                <a:solidFill>
                  <a:srgbClr val="F0AD00"/>
                </a:solidFill>
                <a:latin typeface="Corbel"/>
              </a:rPr>
              <a:t>02</a:t>
            </a:r>
            <a:endParaRPr lang="en-IN" sz="34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775160"/>
            <a:ext cx="8228880" cy="46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>
            <a:normAutofit/>
          </a:bodyPr>
          <a:lstStyle/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Use Case ID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UC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02</a:t>
            </a:r>
            <a:endParaRPr lang="en-IN" sz="24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Name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Login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Actors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User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Description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Allows  signed users to login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Pre-conditions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User must be signed in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Post-Conditions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User logs in and all the option will displayed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Main Flow : </a:t>
            </a:r>
            <a:endParaRPr lang="en-IN" sz="20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graphicFrame>
        <p:nvGraphicFramePr>
          <p:cNvPr id="122" name="Table 3"/>
          <p:cNvGraphicFramePr/>
          <p:nvPr>
            <p:extLst>
              <p:ext uri="{D42A27DB-BD31-4B8C-83A1-F6EECF244321}">
                <p14:modId xmlns:p14="http://schemas.microsoft.com/office/powerpoint/2010/main" val="113850286"/>
              </p:ext>
            </p:extLst>
          </p:nvPr>
        </p:nvGraphicFramePr>
        <p:xfrm>
          <a:off x="539640" y="4149000"/>
          <a:ext cx="8280720" cy="2499360"/>
        </p:xfrm>
        <a:graphic>
          <a:graphicData uri="http://schemas.openxmlformats.org/drawingml/2006/table">
            <a:tbl>
              <a:tblPr/>
              <a:tblGrid>
                <a:gridCol w="41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latin typeface="Corbel"/>
                        </a:rPr>
                        <a:t>User</a:t>
                      </a:r>
                      <a:endParaRPr lang="en-IN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D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latin typeface="Corbel"/>
                        </a:rPr>
                        <a:t>System</a:t>
                      </a:r>
                      <a:endParaRPr lang="en-IN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orbel"/>
                        </a:rPr>
                        <a:t>1. Enters the User name and password             and choose login in option.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2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3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orbel"/>
                        </a:rPr>
                        <a:t>2.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Corbel"/>
                        </a:rPr>
                        <a:t>i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orbel"/>
                        </a:rPr>
                        <a:t>) If User name  or  password is wrong               shows invalid input.</a:t>
                      </a:r>
                      <a:endParaRPr lang="en-IN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orbel"/>
                        </a:rPr>
                        <a:t>    ii) If both are correct , displays home                 page.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0AD00"/>
                </a:solidFill>
                <a:latin typeface="Corbel"/>
              </a:rPr>
              <a:t>                                                                                                 UC</a:t>
            </a:r>
            <a:r>
              <a:rPr lang="en-US" sz="3400" b="1" strike="noStrike" spc="-1">
                <a:solidFill>
                  <a:srgbClr val="F0AD00"/>
                </a:solidFill>
                <a:latin typeface="Corbel"/>
              </a:rPr>
              <a:t>03</a:t>
            </a:r>
            <a:endParaRPr lang="en-IN" sz="3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80056" y="1412437"/>
            <a:ext cx="8228880" cy="46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>
            <a:normAutofit/>
          </a:bodyPr>
          <a:lstStyle/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Use Case ID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UC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03</a:t>
            </a:r>
            <a:endParaRPr lang="en-IN" sz="24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Name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Info Elements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Actors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Users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Description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Allows  signed users to see the Info Elements. 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Pre-conditions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User must be signed in and atomic number must exist.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Post-Conditions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Results matching the atomic no . of element info  displayed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Main Flow : </a:t>
            </a:r>
            <a:endParaRPr lang="en-IN" sz="20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graphicFrame>
        <p:nvGraphicFramePr>
          <p:cNvPr id="125" name="Table 3"/>
          <p:cNvGraphicFramePr/>
          <p:nvPr>
            <p:extLst>
              <p:ext uri="{D42A27DB-BD31-4B8C-83A1-F6EECF244321}">
                <p14:modId xmlns:p14="http://schemas.microsoft.com/office/powerpoint/2010/main" val="265188264"/>
              </p:ext>
            </p:extLst>
          </p:nvPr>
        </p:nvGraphicFramePr>
        <p:xfrm>
          <a:off x="539867" y="3779070"/>
          <a:ext cx="8280720" cy="2983800"/>
        </p:xfrm>
        <a:graphic>
          <a:graphicData uri="http://schemas.openxmlformats.org/drawingml/2006/table">
            <a:tbl>
              <a:tblPr/>
              <a:tblGrid>
                <a:gridCol w="41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71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orbel"/>
                        </a:rPr>
                        <a:t>User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D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orbel"/>
                        </a:rPr>
                        <a:t>System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660">
                <a:tc>
                  <a:txBody>
                    <a:bodyPr/>
                    <a:lstStyle/>
                    <a:p>
                      <a:pPr marL="343080" indent="-34236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rbel"/>
                        </a:rPr>
                        <a:t> 1. Select the Info Element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rbel"/>
                        </a:rPr>
                        <a:t>and give the atomic number of Element. 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2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0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rbel"/>
                        </a:rPr>
                        <a:t>2. i) If  Atomic number doesn’t exists  then shows invalid atomic number.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rbel"/>
                        </a:rPr>
                        <a:t>    ii) If exists then shows the information about that particular Element.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0AD00"/>
                </a:solidFill>
                <a:latin typeface="Corbel"/>
              </a:rPr>
              <a:t>                                                                                                 UC</a:t>
            </a:r>
            <a:r>
              <a:rPr lang="en-US" sz="3400" b="1" strike="noStrike" spc="-1">
                <a:solidFill>
                  <a:srgbClr val="F0AD00"/>
                </a:solidFill>
                <a:latin typeface="Corbel"/>
              </a:rPr>
              <a:t>04</a:t>
            </a:r>
            <a:endParaRPr lang="en-IN" sz="34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775160"/>
            <a:ext cx="8228880" cy="46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>
            <a:normAutofit/>
          </a:bodyPr>
          <a:lstStyle/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Use Case ID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UC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04</a:t>
            </a:r>
            <a:endParaRPr lang="en-IN" sz="24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Name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Exam on Elements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Actors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Users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Description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Allows  signed users to attempt practice exam. 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Pre-conditions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User must be signed in  successfully.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Post-Conditions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Question on Elements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Main Flow : </a:t>
            </a:r>
            <a:endParaRPr lang="en-IN" sz="20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graphicFrame>
        <p:nvGraphicFramePr>
          <p:cNvPr id="128" name="Table 3"/>
          <p:cNvGraphicFramePr/>
          <p:nvPr/>
        </p:nvGraphicFramePr>
        <p:xfrm>
          <a:off x="539640" y="4149000"/>
          <a:ext cx="8280720" cy="1933080"/>
        </p:xfrm>
        <a:graphic>
          <a:graphicData uri="http://schemas.openxmlformats.org/drawingml/2006/table">
            <a:tbl>
              <a:tblPr/>
              <a:tblGrid>
                <a:gridCol w="41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orbel"/>
                        </a:rPr>
                        <a:t>User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D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orbel"/>
                        </a:rPr>
                        <a:t>System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 marL="343080" indent="-34236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rbel"/>
                        </a:rPr>
                        <a:t> 1. Select the Exam on Elements option  and  there will be  questions on elements.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2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rbel"/>
                        </a:rPr>
                        <a:t>2. Take the answer of user and stores it.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0AD00"/>
                </a:solidFill>
                <a:latin typeface="Corbel"/>
              </a:rPr>
              <a:t>                                                                                                 UC</a:t>
            </a:r>
            <a:r>
              <a:rPr lang="en-US" sz="3400" b="1" strike="noStrike" spc="-1">
                <a:solidFill>
                  <a:srgbClr val="F0AD00"/>
                </a:solidFill>
                <a:latin typeface="Corbel"/>
              </a:rPr>
              <a:t>05</a:t>
            </a:r>
            <a:endParaRPr lang="en-IN" sz="3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700640"/>
            <a:ext cx="8228880" cy="469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>
            <a:normAutofit/>
          </a:bodyPr>
          <a:lstStyle/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Use Case ID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UC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05</a:t>
            </a:r>
            <a:endParaRPr lang="en-IN" sz="24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Name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Reaction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Actors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Users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Description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Allows  signed users to select 2 elements and says whether                  reactive or not. 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Pre-conditions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User must be signed in  successfully.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Post-Conditions : 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Shows  they reactive or not.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Main Flow : </a:t>
            </a:r>
            <a:endParaRPr lang="en-IN" sz="20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graphicFrame>
        <p:nvGraphicFramePr>
          <p:cNvPr id="131" name="Table 3"/>
          <p:cNvGraphicFramePr/>
          <p:nvPr/>
        </p:nvGraphicFramePr>
        <p:xfrm>
          <a:off x="611640" y="4293000"/>
          <a:ext cx="8280720" cy="1944000"/>
        </p:xfrm>
        <a:graphic>
          <a:graphicData uri="http://schemas.openxmlformats.org/drawingml/2006/table">
            <a:tbl>
              <a:tblPr/>
              <a:tblGrid>
                <a:gridCol w="41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orbel"/>
                        </a:rPr>
                        <a:t>User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D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orbel"/>
                        </a:rPr>
                        <a:t>System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343080" indent="-34236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rbel"/>
                        </a:rPr>
                        <a:t> 1. Select the Reaction option  and select any  2 elements.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2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rbel"/>
                        </a:rPr>
                        <a:t>2. Shows true when there reaction is possible. Else  False.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155520"/>
            <a:ext cx="8228880" cy="125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4572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0AD00"/>
                </a:solidFill>
                <a:latin typeface="Corbel"/>
              </a:rPr>
              <a:t>                                                                                                 UC</a:t>
            </a:r>
            <a:r>
              <a:rPr lang="en-US" sz="3400" b="1" strike="noStrike" spc="-1">
                <a:solidFill>
                  <a:srgbClr val="F0AD00"/>
                </a:solidFill>
                <a:latin typeface="Corbel"/>
              </a:rPr>
              <a:t>06</a:t>
            </a:r>
            <a:endParaRPr lang="en-IN" sz="34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775160"/>
            <a:ext cx="8228880" cy="46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>
            <a:normAutofit/>
          </a:bodyPr>
          <a:lstStyle/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Use Case ID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UC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06</a:t>
            </a:r>
            <a:endParaRPr lang="en-IN" sz="24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Name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Results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Actors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Users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Description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Allows  signed users to see there present and past scores in  exam . 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Pre-conditions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User must be signed in  successfully and should write 1 exam.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Post-Conditions : </a:t>
            </a:r>
            <a:r>
              <a:rPr lang="en-US" sz="1900" b="0" strike="noStrike" spc="-1">
                <a:solidFill>
                  <a:srgbClr val="000000"/>
                </a:solidFill>
                <a:latin typeface="Corbel"/>
              </a:rPr>
              <a:t>Displays the previous performance of user</a:t>
            </a:r>
            <a:endParaRPr lang="en-IN" sz="19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Main Flow : </a:t>
            </a:r>
            <a:endParaRPr lang="en-IN" sz="2000" b="0" strike="noStrike" spc="-1">
              <a:latin typeface="Arial"/>
            </a:endParaRPr>
          </a:p>
          <a:p>
            <a:pPr marL="438840" indent="-319320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graphicFrame>
        <p:nvGraphicFramePr>
          <p:cNvPr id="134" name="Table 3"/>
          <p:cNvGraphicFramePr/>
          <p:nvPr/>
        </p:nvGraphicFramePr>
        <p:xfrm>
          <a:off x="539640" y="4149000"/>
          <a:ext cx="8280720" cy="1944000"/>
        </p:xfrm>
        <a:graphic>
          <a:graphicData uri="http://schemas.openxmlformats.org/drawingml/2006/table">
            <a:tbl>
              <a:tblPr/>
              <a:tblGrid>
                <a:gridCol w="41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orbel"/>
                        </a:rPr>
                        <a:t>User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D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orbel"/>
                        </a:rPr>
                        <a:t>System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A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343080" indent="-342360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rbel"/>
                        </a:rPr>
                        <a:t> 1. Select the results option.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2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rbel"/>
                        </a:rPr>
                        <a:t>2. Shows the previous results of the exam.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1F933EA48EA4CB3DF16B423C07578" ma:contentTypeVersion="2" ma:contentTypeDescription="Create a new document." ma:contentTypeScope="" ma:versionID="7877cf9f995cd848066968791da8116e">
  <xsd:schema xmlns:xsd="http://www.w3.org/2001/XMLSchema" xmlns:xs="http://www.w3.org/2001/XMLSchema" xmlns:p="http://schemas.microsoft.com/office/2006/metadata/properties" xmlns:ns2="5ae3d881-0bb8-48bf-9858-c0748e6b1ac3" targetNamespace="http://schemas.microsoft.com/office/2006/metadata/properties" ma:root="true" ma:fieldsID="13350f210f108a03397ba0564c48b21c" ns2:_="">
    <xsd:import namespace="5ae3d881-0bb8-48bf-9858-c0748e6b1a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e3d881-0bb8-48bf-9858-c0748e6b1a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3EC526-8890-4A8E-AF29-F117330F3E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E612D2-C892-461B-A2C7-4522812CA7E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BDB0E00-E3B6-4F29-96D9-992D6830EA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e3d881-0bb8-48bf-9858-c0748e6b1a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567</TotalTime>
  <Words>669</Words>
  <Application>Microsoft Office PowerPoint</Application>
  <PresentationFormat>On-screen Show (4:3)</PresentationFormat>
  <Paragraphs>124</Paragraphs>
  <Slides>10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 ON CHEMISTRY</dc:title>
  <dc:subject/>
  <dc:creator>Babu</dc:creator>
  <dc:description/>
  <cp:lastModifiedBy/>
  <cp:revision>137</cp:revision>
  <dcterms:created xsi:type="dcterms:W3CDTF">2020-11-04T09:44:51Z</dcterms:created>
  <dcterms:modified xsi:type="dcterms:W3CDTF">2020-12-21T17:03:56Z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  <property fmtid="{D5CDD505-2E9C-101B-9397-08002B2CF9AE}" pid="12" name="ContentTypeId">
    <vt:lpwstr>0x01010054A1F933EA48EA4CB3DF16B423C07578</vt:lpwstr>
  </property>
</Properties>
</file>